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562" r:id="rId2"/>
    <p:sldId id="563" r:id="rId3"/>
    <p:sldId id="564" r:id="rId4"/>
    <p:sldId id="565" r:id="rId5"/>
    <p:sldId id="566" r:id="rId6"/>
    <p:sldId id="567" r:id="rId7"/>
    <p:sldId id="568" r:id="rId8"/>
    <p:sldId id="5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2E7CA6-A435-4EF9-90B8-AFF52A847B4D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D9E58-FFC1-42EC-8863-97A0B878F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87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40387-D8E8-4747-B676-98ED036C8F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9848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40387-D8E8-4747-B676-98ED036C8F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1805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40387-D8E8-4747-B676-98ED036C8F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0627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40387-D8E8-4747-B676-98ED036C8F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9515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40387-D8E8-4747-B676-98ED036C8F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6322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40387-D8E8-4747-B676-98ED036C8F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95858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40387-D8E8-4747-B676-98ED036C8F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0020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40387-D8E8-4747-B676-98ED036C8F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7377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0CA8BD-0DB8-644A-9282-E9F3E48811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"/>
            <a:ext cx="12192000" cy="7097485"/>
          </a:xfrm>
          <a:prstGeom prst="rect">
            <a:avLst/>
          </a:prstGeom>
        </p:spPr>
      </p:pic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E88C916-3666-9740-89F0-549B7BA79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57323"/>
            <a:ext cx="10515600" cy="13255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45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6F8CCC4-58F0-AE4A-83B2-DFB6FD6EAF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4361380"/>
            <a:ext cx="3414109" cy="6604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3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Presented by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940280E-9AA3-484F-A058-312163E8EC4A}"/>
              </a:ext>
            </a:extLst>
          </p:cNvPr>
          <p:cNvSpPr/>
          <p:nvPr userDrawn="1"/>
        </p:nvSpPr>
        <p:spPr>
          <a:xfrm>
            <a:off x="8562109" y="6174350"/>
            <a:ext cx="3629891" cy="683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43F913D-44F0-6943-AF7B-1B5EDA4EA86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5057209"/>
            <a:ext cx="2859088" cy="531813"/>
          </a:xfrm>
        </p:spPr>
        <p:txBody>
          <a:bodyPr>
            <a:normAutofit/>
          </a:bodyPr>
          <a:lstStyle>
            <a:lvl1pPr marL="0" indent="0" algn="l">
              <a:buNone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07FFB7-E6B7-604F-AB8A-3636592F9D4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1" y="2750550"/>
            <a:ext cx="8265887" cy="798192"/>
          </a:xfrm>
        </p:spPr>
        <p:txBody>
          <a:bodyPr>
            <a:no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lvl="0"/>
            <a:r>
              <a:rPr lang="en-US" dirty="0"/>
              <a:t>Subtitle here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5822650-545A-7045-9C38-BC4EE4FD30F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745" y="6240869"/>
            <a:ext cx="2939143" cy="407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05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8DBB1BB-D2E3-8E41-AA94-A70F0C7697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15982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734" y="313786"/>
            <a:ext cx="10817839" cy="767528"/>
          </a:xfrm>
          <a:noFill/>
        </p:spPr>
        <p:txBody>
          <a:bodyPr>
            <a:normAutofit/>
          </a:bodyPr>
          <a:lstStyle>
            <a:lvl1pPr>
              <a:defRPr sz="2625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2/5/2024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A24928A-1E60-514D-A9CC-960B78A9B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872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8DBB1BB-D2E3-8E41-AA94-A70F0C7697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2658" y="2"/>
            <a:ext cx="12257315" cy="16171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733" y="136358"/>
            <a:ext cx="10970237" cy="1257014"/>
          </a:xfrm>
          <a:noFill/>
        </p:spPr>
        <p:txBody>
          <a:bodyPr>
            <a:normAutofit/>
          </a:bodyPr>
          <a:lstStyle>
            <a:lvl1pPr>
              <a:defRPr sz="2625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2/5/2024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A24928A-1E60-514D-A9CC-960B78A9B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648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8DBB1BB-D2E3-8E41-AA94-A70F0C7697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2656" y="2"/>
            <a:ext cx="12257311" cy="16171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735" y="136359"/>
            <a:ext cx="10515600" cy="1325563"/>
          </a:xfrm>
          <a:noFill/>
        </p:spPr>
        <p:txBody>
          <a:bodyPr>
            <a:normAutofit/>
          </a:bodyPr>
          <a:lstStyle>
            <a:lvl1pPr>
              <a:defRPr sz="315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2/5/2024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A24928A-1E60-514D-A9CC-960B78A9B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463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2/5/2024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071C8D-2A51-D246-AA94-E9CB910FBB98}"/>
              </a:ext>
            </a:extLst>
          </p:cNvPr>
          <p:cNvSpPr/>
          <p:nvPr userDrawn="1"/>
        </p:nvSpPr>
        <p:spPr>
          <a:xfrm>
            <a:off x="8472587" y="6230394"/>
            <a:ext cx="3114076" cy="6276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500352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876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PictureRigh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DAC27D6-E9D0-064A-9A19-6303A81CED5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875875" y="130630"/>
            <a:ext cx="5178239" cy="6590846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70811" y="6356352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2F85374-D0B7-6940-BDEE-221BD6F4225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38201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2/5/2024</a:t>
            </a:fld>
            <a:endParaRPr lang="en-US" dirty="0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BEE63C50-1412-2E42-A934-5BA2B928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81039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B5A84DAB-EC3E-0B44-B20D-4056EC3F0125}"/>
              </a:ext>
            </a:extLst>
          </p:cNvPr>
          <p:cNvSpPr>
            <a:spLocks noGrp="1"/>
          </p:cNvSpPr>
          <p:nvPr>
            <p:ph type="pic" idx="16"/>
          </p:nvPr>
        </p:nvSpPr>
        <p:spPr>
          <a:xfrm>
            <a:off x="6875875" y="133577"/>
            <a:ext cx="5178239" cy="6590846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425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PictureLef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DAC27D6-E9D0-064A-9A19-6303A81CED5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152401" y="152402"/>
            <a:ext cx="5137807" cy="6569075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4E688AFC-0F3C-934F-ACB2-4EF128FCF622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5677989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294EB706-0D78-4B4D-9752-B222D4B427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77989" y="6356352"/>
            <a:ext cx="2743200" cy="365125"/>
          </a:xfrm>
        </p:spPr>
        <p:txBody>
          <a:bodyPr/>
          <a:lstStyle/>
          <a:p>
            <a:fld id="{2FCAF34E-9A6B-4D28-A7B9-972D816465A9}" type="datetimeFigureOut">
              <a:rPr lang="en-US" smtClean="0"/>
              <a:t>2/5/2024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E93944E4-DF33-4C41-8E07-6F86F4A7C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4B7F958F-69A1-D94A-976F-4605308CC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7989" y="681039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FE2F57-8BC4-4C49-9F97-4B6098A8A6BB}"/>
              </a:ext>
            </a:extLst>
          </p:cNvPr>
          <p:cNvSpPr/>
          <p:nvPr userDrawn="1"/>
        </p:nvSpPr>
        <p:spPr>
          <a:xfrm>
            <a:off x="8636001" y="6233888"/>
            <a:ext cx="2830287" cy="4875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7946787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PictureRigh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DAC27D6-E9D0-064A-9A19-6303A81CED5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875876" y="130630"/>
            <a:ext cx="5185496" cy="3278503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B35CAD8E-52A8-3B41-B832-F31E95F81F63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875876" y="3448872"/>
            <a:ext cx="5185497" cy="3258633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70811" y="6356352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2F85374-D0B7-6940-BDEE-221BD6F4225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38201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2/5/2024</a:t>
            </a:fld>
            <a:endParaRPr lang="en-US" dirty="0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BEE63C50-1412-2E42-A934-5BA2B928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81039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8495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PictureLef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DAC27D6-E9D0-064A-9A19-6303A81CED5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152401" y="217714"/>
            <a:ext cx="5160667" cy="3211286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B35CAD8E-52A8-3B41-B832-F31E95F81F63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152400" y="3429002"/>
            <a:ext cx="5160667" cy="3292475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0B5C06A-4695-D04A-B4EC-9611DA53EE00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5677989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A7C7B9C6-41DC-8E4C-AC0C-BF219311D4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77989" y="6356352"/>
            <a:ext cx="2743200" cy="365125"/>
          </a:xfrm>
        </p:spPr>
        <p:txBody>
          <a:bodyPr/>
          <a:lstStyle/>
          <a:p>
            <a:fld id="{2FCAF34E-9A6B-4D28-A7B9-972D816465A9}" type="datetimeFigureOut">
              <a:rPr lang="en-US" smtClean="0"/>
              <a:t>2/5/2024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B1982A7A-1223-C34E-B84C-91F804438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8B182AA3-5BE9-FB41-8469-AA22466C0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7989" y="681039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2BA4694-FB48-6F4A-8A5C-D1D81285C306}"/>
              </a:ext>
            </a:extLst>
          </p:cNvPr>
          <p:cNvSpPr/>
          <p:nvPr userDrawn="1"/>
        </p:nvSpPr>
        <p:spPr>
          <a:xfrm>
            <a:off x="8636001" y="6233888"/>
            <a:ext cx="2830287" cy="4875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009577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PictureRigh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308204" y="190500"/>
            <a:ext cx="2731397" cy="3209803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DAC27D6-E9D0-064A-9A19-6303A81CED5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918729" y="190500"/>
            <a:ext cx="2389475" cy="3215772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B35CAD8E-52A8-3B41-B832-F31E95F81F63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918730" y="3419596"/>
            <a:ext cx="5120871" cy="3209804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70811" y="6356352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2F85374-D0B7-6940-BDEE-221BD6F4225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38201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2/5/2024</a:t>
            </a:fld>
            <a:endParaRPr lang="en-US" dirty="0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BEE63C50-1412-2E42-A934-5BA2B928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81039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527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32077"/>
            <a:ext cx="9144000" cy="2387600"/>
          </a:xfrm>
        </p:spPr>
        <p:txBody>
          <a:bodyPr anchor="b">
            <a:normAutofit/>
          </a:bodyPr>
          <a:lstStyle>
            <a:lvl1pPr algn="ctr"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473872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9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FAC313-4F1F-2A45-AB18-3446BB9C1FC8}"/>
              </a:ext>
            </a:extLst>
          </p:cNvPr>
          <p:cNvSpPr/>
          <p:nvPr userDrawn="1"/>
        </p:nvSpPr>
        <p:spPr>
          <a:xfrm>
            <a:off x="8556012" y="6272867"/>
            <a:ext cx="3024555" cy="5320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9F462CB-6DB5-CA46-B0C3-8D9C2229280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0947" y="5439475"/>
            <a:ext cx="3790108" cy="52563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95DB12B-3AB0-B14A-95E8-50F5D33B7BA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457" y="-114196"/>
            <a:ext cx="12348905" cy="98583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3130DE3-AC00-864A-ADFE-9CA427BB8A8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-78455" y="6025924"/>
            <a:ext cx="12348905" cy="9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6335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PictureRight with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2/5/2024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70811" y="6356352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B344ADF4-4A34-FF4B-B28E-F0DA464C76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865988" y="3562352"/>
            <a:ext cx="2849513" cy="3159123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94C6B3AA-21EE-4D48-B66A-5607DDB3A8F5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9715500" y="3562351"/>
            <a:ext cx="2333627" cy="3159124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1EBB1F3C-E931-3844-833F-B99E12BCA602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848925" y="150583"/>
            <a:ext cx="5200201" cy="3411769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52D27C7D-F2B9-8F43-8A9D-7FB590B10F56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38201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Title Placeholder 1">
            <a:extLst>
              <a:ext uri="{FF2B5EF4-FFF2-40B4-BE49-F238E27FC236}">
                <a16:creationId xmlns:a16="http://schemas.microsoft.com/office/drawing/2014/main" id="{486FD241-EACA-E94A-BED0-4225E29BA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81039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8889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PictureLef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DA79FB5E-8D60-F34A-BDAC-7D2C449BB5B5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5677989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77989" y="6356352"/>
            <a:ext cx="2743200" cy="365125"/>
          </a:xfrm>
        </p:spPr>
        <p:txBody>
          <a:bodyPr/>
          <a:lstStyle/>
          <a:p>
            <a:fld id="{2FCAF34E-9A6B-4D28-A7B9-972D816465A9}" type="datetimeFigureOut">
              <a:rPr lang="en-US" smtClean="0"/>
              <a:t>2/5/2024</a:t>
            </a:fld>
            <a:endParaRPr lang="en-US" dirty="0"/>
          </a:p>
        </p:txBody>
      </p:sp>
      <p:sp>
        <p:nvSpPr>
          <p:cNvPr id="21" name="Slide Number Placeholder 4">
            <a:extLst>
              <a:ext uri="{FF2B5EF4-FFF2-40B4-BE49-F238E27FC236}">
                <a16:creationId xmlns:a16="http://schemas.microsoft.com/office/drawing/2014/main" id="{54992B99-9973-4F4A-A703-2D8443A08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AC298B6B-BF39-3843-8902-AF9A00E8C9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37394" y="237393"/>
            <a:ext cx="2461847" cy="2779543"/>
          </a:xfrm>
          <a:solidFill>
            <a:schemeClr val="bg1">
              <a:lumMod val="95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">
            <a:extLst>
              <a:ext uri="{FF2B5EF4-FFF2-40B4-BE49-F238E27FC236}">
                <a16:creationId xmlns:a16="http://schemas.microsoft.com/office/drawing/2014/main" id="{D100450A-C4B4-C445-AD3C-2E402A21C265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2927839" y="237391"/>
            <a:ext cx="2385061" cy="2779544"/>
          </a:xfrm>
          <a:solidFill>
            <a:schemeClr val="bg1">
              <a:lumMod val="95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">
            <a:extLst>
              <a:ext uri="{FF2B5EF4-FFF2-40B4-BE49-F238E27FC236}">
                <a16:creationId xmlns:a16="http://schemas.microsoft.com/office/drawing/2014/main" id="{BF57ABBD-43FE-3444-A52E-AEE5B2C4D5BA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237393" y="3235570"/>
            <a:ext cx="5075508" cy="3385041"/>
          </a:xfrm>
          <a:solidFill>
            <a:schemeClr val="bg1">
              <a:lumMod val="95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C8765529-376F-D74F-B0E8-FAF8CDCBB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7989" y="681039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D378A8D-9A34-FB4D-A95C-22FDADEBF2DA}"/>
              </a:ext>
            </a:extLst>
          </p:cNvPr>
          <p:cNvSpPr/>
          <p:nvPr userDrawn="1"/>
        </p:nvSpPr>
        <p:spPr>
          <a:xfrm>
            <a:off x="8636001" y="6233888"/>
            <a:ext cx="2830287" cy="4875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994586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PictureLeft with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4">
            <a:extLst>
              <a:ext uri="{FF2B5EF4-FFF2-40B4-BE49-F238E27FC236}">
                <a16:creationId xmlns:a16="http://schemas.microsoft.com/office/drawing/2014/main" id="{FC1475E7-C14F-E446-8414-83DF64418F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77989" y="6356352"/>
            <a:ext cx="2743200" cy="365125"/>
          </a:xfrm>
        </p:spPr>
        <p:txBody>
          <a:bodyPr/>
          <a:lstStyle/>
          <a:p>
            <a:fld id="{2FCAF34E-9A6B-4D28-A7B9-972D816465A9}" type="datetimeFigureOut">
              <a:rPr lang="en-US" smtClean="0"/>
              <a:t>2/5/2024</a:t>
            </a:fld>
            <a:endParaRPr lang="en-US" dirty="0"/>
          </a:p>
        </p:txBody>
      </p:sp>
      <p:sp>
        <p:nvSpPr>
          <p:cNvPr id="20" name="Slide Number Placeholder 4">
            <a:extLst>
              <a:ext uri="{FF2B5EF4-FFF2-40B4-BE49-F238E27FC236}">
                <a16:creationId xmlns:a16="http://schemas.microsoft.com/office/drawing/2014/main" id="{765ABCE9-2F11-F34E-B0DB-AA9F09637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836FE405-E176-BB45-9B4B-1F865C9F7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80975" y="3807937"/>
            <a:ext cx="2753145" cy="2821465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96633653-4F6F-5241-9C3E-088CD2932487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2935431" y="3814573"/>
            <a:ext cx="2377469" cy="2814828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">
            <a:extLst>
              <a:ext uri="{FF2B5EF4-FFF2-40B4-BE49-F238E27FC236}">
                <a16:creationId xmlns:a16="http://schemas.microsoft.com/office/drawing/2014/main" id="{07E68BAB-DEDD-C848-9DE4-0062DD19E028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180975" y="228602"/>
            <a:ext cx="5131925" cy="3574795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AC95668-9F03-824A-9DD6-E490F6522A84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5677989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81FD3FA0-56F1-A142-9AD7-B40B89BCC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7989" y="681039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83562B-E6B3-4F45-B377-5EB770C60F95}"/>
              </a:ext>
            </a:extLst>
          </p:cNvPr>
          <p:cNvSpPr/>
          <p:nvPr userDrawn="1"/>
        </p:nvSpPr>
        <p:spPr>
          <a:xfrm>
            <a:off x="8636001" y="6233888"/>
            <a:ext cx="2830287" cy="4875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273309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PictureRigh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81104" y="3285682"/>
            <a:ext cx="2520397" cy="3353246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DAC27D6-E9D0-064A-9A19-6303A81CED5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875876" y="3285682"/>
            <a:ext cx="2592691" cy="3353244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B35CAD8E-52A8-3B41-B832-F31E95F81F63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874564" y="219075"/>
            <a:ext cx="2592691" cy="3066606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2/5/2024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70811" y="6356352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8FA893B7-81D2-9A4B-B847-562AF6A61997}"/>
              </a:ext>
            </a:extLst>
          </p:cNvPr>
          <p:cNvSpPr>
            <a:spLocks noGrp="1"/>
          </p:cNvSpPr>
          <p:nvPr>
            <p:ph type="pic" idx="16"/>
          </p:nvPr>
        </p:nvSpPr>
        <p:spPr>
          <a:xfrm>
            <a:off x="9480605" y="219075"/>
            <a:ext cx="2520897" cy="3066607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4B63FE48-61DA-6245-8958-8284086BB561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38201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8" name="Title Placeholder 1">
            <a:extLst>
              <a:ext uri="{FF2B5EF4-FFF2-40B4-BE49-F238E27FC236}">
                <a16:creationId xmlns:a16="http://schemas.microsoft.com/office/drawing/2014/main" id="{6472E66B-5FF6-7F47-995B-C928AB6A1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81039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647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5497"/>
            <a:ext cx="10515600" cy="1090129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950" baseline="0"/>
            </a:lvl1pPr>
            <a:lvl2pPr>
              <a:defRPr sz="1650" baseline="0"/>
            </a:lvl2pPr>
            <a:lvl3pPr>
              <a:defRPr sz="1350" baseline="0"/>
            </a:lvl3pPr>
            <a:lvl4pPr>
              <a:defRPr sz="1200" baseline="0"/>
            </a:lvl4pPr>
            <a:lvl5pPr>
              <a:defRPr sz="12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382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2A3E05A-6A19-714F-848E-32E7E202EA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467" y="-50756"/>
            <a:ext cx="12282233" cy="69087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396414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49" y="4249151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F183E1F-7B6F-1646-B58A-05E4D8F058A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6992" y="6281355"/>
            <a:ext cx="2836808" cy="39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732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2A3E05A-6A19-714F-848E-32E7E202EA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5117" y="-50755"/>
            <a:ext cx="12282232" cy="65531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396414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49" y="4249151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94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346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2/5/2024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337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1039"/>
            <a:ext cx="10515600" cy="889855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2/5/2024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258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8DBB1BB-D2E3-8E41-AA94-A70F0C7697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" y="0"/>
            <a:ext cx="12191992" cy="15982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735" y="136359"/>
            <a:ext cx="10515600" cy="1325563"/>
          </a:xfrm>
          <a:noFill/>
        </p:spPr>
        <p:txBody>
          <a:bodyPr>
            <a:normAutofit/>
          </a:bodyPr>
          <a:lstStyle>
            <a:lvl1pPr>
              <a:defRPr sz="315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2/5/2024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A24928A-1E60-514D-A9CC-960B78A9B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867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AF34E-9A6B-4D28-A7B9-972D816465A9}" type="datetimeFigureOut">
              <a:rPr lang="en-US" smtClean="0"/>
              <a:t>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90C1895-5776-6841-8BF3-522F008E38F1}"/>
              </a:ext>
            </a:extLst>
          </p:cNvPr>
          <p:cNvPicPr>
            <a:picLocks noChangeAspect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1057" y="6311900"/>
            <a:ext cx="2632745" cy="3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56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75" b="1" i="0" kern="1200" baseline="0">
          <a:solidFill>
            <a:srgbClr val="005A9E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518" y="720015"/>
            <a:ext cx="11144598" cy="727786"/>
          </a:xfrm>
        </p:spPr>
        <p:txBody>
          <a:bodyPr>
            <a:noAutofit/>
          </a:bodyPr>
          <a:lstStyle/>
          <a:p>
            <a:b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4000" dirty="0">
                <a:solidFill>
                  <a:schemeClr val="accent5">
                    <a:lumMod val="50000"/>
                  </a:schemeClr>
                </a:solidFill>
              </a:rPr>
              <a:t>SCM – Requisition Preferences</a:t>
            </a:r>
            <a:endParaRPr lang="en-US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469" y="1567651"/>
            <a:ext cx="10336695" cy="1061249"/>
          </a:xfrm>
        </p:spPr>
        <p:txBody>
          <a:bodyPr>
            <a:norm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</a:rPr>
              <a:t>The </a:t>
            </a:r>
            <a:r>
              <a:rPr lang="en-US" sz="1800" b="1" dirty="0">
                <a:solidFill>
                  <a:schemeClr val="tx1"/>
                </a:solidFill>
              </a:rPr>
              <a:t>Requisition Preferences</a:t>
            </a:r>
            <a:r>
              <a:rPr lang="en-US" sz="1800" dirty="0">
                <a:solidFill>
                  <a:schemeClr val="tx1"/>
                </a:solidFill>
              </a:rPr>
              <a:t> screen allows you to identify the default shipping and payment information that will default on each Requisition in Aggie Enterprise and must be completed before creating a Requisition. </a:t>
            </a:r>
          </a:p>
        </p:txBody>
      </p:sp>
      <p:sp>
        <p:nvSpPr>
          <p:cNvPr id="4" name="U-Turn Arrow 6">
            <a:hlinkClick r:id="" action="ppaction://noaction"/>
            <a:extLst>
              <a:ext uri="{FF2B5EF4-FFF2-40B4-BE49-F238E27FC236}">
                <a16:creationId xmlns:a16="http://schemas.microsoft.com/office/drawing/2014/main" id="{1B46EA75-D2A4-42F4-BDC6-2EF3FD2E7B09}"/>
              </a:ext>
            </a:extLst>
          </p:cNvPr>
          <p:cNvSpPr/>
          <p:nvPr/>
        </p:nvSpPr>
        <p:spPr>
          <a:xfrm>
            <a:off x="11774311" y="6276622"/>
            <a:ext cx="331972" cy="332148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AFEB3C5-9CF9-4DB9-64EC-FE0099D0D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00164"/>
            <a:ext cx="26481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b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E6F54E3B-D24C-8DF6-29FC-A5363D89A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461666"/>
            <a:ext cx="18473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b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8" name="Picture 7" descr="A screen shot of a computer&#10;&#10;Description automatically generated">
            <a:extLst>
              <a:ext uri="{FF2B5EF4-FFF2-40B4-BE49-F238E27FC236}">
                <a16:creationId xmlns:a16="http://schemas.microsoft.com/office/drawing/2014/main" id="{082687C6-8421-1F7E-D330-9DBA316F6E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050" y="2635209"/>
            <a:ext cx="7867649" cy="1587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867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518" y="720015"/>
            <a:ext cx="11144598" cy="727786"/>
          </a:xfrm>
        </p:spPr>
        <p:txBody>
          <a:bodyPr>
            <a:noAutofit/>
          </a:bodyPr>
          <a:lstStyle/>
          <a:p>
            <a:b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4000" dirty="0">
                <a:solidFill>
                  <a:schemeClr val="accent5">
                    <a:lumMod val="50000"/>
                  </a:schemeClr>
                </a:solidFill>
              </a:rPr>
              <a:t>SCM – Requisition Preferences</a:t>
            </a:r>
            <a:endParaRPr lang="en-US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469" y="1567651"/>
            <a:ext cx="10336695" cy="1061249"/>
          </a:xfrm>
        </p:spPr>
        <p:txBody>
          <a:bodyPr>
            <a:norm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</a:rPr>
              <a:t>Choose </a:t>
            </a:r>
            <a:r>
              <a:rPr lang="en-US" sz="1800" b="1" dirty="0">
                <a:solidFill>
                  <a:schemeClr val="tx1"/>
                </a:solidFill>
              </a:rPr>
              <a:t>Requisition BU</a:t>
            </a:r>
            <a:r>
              <a:rPr lang="en-US" sz="1800" dirty="0">
                <a:solidFill>
                  <a:schemeClr val="tx1"/>
                </a:solidFill>
              </a:rPr>
              <a:t> &gt;  </a:t>
            </a:r>
            <a:r>
              <a:rPr lang="en-US" sz="1800" b="1" dirty="0">
                <a:solidFill>
                  <a:schemeClr val="tx1"/>
                </a:solidFill>
              </a:rPr>
              <a:t>UCD Req Business Unit</a:t>
            </a:r>
            <a:r>
              <a:rPr lang="en-US" sz="1800" dirty="0">
                <a:solidFill>
                  <a:schemeClr val="tx1"/>
                </a:solidFill>
              </a:rPr>
              <a:t>. Without making this change, not all the Requisition features will correctly appear in Aggie Enterprise. </a:t>
            </a:r>
          </a:p>
        </p:txBody>
      </p:sp>
      <p:sp>
        <p:nvSpPr>
          <p:cNvPr id="4" name="U-Turn Arrow 6">
            <a:hlinkClick r:id="" action="ppaction://noaction"/>
            <a:extLst>
              <a:ext uri="{FF2B5EF4-FFF2-40B4-BE49-F238E27FC236}">
                <a16:creationId xmlns:a16="http://schemas.microsoft.com/office/drawing/2014/main" id="{1B46EA75-D2A4-42F4-BDC6-2EF3FD2E7B09}"/>
              </a:ext>
            </a:extLst>
          </p:cNvPr>
          <p:cNvSpPr/>
          <p:nvPr/>
        </p:nvSpPr>
        <p:spPr>
          <a:xfrm>
            <a:off x="11774311" y="6276622"/>
            <a:ext cx="331972" cy="332148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AFEB3C5-9CF9-4DB9-64EC-FE0099D0D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00164"/>
            <a:ext cx="26481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b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E6F54E3B-D24C-8DF6-29FC-A5363D89A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461666"/>
            <a:ext cx="18473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b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9" name="Picture 8" descr="A screenshot of a computer&#10;&#10;Description automatically generated">
            <a:extLst>
              <a:ext uri="{FF2B5EF4-FFF2-40B4-BE49-F238E27FC236}">
                <a16:creationId xmlns:a16="http://schemas.microsoft.com/office/drawing/2014/main" id="{2AA5B756-4D9D-A827-331D-4707B2E4BE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443" y="2762215"/>
            <a:ext cx="4153113" cy="186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962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518" y="720015"/>
            <a:ext cx="11144598" cy="727786"/>
          </a:xfrm>
        </p:spPr>
        <p:txBody>
          <a:bodyPr>
            <a:noAutofit/>
          </a:bodyPr>
          <a:lstStyle/>
          <a:p>
            <a:b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4000" dirty="0">
                <a:solidFill>
                  <a:schemeClr val="accent5">
                    <a:lumMod val="50000"/>
                  </a:schemeClr>
                </a:solidFill>
              </a:rPr>
              <a:t>SCM – Requisition Preferences</a:t>
            </a:r>
            <a:endParaRPr lang="en-US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817" y="1447801"/>
            <a:ext cx="3830934" cy="2324099"/>
          </a:xfrm>
        </p:spPr>
        <p:txBody>
          <a:bodyPr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</a:rPr>
              <a:t>In the </a:t>
            </a:r>
            <a:r>
              <a:rPr lang="en-US" sz="1800" b="1" dirty="0">
                <a:solidFill>
                  <a:schemeClr val="tx1"/>
                </a:solidFill>
              </a:rPr>
              <a:t>Shipping and Delivery</a:t>
            </a:r>
            <a:r>
              <a:rPr lang="en-US" sz="1800" dirty="0">
                <a:solidFill>
                  <a:schemeClr val="tx1"/>
                </a:solidFill>
              </a:rPr>
              <a:t> section: 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</a:rPr>
              <a:t>Requester: Will be your name</a:t>
            </a:r>
          </a:p>
          <a:p>
            <a:pPr algn="l"/>
            <a:endParaRPr lang="en-US" sz="1800" b="1" dirty="0">
              <a:solidFill>
                <a:schemeClr val="tx1"/>
              </a:solidFill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</a:rPr>
              <a:t>Deliver-To Location : </a:t>
            </a:r>
            <a:r>
              <a:rPr lang="en-US" sz="1800" dirty="0">
                <a:solidFill>
                  <a:schemeClr val="tx1"/>
                </a:solidFill>
              </a:rPr>
              <a:t>enter the street number.  * Most locations affiliated with the university, both university-owned and leased buildings, </a:t>
            </a:r>
            <a:r>
              <a:rPr lang="en-US" sz="1800" b="1" dirty="0">
                <a:solidFill>
                  <a:schemeClr val="tx1"/>
                </a:solidFill>
              </a:rPr>
              <a:t>are in the databas</a:t>
            </a:r>
            <a:r>
              <a:rPr lang="en-US" sz="1800" dirty="0">
                <a:solidFill>
                  <a:schemeClr val="tx1"/>
                </a:solidFill>
              </a:rPr>
              <a:t>e. You can select a different delivery address for a specific order.</a:t>
            </a:r>
          </a:p>
          <a:p>
            <a:pPr algn="l"/>
            <a:br>
              <a:rPr lang="en-US" sz="1800" i="1" dirty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Destination Type: Expense</a:t>
            </a:r>
          </a:p>
        </p:txBody>
      </p:sp>
      <p:sp>
        <p:nvSpPr>
          <p:cNvPr id="4" name="U-Turn Arrow 6">
            <a:hlinkClick r:id="" action="ppaction://noaction"/>
            <a:extLst>
              <a:ext uri="{FF2B5EF4-FFF2-40B4-BE49-F238E27FC236}">
                <a16:creationId xmlns:a16="http://schemas.microsoft.com/office/drawing/2014/main" id="{1B46EA75-D2A4-42F4-BDC6-2EF3FD2E7B09}"/>
              </a:ext>
            </a:extLst>
          </p:cNvPr>
          <p:cNvSpPr/>
          <p:nvPr/>
        </p:nvSpPr>
        <p:spPr>
          <a:xfrm>
            <a:off x="11774311" y="6276622"/>
            <a:ext cx="331972" cy="332148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AFEB3C5-9CF9-4DB9-64EC-FE0099D0D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00164"/>
            <a:ext cx="26481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b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E6F54E3B-D24C-8DF6-29FC-A5363D89A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461666"/>
            <a:ext cx="18473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b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E903610-13E1-8C0F-FDB5-E71AD7F5E4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5583" y="1961897"/>
            <a:ext cx="4896533" cy="2476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178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518" y="720015"/>
            <a:ext cx="11144598" cy="727786"/>
          </a:xfrm>
        </p:spPr>
        <p:txBody>
          <a:bodyPr>
            <a:noAutofit/>
          </a:bodyPr>
          <a:lstStyle/>
          <a:p>
            <a:b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4000" dirty="0">
                <a:solidFill>
                  <a:schemeClr val="accent5">
                    <a:lumMod val="50000"/>
                  </a:schemeClr>
                </a:solidFill>
              </a:rPr>
              <a:t>SCM – Requisition Preferences</a:t>
            </a:r>
            <a:endParaRPr lang="en-US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816" y="1447801"/>
            <a:ext cx="10612733" cy="1009649"/>
          </a:xfrm>
        </p:spPr>
        <p:txBody>
          <a:bodyPr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</a:rPr>
              <a:t>This section is optional: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Projects section, expand the section and enter a Project if one will be used for billing purposes.</a:t>
            </a:r>
          </a:p>
        </p:txBody>
      </p:sp>
      <p:sp>
        <p:nvSpPr>
          <p:cNvPr id="4" name="U-Turn Arrow 6">
            <a:hlinkClick r:id="" action="ppaction://noaction"/>
            <a:extLst>
              <a:ext uri="{FF2B5EF4-FFF2-40B4-BE49-F238E27FC236}">
                <a16:creationId xmlns:a16="http://schemas.microsoft.com/office/drawing/2014/main" id="{1B46EA75-D2A4-42F4-BDC6-2EF3FD2E7B09}"/>
              </a:ext>
            </a:extLst>
          </p:cNvPr>
          <p:cNvSpPr/>
          <p:nvPr/>
        </p:nvSpPr>
        <p:spPr>
          <a:xfrm>
            <a:off x="11774311" y="6276622"/>
            <a:ext cx="331972" cy="332148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AFEB3C5-9CF9-4DB9-64EC-FE0099D0D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00164"/>
            <a:ext cx="26481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b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E6F54E3B-D24C-8DF6-29FC-A5363D89A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461666"/>
            <a:ext cx="18473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b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9" name="Picture 8" descr="A screenshot of a computer&#10;&#10;Description automatically generated">
            <a:extLst>
              <a:ext uri="{FF2B5EF4-FFF2-40B4-BE49-F238E27FC236}">
                <a16:creationId xmlns:a16="http://schemas.microsoft.com/office/drawing/2014/main" id="{6A1AB1FF-1F06-07CD-0D19-8639C6F30B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834" y="2457450"/>
            <a:ext cx="5467631" cy="2514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317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518" y="720015"/>
            <a:ext cx="11144598" cy="727786"/>
          </a:xfrm>
        </p:spPr>
        <p:txBody>
          <a:bodyPr>
            <a:noAutofit/>
          </a:bodyPr>
          <a:lstStyle/>
          <a:p>
            <a:b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4000" dirty="0">
                <a:solidFill>
                  <a:schemeClr val="accent5">
                    <a:lumMod val="50000"/>
                  </a:schemeClr>
                </a:solidFill>
              </a:rPr>
              <a:t>SCM – Requisition Preferences</a:t>
            </a:r>
            <a:endParaRPr lang="en-US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816" y="1447801"/>
            <a:ext cx="10612733" cy="1543049"/>
          </a:xfrm>
        </p:spPr>
        <p:txBody>
          <a:bodyPr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</a:rPr>
              <a:t>This section is optional: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</a:rPr>
              <a:t>Favorite Charge Accounts</a:t>
            </a:r>
            <a:r>
              <a:rPr lang="en-US" sz="1800" dirty="0">
                <a:solidFill>
                  <a:schemeClr val="tx1"/>
                </a:solidFill>
              </a:rPr>
              <a:t> section if a Project wasn’t entered in the </a:t>
            </a:r>
            <a:r>
              <a:rPr lang="en-US" sz="1800" b="1" dirty="0">
                <a:solidFill>
                  <a:schemeClr val="tx1"/>
                </a:solidFill>
              </a:rPr>
              <a:t>Projects</a:t>
            </a:r>
            <a:r>
              <a:rPr lang="en-US" sz="1800" dirty="0">
                <a:solidFill>
                  <a:schemeClr val="tx1"/>
                </a:solidFill>
              </a:rPr>
              <a:t> section. Click </a:t>
            </a:r>
            <a:r>
              <a:rPr lang="en-US" sz="1800" b="1" dirty="0">
                <a:solidFill>
                  <a:schemeClr val="tx1"/>
                </a:solidFill>
              </a:rPr>
              <a:t>+ </a:t>
            </a:r>
            <a:r>
              <a:rPr lang="en-US" sz="1800" dirty="0">
                <a:solidFill>
                  <a:schemeClr val="tx1"/>
                </a:solidFill>
              </a:rPr>
              <a:t>to enter a chart string to be used for billing purposes. More than one chart string can be entered as necessary. If entering multiple chart strings, click </a:t>
            </a:r>
            <a:r>
              <a:rPr lang="en-US" sz="1800" b="1" dirty="0">
                <a:solidFill>
                  <a:schemeClr val="tx1"/>
                </a:solidFill>
              </a:rPr>
              <a:t>+</a:t>
            </a:r>
            <a:r>
              <a:rPr lang="en-US" sz="1800" dirty="0">
                <a:solidFill>
                  <a:schemeClr val="tx1"/>
                </a:solidFill>
              </a:rPr>
              <a:t> each time. </a:t>
            </a:r>
          </a:p>
        </p:txBody>
      </p:sp>
      <p:sp>
        <p:nvSpPr>
          <p:cNvPr id="4" name="U-Turn Arrow 6">
            <a:hlinkClick r:id="" action="ppaction://noaction"/>
            <a:extLst>
              <a:ext uri="{FF2B5EF4-FFF2-40B4-BE49-F238E27FC236}">
                <a16:creationId xmlns:a16="http://schemas.microsoft.com/office/drawing/2014/main" id="{1B46EA75-D2A4-42F4-BDC6-2EF3FD2E7B09}"/>
              </a:ext>
            </a:extLst>
          </p:cNvPr>
          <p:cNvSpPr/>
          <p:nvPr/>
        </p:nvSpPr>
        <p:spPr>
          <a:xfrm>
            <a:off x="11774311" y="6276622"/>
            <a:ext cx="331972" cy="332148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AFEB3C5-9CF9-4DB9-64EC-FE0099D0D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00164"/>
            <a:ext cx="26481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b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E6F54E3B-D24C-8DF6-29FC-A5363D89A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461666"/>
            <a:ext cx="18473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b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8" name="Picture 7" descr="A close-up of a screen&#10;&#10;Description automatically generated">
            <a:extLst>
              <a:ext uri="{FF2B5EF4-FFF2-40B4-BE49-F238E27FC236}">
                <a16:creationId xmlns:a16="http://schemas.microsoft.com/office/drawing/2014/main" id="{D11E39C9-D6E1-DABE-D437-F1FA4D239C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181" y="3197191"/>
            <a:ext cx="6852002" cy="1339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830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518" y="720015"/>
            <a:ext cx="11144598" cy="727786"/>
          </a:xfrm>
        </p:spPr>
        <p:txBody>
          <a:bodyPr>
            <a:noAutofit/>
          </a:bodyPr>
          <a:lstStyle/>
          <a:p>
            <a:b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4000" dirty="0">
                <a:solidFill>
                  <a:schemeClr val="accent5">
                    <a:lumMod val="50000"/>
                  </a:schemeClr>
                </a:solidFill>
              </a:rPr>
              <a:t>SCM – Requisition Preferences</a:t>
            </a:r>
            <a:endParaRPr lang="en-US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29150" y="1609725"/>
            <a:ext cx="4171949" cy="3638549"/>
          </a:xfrm>
        </p:spPr>
        <p:txBody>
          <a:bodyPr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</a:rPr>
              <a:t>Note that the 4th field, </a:t>
            </a:r>
            <a:r>
              <a:rPr lang="en-US" sz="1800" b="1" dirty="0">
                <a:solidFill>
                  <a:schemeClr val="tx1"/>
                </a:solidFill>
              </a:rPr>
              <a:t>Account</a:t>
            </a:r>
            <a:r>
              <a:rPr lang="en-US" sz="1800" dirty="0">
                <a:solidFill>
                  <a:schemeClr val="tx1"/>
                </a:solidFill>
              </a:rPr>
              <a:t>, is the equivalent of the </a:t>
            </a:r>
            <a:r>
              <a:rPr lang="en-US" sz="1800" b="1" dirty="0">
                <a:solidFill>
                  <a:schemeClr val="tx1"/>
                </a:solidFill>
              </a:rPr>
              <a:t>Object Code</a:t>
            </a:r>
            <a:r>
              <a:rPr lang="en-US" sz="1800" dirty="0">
                <a:solidFill>
                  <a:schemeClr val="tx1"/>
                </a:solidFill>
              </a:rPr>
              <a:t> used previously at UC Davis.  This field will always be overridden by the </a:t>
            </a:r>
            <a:r>
              <a:rPr lang="en-US" sz="1800" b="1" dirty="0">
                <a:solidFill>
                  <a:schemeClr val="tx1"/>
                </a:solidFill>
              </a:rPr>
              <a:t>Purchasing Category</a:t>
            </a:r>
            <a:r>
              <a:rPr lang="en-US" sz="1800" dirty="0">
                <a:solidFill>
                  <a:schemeClr val="tx1"/>
                </a:solidFill>
              </a:rPr>
              <a:t> selected on the Requisition. For the default setting, you should select the category that represents the type of purchases you will usually make with that chart string:</a:t>
            </a:r>
          </a:p>
        </p:txBody>
      </p:sp>
      <p:sp>
        <p:nvSpPr>
          <p:cNvPr id="4" name="U-Turn Arrow 6">
            <a:hlinkClick r:id="" action="ppaction://noaction"/>
            <a:extLst>
              <a:ext uri="{FF2B5EF4-FFF2-40B4-BE49-F238E27FC236}">
                <a16:creationId xmlns:a16="http://schemas.microsoft.com/office/drawing/2014/main" id="{1B46EA75-D2A4-42F4-BDC6-2EF3FD2E7B09}"/>
              </a:ext>
            </a:extLst>
          </p:cNvPr>
          <p:cNvSpPr/>
          <p:nvPr/>
        </p:nvSpPr>
        <p:spPr>
          <a:xfrm>
            <a:off x="11774311" y="6276622"/>
            <a:ext cx="331972" cy="332148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AFEB3C5-9CF9-4DB9-64EC-FE0099D0D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00164"/>
            <a:ext cx="26481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b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E6F54E3B-D24C-8DF6-29FC-A5363D89A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461666"/>
            <a:ext cx="18473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b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9" name="Picture 8" descr="A screenshot of a computer&#10;&#10;Description automatically generated">
            <a:extLst>
              <a:ext uri="{FF2B5EF4-FFF2-40B4-BE49-F238E27FC236}">
                <a16:creationId xmlns:a16="http://schemas.microsoft.com/office/drawing/2014/main" id="{AA0B2E1E-094F-92F7-A5A1-4CC065D752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66" y="1567651"/>
            <a:ext cx="3435527" cy="3994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201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518" y="720015"/>
            <a:ext cx="11144598" cy="727786"/>
          </a:xfrm>
        </p:spPr>
        <p:txBody>
          <a:bodyPr>
            <a:noAutofit/>
          </a:bodyPr>
          <a:lstStyle/>
          <a:p>
            <a:b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4000" dirty="0">
                <a:solidFill>
                  <a:schemeClr val="accent5">
                    <a:lumMod val="50000"/>
                  </a:schemeClr>
                </a:solidFill>
              </a:rPr>
              <a:t>SCM – Requisition Preferences</a:t>
            </a:r>
            <a:endParaRPr lang="en-US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29150" y="1609725"/>
            <a:ext cx="4171949" cy="3638549"/>
          </a:xfrm>
        </p:spPr>
        <p:txBody>
          <a:bodyPr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</a:rPr>
              <a:t>Note that the 4th field, </a:t>
            </a:r>
            <a:r>
              <a:rPr lang="en-US" sz="1800" b="1" dirty="0">
                <a:solidFill>
                  <a:schemeClr val="tx1"/>
                </a:solidFill>
              </a:rPr>
              <a:t>Account</a:t>
            </a:r>
            <a:r>
              <a:rPr lang="en-US" sz="1800" dirty="0">
                <a:solidFill>
                  <a:schemeClr val="tx1"/>
                </a:solidFill>
              </a:rPr>
              <a:t>, is the equivalent of the </a:t>
            </a:r>
            <a:r>
              <a:rPr lang="en-US" sz="1800" b="1" dirty="0">
                <a:solidFill>
                  <a:schemeClr val="tx1"/>
                </a:solidFill>
              </a:rPr>
              <a:t>Object Code</a:t>
            </a:r>
            <a:r>
              <a:rPr lang="en-US" sz="1800" dirty="0">
                <a:solidFill>
                  <a:schemeClr val="tx1"/>
                </a:solidFill>
              </a:rPr>
              <a:t> used previously at UC Davis.  This field will always be overridden by the </a:t>
            </a:r>
            <a:r>
              <a:rPr lang="en-US" sz="1800" b="1" dirty="0">
                <a:solidFill>
                  <a:schemeClr val="tx1"/>
                </a:solidFill>
              </a:rPr>
              <a:t>Purchasing Category</a:t>
            </a:r>
            <a:r>
              <a:rPr lang="en-US" sz="1800" dirty="0">
                <a:solidFill>
                  <a:schemeClr val="tx1"/>
                </a:solidFill>
              </a:rPr>
              <a:t> selected on the Requisition. For the default setting, you should select the category that represents the type of purchases you will usually make with that chart string:</a:t>
            </a:r>
          </a:p>
        </p:txBody>
      </p:sp>
      <p:sp>
        <p:nvSpPr>
          <p:cNvPr id="4" name="U-Turn Arrow 6">
            <a:hlinkClick r:id="" action="ppaction://noaction"/>
            <a:extLst>
              <a:ext uri="{FF2B5EF4-FFF2-40B4-BE49-F238E27FC236}">
                <a16:creationId xmlns:a16="http://schemas.microsoft.com/office/drawing/2014/main" id="{1B46EA75-D2A4-42F4-BDC6-2EF3FD2E7B09}"/>
              </a:ext>
            </a:extLst>
          </p:cNvPr>
          <p:cNvSpPr/>
          <p:nvPr/>
        </p:nvSpPr>
        <p:spPr>
          <a:xfrm>
            <a:off x="11774311" y="6276622"/>
            <a:ext cx="331972" cy="332148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AFEB3C5-9CF9-4DB9-64EC-FE0099D0D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00164"/>
            <a:ext cx="26481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b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E6F54E3B-D24C-8DF6-29FC-A5363D89A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461666"/>
            <a:ext cx="18473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b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9" name="Picture 8" descr="A screenshot of a computer&#10;&#10;Description automatically generated">
            <a:extLst>
              <a:ext uri="{FF2B5EF4-FFF2-40B4-BE49-F238E27FC236}">
                <a16:creationId xmlns:a16="http://schemas.microsoft.com/office/drawing/2014/main" id="{AA0B2E1E-094F-92F7-A5A1-4CC065D752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66" y="1567651"/>
            <a:ext cx="3435527" cy="3994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173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518" y="720015"/>
            <a:ext cx="11144598" cy="727786"/>
          </a:xfrm>
        </p:spPr>
        <p:txBody>
          <a:bodyPr>
            <a:noAutofit/>
          </a:bodyPr>
          <a:lstStyle/>
          <a:p>
            <a:b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4000" dirty="0">
                <a:solidFill>
                  <a:schemeClr val="accent5">
                    <a:lumMod val="50000"/>
                  </a:schemeClr>
                </a:solidFill>
              </a:rPr>
              <a:t>SCM – Requisition Preferences</a:t>
            </a:r>
            <a:endParaRPr lang="en-US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500" y="1609725"/>
            <a:ext cx="11144598" cy="1114425"/>
          </a:xfrm>
        </p:spPr>
        <p:txBody>
          <a:bodyPr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</a:rPr>
              <a:t>The chart strings you plan to use in future Requisitions. When entering each line, enter a </a:t>
            </a:r>
            <a:r>
              <a:rPr lang="en-US" sz="1800" b="1" dirty="0">
                <a:solidFill>
                  <a:schemeClr val="tx1"/>
                </a:solidFill>
              </a:rPr>
              <a:t>nickname</a:t>
            </a:r>
            <a:r>
              <a:rPr lang="en-US" sz="1800" dirty="0">
                <a:solidFill>
                  <a:schemeClr val="tx1"/>
                </a:solidFill>
              </a:rPr>
              <a:t>, facilitating identification when selecting it in future Requisitions. As necessary, enter a different chart string(s) in a Requisition from what is set as the default(s).</a:t>
            </a:r>
          </a:p>
        </p:txBody>
      </p:sp>
      <p:sp>
        <p:nvSpPr>
          <p:cNvPr id="4" name="U-Turn Arrow 6">
            <a:hlinkClick r:id="" action="ppaction://noaction"/>
            <a:extLst>
              <a:ext uri="{FF2B5EF4-FFF2-40B4-BE49-F238E27FC236}">
                <a16:creationId xmlns:a16="http://schemas.microsoft.com/office/drawing/2014/main" id="{1B46EA75-D2A4-42F4-BDC6-2EF3FD2E7B09}"/>
              </a:ext>
            </a:extLst>
          </p:cNvPr>
          <p:cNvSpPr/>
          <p:nvPr/>
        </p:nvSpPr>
        <p:spPr>
          <a:xfrm>
            <a:off x="11774311" y="6276622"/>
            <a:ext cx="331972" cy="332148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AFEB3C5-9CF9-4DB9-64EC-FE0099D0D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00164"/>
            <a:ext cx="26481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b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E6F54E3B-D24C-8DF6-29FC-A5363D89A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461666"/>
            <a:ext cx="18473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b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8" name="Picture 7" descr="A screenshot of a login box&#10;&#10;Description automatically generated">
            <a:extLst>
              <a:ext uri="{FF2B5EF4-FFF2-40B4-BE49-F238E27FC236}">
                <a16:creationId xmlns:a16="http://schemas.microsoft.com/office/drawing/2014/main" id="{D363B04C-A001-793D-A2E0-56992564D9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7152" y="2638384"/>
            <a:ext cx="6737696" cy="158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58132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C ANR PowerPoint template" id="{E3ABC6F1-FE44-E24C-9BA6-BC71FB632616}" vid="{E1EBF3C3-83B3-6446-BF48-EE02E5781D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449</Words>
  <Application>Microsoft Office PowerPoint</Application>
  <PresentationFormat>Widescreen</PresentationFormat>
  <Paragraphs>55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1_Office Theme</vt:lpstr>
      <vt:lpstr>  SCM – Requisition Preferences</vt:lpstr>
      <vt:lpstr>  SCM – Requisition Preferences</vt:lpstr>
      <vt:lpstr>  SCM – Requisition Preferences</vt:lpstr>
      <vt:lpstr>  SCM – Requisition Preferences</vt:lpstr>
      <vt:lpstr>  SCM – Requisition Preferences</vt:lpstr>
      <vt:lpstr>  SCM – Requisition Preferences</vt:lpstr>
      <vt:lpstr>  SCM – Requisition Preferences</vt:lpstr>
      <vt:lpstr>  SCM – Requisition Preferences</vt:lpstr>
    </vt:vector>
  </TitlesOfParts>
  <Company>UC Davis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SCM – Requisition Preferences</dc:title>
  <dc:creator>Tracy Roman</dc:creator>
  <cp:lastModifiedBy>Sarah Shroyer</cp:lastModifiedBy>
  <cp:revision>1</cp:revision>
  <dcterms:created xsi:type="dcterms:W3CDTF">2024-02-01T22:58:58Z</dcterms:created>
  <dcterms:modified xsi:type="dcterms:W3CDTF">2024-02-05T15:20:23Z</dcterms:modified>
</cp:coreProperties>
</file>