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561" r:id="rId2"/>
    <p:sldId id="562" r:id="rId3"/>
    <p:sldId id="563" r:id="rId4"/>
    <p:sldId id="564" r:id="rId5"/>
    <p:sldId id="565" r:id="rId6"/>
    <p:sldId id="566" r:id="rId7"/>
    <p:sldId id="567" r:id="rId8"/>
    <p:sldId id="568" r:id="rId9"/>
    <p:sldId id="569" r:id="rId10"/>
    <p:sldId id="570" r:id="rId11"/>
    <p:sldId id="571" r:id="rId12"/>
    <p:sldId id="572" r:id="rId13"/>
    <p:sldId id="5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044B59-2F2A-4F55-9C03-4A8A9C53444A}" type="datetimeFigureOut">
              <a:rPr lang="en-US" smtClean="0"/>
              <a:t>11/12/2023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50687-4912-4166-90C6-C858C86710DB}" type="slidenum">
              <a:rPr lang="en-US" smtClean="0"/>
              <a:t>‹#›</a:t>
            </a:fld>
            <a:endParaRPr lang="en-US"/>
          </a:p>
        </p:txBody>
      </p:sp>
    </p:spTree>
    <p:extLst>
      <p:ext uri="{BB962C8B-B14F-4D97-AF65-F5344CB8AC3E}">
        <p14:creationId xmlns:p14="http://schemas.microsoft.com/office/powerpoint/2010/main" val="156928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60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231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484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947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63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603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99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300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241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26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427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671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2"/>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3"/>
            <a:ext cx="10515600" cy="1325563"/>
          </a:xfrm>
          <a:prstGeom prst="rect">
            <a:avLst/>
          </a:prstGeom>
          <a:ln>
            <a:noFill/>
          </a:ln>
        </p:spPr>
        <p:txBody>
          <a:bodyPr vert="horz" lIns="91440" tIns="45720" rIns="91440" bIns="45720" rtlCol="0" anchor="ctr">
            <a:normAutofit/>
          </a:bodyPr>
          <a:lstStyle>
            <a:lvl1pPr algn="l">
              <a:defRPr sz="45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350">
                <a:solidFill>
                  <a:schemeClr val="bg1"/>
                </a:solidFill>
              </a:defRPr>
            </a:lvl1pPr>
          </a:lstStyle>
          <a:p>
            <a:pPr lvl="0"/>
            <a:r>
              <a:rPr lang="en-US" dirty="0"/>
              <a:t>Presented by</a:t>
            </a:r>
          </a:p>
        </p:txBody>
      </p:sp>
      <p:sp>
        <p:nvSpPr>
          <p:cNvPr id="16" name="Rectangle 15">
            <a:extLst>
              <a:ext uri="{FF2B5EF4-FFF2-40B4-BE49-F238E27FC236}">
                <a16:creationId xmlns:a16="http://schemas.microsoft.com/office/drawing/2014/main" id="{B940280E-9AA3-484F-A058-312163E8EC4A}"/>
              </a:ext>
            </a:extLst>
          </p:cNvPr>
          <p:cNvSpPr/>
          <p:nvPr userDrawn="1"/>
        </p:nvSpPr>
        <p:spPr>
          <a:xfrm>
            <a:off x="8562109" y="6174350"/>
            <a:ext cx="3629891" cy="68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9"/>
            <a:ext cx="2859088" cy="531813"/>
          </a:xfrm>
        </p:spPr>
        <p:txBody>
          <a:bodyPr>
            <a:normAutofit/>
          </a:bodyPr>
          <a:lstStyle>
            <a:lvl1pPr marL="0" indent="0" algn="l">
              <a:buNone/>
              <a:defRPr sz="135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1" y="2750550"/>
            <a:ext cx="8265887" cy="798192"/>
          </a:xfrm>
        </p:spPr>
        <p:txBody>
          <a:bodyPr>
            <a:noAutofit/>
          </a:bodyPr>
          <a:lstStyle>
            <a:lvl1pPr marL="0" indent="0" algn="l">
              <a:buNone/>
              <a:defRPr sz="27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pic>
        <p:nvPicPr>
          <p:cNvPr id="9" name="Picture 8">
            <a:extLst>
              <a:ext uri="{FF2B5EF4-FFF2-40B4-BE49-F238E27FC236}">
                <a16:creationId xmlns:a16="http://schemas.microsoft.com/office/drawing/2014/main" id="{B5822650-545A-7045-9C38-BC4EE4FD30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2745" y="6240869"/>
            <a:ext cx="2939143" cy="407618"/>
          </a:xfrm>
          <a:prstGeom prst="rect">
            <a:avLst/>
          </a:prstGeom>
        </p:spPr>
      </p:pic>
    </p:spTree>
    <p:extLst>
      <p:ext uri="{BB962C8B-B14F-4D97-AF65-F5344CB8AC3E}">
        <p14:creationId xmlns:p14="http://schemas.microsoft.com/office/powerpoint/2010/main" val="391235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9" cy="767528"/>
          </a:xfrm>
          <a:noFill/>
        </p:spPr>
        <p:txBody>
          <a:bodyPr>
            <a:normAutofit/>
          </a:bodyPr>
          <a:lstStyle>
            <a:lvl1pPr>
              <a:defRPr sz="2625"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403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8" y="2"/>
            <a:ext cx="12257315" cy="1617141"/>
          </a:xfrm>
          <a:prstGeom prst="rect">
            <a:avLst/>
          </a:prstGeom>
        </p:spPr>
      </p:pic>
      <p:sp>
        <p:nvSpPr>
          <p:cNvPr id="2" name="Title 1"/>
          <p:cNvSpPr>
            <a:spLocks noGrp="1"/>
          </p:cNvSpPr>
          <p:nvPr>
            <p:ph type="title"/>
          </p:nvPr>
        </p:nvSpPr>
        <p:spPr>
          <a:xfrm>
            <a:off x="684733" y="136358"/>
            <a:ext cx="10970237" cy="1257014"/>
          </a:xfrm>
          <a:noFill/>
        </p:spPr>
        <p:txBody>
          <a:bodyPr>
            <a:normAutofit/>
          </a:bodyPr>
          <a:lstStyle>
            <a:lvl1pPr>
              <a:defRPr sz="2625"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9111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6" y="2"/>
            <a:ext cx="12257311" cy="1617141"/>
          </a:xfrm>
          <a:prstGeom prst="rect">
            <a:avLst/>
          </a:prstGeom>
        </p:spPr>
      </p:pic>
      <p:sp>
        <p:nvSpPr>
          <p:cNvPr id="2" name="Title 1"/>
          <p:cNvSpPr>
            <a:spLocks noGrp="1"/>
          </p:cNvSpPr>
          <p:nvPr>
            <p:ph type="title"/>
          </p:nvPr>
        </p:nvSpPr>
        <p:spPr>
          <a:xfrm>
            <a:off x="684735" y="136359"/>
            <a:ext cx="10515600" cy="1325563"/>
          </a:xfrm>
          <a:noFill/>
        </p:spPr>
        <p:txBody>
          <a:bodyPr>
            <a:normAutofit/>
          </a:bodyPr>
          <a:lstStyle>
            <a:lvl1pPr>
              <a:defRPr sz="315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5409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5AB6C3-3666-4A99-912F-5AB9870711E1}" type="slidenum">
              <a:rPr lang="en-US" smtClean="0"/>
              <a:t>‹#›</a:t>
            </a:fld>
            <a:endParaRPr lang="en-US" dirty="0"/>
          </a:p>
        </p:txBody>
      </p:sp>
      <p:sp>
        <p:nvSpPr>
          <p:cNvPr id="5" name="Rectangle 4">
            <a:extLst>
              <a:ext uri="{FF2B5EF4-FFF2-40B4-BE49-F238E27FC236}">
                <a16:creationId xmlns:a16="http://schemas.microsoft.com/office/drawing/2014/main" id="{32071C8D-2A51-D246-AA94-E9CB910FBB98}"/>
              </a:ext>
            </a:extLst>
          </p:cNvPr>
          <p:cNvSpPr/>
          <p:nvPr userDrawn="1"/>
        </p:nvSpPr>
        <p:spPr>
          <a:xfrm>
            <a:off x="8472587" y="6230394"/>
            <a:ext cx="3114076" cy="627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81114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779938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5" y="130630"/>
            <a:ext cx="5178239" cy="6590846"/>
          </a:xfrm>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2"/>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1"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1"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5" y="133577"/>
            <a:ext cx="5178239" cy="6590846"/>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Tree>
    <p:extLst>
      <p:ext uri="{BB962C8B-B14F-4D97-AF65-F5344CB8AC3E}">
        <p14:creationId xmlns:p14="http://schemas.microsoft.com/office/powerpoint/2010/main" val="876183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152402"/>
            <a:ext cx="5137807" cy="6569075"/>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9"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94EB706-0D78-4B4D-9752-B222D4B427D2}"/>
              </a:ext>
            </a:extLst>
          </p:cNvPr>
          <p:cNvSpPr>
            <a:spLocks noGrp="1"/>
          </p:cNvSpPr>
          <p:nvPr>
            <p:ph type="dt" sz="half" idx="10"/>
          </p:nvPr>
        </p:nvSpPr>
        <p:spPr>
          <a:xfrm>
            <a:off x="5677989" y="6356352"/>
            <a:ext cx="2743200" cy="365125"/>
          </a:xfrm>
        </p:spPr>
        <p:txBody>
          <a:bodyPr/>
          <a:lstStyle/>
          <a:p>
            <a:fld id="{2FCAF34E-9A6B-4D28-A7B9-972D816465A9}" type="datetimeFigureOut">
              <a:rPr lang="en-US" smtClean="0"/>
              <a:t>11/12/2023</a:t>
            </a:fld>
            <a:endParaRPr lang="en-US" dirty="0"/>
          </a:p>
        </p:txBody>
      </p:sp>
      <p:sp>
        <p:nvSpPr>
          <p:cNvPr id="10" name="Slide Number Placeholder 4">
            <a:extLst>
              <a:ext uri="{FF2B5EF4-FFF2-40B4-BE49-F238E27FC236}">
                <a16:creationId xmlns:a16="http://schemas.microsoft.com/office/drawing/2014/main" id="{E93944E4-DF33-4C41-8E07-6F86F4A7CA5C}"/>
              </a:ext>
            </a:extLst>
          </p:cNvPr>
          <p:cNvSpPr>
            <a:spLocks noGrp="1"/>
          </p:cNvSpPr>
          <p:nvPr>
            <p:ph type="sldNum" sz="quarter" idx="12"/>
          </p:nvPr>
        </p:nvSpPr>
        <p:spPr>
          <a:xfrm>
            <a:off x="8610600" y="6356352"/>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9"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7" name="Rectangle 6">
            <a:extLst>
              <a:ext uri="{FF2B5EF4-FFF2-40B4-BE49-F238E27FC236}">
                <a16:creationId xmlns:a16="http://schemas.microsoft.com/office/drawing/2014/main" id="{58FE2F57-8BC4-4C49-9F97-4B6098A8A6BB}"/>
              </a:ext>
            </a:extLst>
          </p:cNvPr>
          <p:cNvSpPr/>
          <p:nvPr userDrawn="1"/>
        </p:nvSpPr>
        <p:spPr>
          <a:xfrm>
            <a:off x="8636001" y="6233888"/>
            <a:ext cx="2830287"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88944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30"/>
            <a:ext cx="5185496" cy="3278503"/>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6" y="3448872"/>
            <a:ext cx="5185497" cy="3258633"/>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2"/>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1"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1"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880939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7" cy="3211286"/>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2"/>
            <a:ext cx="5160667" cy="3292475"/>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9"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7C7B9C6-41DC-8E4C-AC0C-BF219311D4ED}"/>
              </a:ext>
            </a:extLst>
          </p:cNvPr>
          <p:cNvSpPr>
            <a:spLocks noGrp="1"/>
          </p:cNvSpPr>
          <p:nvPr>
            <p:ph type="dt" sz="half" idx="10"/>
          </p:nvPr>
        </p:nvSpPr>
        <p:spPr>
          <a:xfrm>
            <a:off x="5677989" y="6356352"/>
            <a:ext cx="2743200" cy="365125"/>
          </a:xfrm>
        </p:spPr>
        <p:txBody>
          <a:bodyPr/>
          <a:lstStyle/>
          <a:p>
            <a:fld id="{2FCAF34E-9A6B-4D28-A7B9-972D816465A9}" type="datetimeFigureOut">
              <a:rPr lang="en-US" smtClean="0"/>
              <a:t>11/12/2023</a:t>
            </a:fld>
            <a:endParaRPr lang="en-US" dirty="0"/>
          </a:p>
        </p:txBody>
      </p:sp>
      <p:sp>
        <p:nvSpPr>
          <p:cNvPr id="10" name="Slide Number Placeholder 4">
            <a:extLst>
              <a:ext uri="{FF2B5EF4-FFF2-40B4-BE49-F238E27FC236}">
                <a16:creationId xmlns:a16="http://schemas.microsoft.com/office/drawing/2014/main" id="{B1982A7A-1223-C34E-B84C-91F804438A36}"/>
              </a:ext>
            </a:extLst>
          </p:cNvPr>
          <p:cNvSpPr>
            <a:spLocks noGrp="1"/>
          </p:cNvSpPr>
          <p:nvPr>
            <p:ph type="sldNum" sz="quarter" idx="12"/>
          </p:nvPr>
        </p:nvSpPr>
        <p:spPr>
          <a:xfrm>
            <a:off x="8610600" y="6356352"/>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9"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12BA4694-FB48-6F4A-8A5C-D1D81285C306}"/>
              </a:ext>
            </a:extLst>
          </p:cNvPr>
          <p:cNvSpPr/>
          <p:nvPr userDrawn="1"/>
        </p:nvSpPr>
        <p:spPr>
          <a:xfrm>
            <a:off x="8636001" y="6233888"/>
            <a:ext cx="2830287"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0317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308204" y="190500"/>
            <a:ext cx="2731397" cy="3209803"/>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5" cy="3215772"/>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30" y="3419596"/>
            <a:ext cx="5120871" cy="3209804"/>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2"/>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1"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1"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09055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077"/>
            <a:ext cx="9144000" cy="2387600"/>
          </a:xfrm>
        </p:spPr>
        <p:txBody>
          <a:bodyPr anchor="b">
            <a:normAutofit/>
          </a:bodyPr>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524000" y="3473872"/>
            <a:ext cx="9144000" cy="1655762"/>
          </a:xfrm>
        </p:spPr>
        <p:txBody>
          <a:bodyPr>
            <a:normAutofit/>
          </a:bodyPr>
          <a:lstStyle>
            <a:lvl1pPr marL="0" indent="0" algn="ctr">
              <a:buNone/>
              <a:defRPr sz="19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
        <p:nvSpPr>
          <p:cNvPr id="7" name="Rectangle 6">
            <a:extLst>
              <a:ext uri="{FF2B5EF4-FFF2-40B4-BE49-F238E27FC236}">
                <a16:creationId xmlns:a16="http://schemas.microsoft.com/office/drawing/2014/main" id="{C5FAC313-4F1F-2A45-AB18-3446BB9C1FC8}"/>
              </a:ext>
            </a:extLst>
          </p:cNvPr>
          <p:cNvSpPr/>
          <p:nvPr userDrawn="1"/>
        </p:nvSpPr>
        <p:spPr>
          <a:xfrm>
            <a:off x="8556012" y="6272867"/>
            <a:ext cx="3024555" cy="53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D9F462CB-6DB5-CA46-B0C3-8D9C222928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0947" y="5439475"/>
            <a:ext cx="3790108" cy="525635"/>
          </a:xfrm>
          <a:prstGeom prst="rect">
            <a:avLst/>
          </a:prstGeom>
        </p:spPr>
      </p:pic>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57" y="-114196"/>
            <a:ext cx="12348905" cy="985837"/>
          </a:xfrm>
          <a:prstGeom prst="rect">
            <a:avLst/>
          </a:prstGeom>
        </p:spPr>
      </p:pic>
      <p:pic>
        <p:nvPicPr>
          <p:cNvPr id="15" name="Picture 14">
            <a:extLst>
              <a:ext uri="{FF2B5EF4-FFF2-40B4-BE49-F238E27FC236}">
                <a16:creationId xmlns:a16="http://schemas.microsoft.com/office/drawing/2014/main" id="{33130DE3-AC00-864A-ADFE-9CA427BB8A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78455" y="6025924"/>
            <a:ext cx="12348905" cy="933675"/>
          </a:xfrm>
          <a:prstGeom prst="rect">
            <a:avLst/>
          </a:prstGeom>
        </p:spPr>
      </p:pic>
    </p:spTree>
    <p:extLst>
      <p:ext uri="{BB962C8B-B14F-4D97-AF65-F5344CB8AC3E}">
        <p14:creationId xmlns:p14="http://schemas.microsoft.com/office/powerpoint/2010/main" val="167281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7" name="Slide Number Placeholder 6"/>
          <p:cNvSpPr>
            <a:spLocks noGrp="1"/>
          </p:cNvSpPr>
          <p:nvPr>
            <p:ph type="sldNum" sz="quarter" idx="12"/>
          </p:nvPr>
        </p:nvSpPr>
        <p:spPr>
          <a:xfrm>
            <a:off x="3770811" y="6356352"/>
            <a:ext cx="2743200" cy="365125"/>
          </a:xfrm>
        </p:spPr>
        <p:txBody>
          <a:bodyPr/>
          <a:lstStyle/>
          <a:p>
            <a:fld id="{B65AB6C3-3666-4A99-912F-5AB9870711E1}" type="slidenum">
              <a:rPr lang="en-US" smtClean="0"/>
              <a:t>‹#›</a:t>
            </a:fld>
            <a:endParaRPr lang="en-US" dirty="0"/>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8" y="3562352"/>
            <a:ext cx="2849513" cy="3159123"/>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7" cy="3159124"/>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5" y="150583"/>
            <a:ext cx="5200201" cy="3411769"/>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1"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1"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3357825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9"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677989" y="6356352"/>
            <a:ext cx="2743200" cy="365125"/>
          </a:xfrm>
        </p:spPr>
        <p:txBody>
          <a:bodyPr/>
          <a:lstStyle/>
          <a:p>
            <a:fld id="{2FCAF34E-9A6B-4D28-A7B9-972D816465A9}" type="datetimeFigureOut">
              <a:rPr lang="en-US" smtClean="0"/>
              <a:t>11/12/2023</a:t>
            </a:fld>
            <a:endParaRPr lang="en-US" dirty="0"/>
          </a:p>
        </p:txBody>
      </p:sp>
      <p:sp>
        <p:nvSpPr>
          <p:cNvPr id="21" name="Slide Number Placeholder 4">
            <a:extLst>
              <a:ext uri="{FF2B5EF4-FFF2-40B4-BE49-F238E27FC236}">
                <a16:creationId xmlns:a16="http://schemas.microsoft.com/office/drawing/2014/main" id="{54992B99-9973-4F4A-A703-2D8443A08E0E}"/>
              </a:ext>
            </a:extLst>
          </p:cNvPr>
          <p:cNvSpPr>
            <a:spLocks noGrp="1"/>
          </p:cNvSpPr>
          <p:nvPr>
            <p:ph type="sldNum" sz="quarter" idx="12"/>
          </p:nvPr>
        </p:nvSpPr>
        <p:spPr>
          <a:xfrm>
            <a:off x="8610600" y="6356352"/>
            <a:ext cx="2743200" cy="365125"/>
          </a:xfrm>
        </p:spPr>
        <p:txBody>
          <a:bodyPr/>
          <a:lstStyle/>
          <a:p>
            <a:fld id="{B65AB6C3-3666-4A99-912F-5AB9870711E1}" type="slidenum">
              <a:rPr lang="en-US" smtClean="0"/>
              <a:t>‹#›</a:t>
            </a:fld>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4" y="237393"/>
            <a:ext cx="2461847" cy="2779543"/>
          </a:xfrm>
          <a:solidFill>
            <a:schemeClr val="bg1">
              <a:lumMod val="95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9" y="237391"/>
            <a:ext cx="2385061" cy="2779544"/>
          </a:xfrm>
          <a:solidFill>
            <a:schemeClr val="bg1">
              <a:lumMod val="95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3" y="3235570"/>
            <a:ext cx="5075508" cy="3385041"/>
          </a:xfrm>
          <a:solidFill>
            <a:schemeClr val="bg1">
              <a:lumMod val="95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9"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FD378A8D-9A34-FB4D-A95C-22FDADEBF2DA}"/>
              </a:ext>
            </a:extLst>
          </p:cNvPr>
          <p:cNvSpPr/>
          <p:nvPr userDrawn="1"/>
        </p:nvSpPr>
        <p:spPr>
          <a:xfrm>
            <a:off x="8636001" y="6233888"/>
            <a:ext cx="2830287"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39908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FC1475E7-C14F-E446-8414-83DF64418F5B}"/>
              </a:ext>
            </a:extLst>
          </p:cNvPr>
          <p:cNvSpPr>
            <a:spLocks noGrp="1"/>
          </p:cNvSpPr>
          <p:nvPr>
            <p:ph type="dt" sz="half" idx="10"/>
          </p:nvPr>
        </p:nvSpPr>
        <p:spPr>
          <a:xfrm>
            <a:off x="5677989" y="6356352"/>
            <a:ext cx="2743200" cy="365125"/>
          </a:xfrm>
        </p:spPr>
        <p:txBody>
          <a:bodyPr/>
          <a:lstStyle/>
          <a:p>
            <a:fld id="{2FCAF34E-9A6B-4D28-A7B9-972D816465A9}" type="datetimeFigureOut">
              <a:rPr lang="en-US" smtClean="0"/>
              <a:t>11/12/2023</a:t>
            </a:fld>
            <a:endParaRPr lang="en-US" dirty="0"/>
          </a:p>
        </p:txBody>
      </p:sp>
      <p:sp>
        <p:nvSpPr>
          <p:cNvPr id="20" name="Slide Number Placeholder 4">
            <a:extLst>
              <a:ext uri="{FF2B5EF4-FFF2-40B4-BE49-F238E27FC236}">
                <a16:creationId xmlns:a16="http://schemas.microsoft.com/office/drawing/2014/main" id="{765ABCE9-2F11-F34E-B0DB-AA9F09637B5A}"/>
              </a:ext>
            </a:extLst>
          </p:cNvPr>
          <p:cNvSpPr>
            <a:spLocks noGrp="1"/>
          </p:cNvSpPr>
          <p:nvPr>
            <p:ph type="sldNum" sz="quarter" idx="12"/>
          </p:nvPr>
        </p:nvSpPr>
        <p:spPr>
          <a:xfrm>
            <a:off x="8610600" y="6356352"/>
            <a:ext cx="2743200" cy="365125"/>
          </a:xfrm>
        </p:spPr>
        <p:txBody>
          <a:bodyPr/>
          <a:lstStyle/>
          <a:p>
            <a:fld id="{B65AB6C3-3666-4A99-912F-5AB9870711E1}" type="slidenum">
              <a:rPr lang="en-US" smtClean="0"/>
              <a:t>‹#›</a:t>
            </a:fld>
            <a:endParaRPr lang="en-US" dirty="0"/>
          </a:p>
        </p:txBody>
      </p:sp>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5" y="3807937"/>
            <a:ext cx="2753145" cy="2821465"/>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1" y="3814573"/>
            <a:ext cx="2377469" cy="2814828"/>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5" y="228602"/>
            <a:ext cx="5131925" cy="3574795"/>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9"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9"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83562B-E6B3-4F45-B377-5EB770C60F95}"/>
              </a:ext>
            </a:extLst>
          </p:cNvPr>
          <p:cNvSpPr/>
          <p:nvPr userDrawn="1"/>
        </p:nvSpPr>
        <p:spPr>
          <a:xfrm>
            <a:off x="8636001" y="6233888"/>
            <a:ext cx="2830287"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8092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81104" y="3285682"/>
            <a:ext cx="2520397" cy="3353246"/>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85682"/>
            <a:ext cx="2592691" cy="3353244"/>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4564" y="219075"/>
            <a:ext cx="2592691" cy="3066606"/>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7" name="Slide Number Placeholder 6"/>
          <p:cNvSpPr>
            <a:spLocks noGrp="1"/>
          </p:cNvSpPr>
          <p:nvPr>
            <p:ph type="sldNum" sz="quarter" idx="12"/>
          </p:nvPr>
        </p:nvSpPr>
        <p:spPr>
          <a:xfrm>
            <a:off x="3770811" y="6356352"/>
            <a:ext cx="2743200" cy="365125"/>
          </a:xfrm>
        </p:spPr>
        <p:txBody>
          <a:bodyPr/>
          <a:lstStyle/>
          <a:p>
            <a:fld id="{B65AB6C3-3666-4A99-912F-5AB9870711E1}" type="slidenum">
              <a:rPr lang="en-US" smtClean="0"/>
              <a:t>‹#›</a:t>
            </a:fld>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5" y="219075"/>
            <a:ext cx="2520897" cy="3066607"/>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1"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1"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87834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7"/>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sz="1950" baseline="0"/>
            </a:lvl1pPr>
            <a:lvl2pPr>
              <a:defRPr sz="1650" baseline="0"/>
            </a:lvl2pPr>
            <a:lvl3pPr>
              <a:defRPr sz="1350" baseline="0"/>
            </a:lvl3pPr>
            <a:lvl4pPr>
              <a:defRPr sz="1200" baseline="0"/>
            </a:lvl4pPr>
            <a:lvl5pPr>
              <a:defRPr sz="12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550832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67" y="-50756"/>
            <a:ext cx="12282233" cy="6908756"/>
          </a:xfrm>
          <a:prstGeom prst="rect">
            <a:avLst/>
          </a:prstGeom>
        </p:spPr>
      </p:pic>
      <p:sp>
        <p:nvSpPr>
          <p:cNvPr id="2" name="Title 1"/>
          <p:cNvSpPr>
            <a:spLocks noGrp="1"/>
          </p:cNvSpPr>
          <p:nvPr>
            <p:ph type="title"/>
          </p:nvPr>
        </p:nvSpPr>
        <p:spPr>
          <a:xfrm>
            <a:off x="831851" y="139641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49" y="4249151"/>
            <a:ext cx="10515600" cy="1500187"/>
          </a:xfrm>
        </p:spPr>
        <p:txBody>
          <a:bodyPr/>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pic>
        <p:nvPicPr>
          <p:cNvPr id="10" name="Picture 9">
            <a:extLst>
              <a:ext uri="{FF2B5EF4-FFF2-40B4-BE49-F238E27FC236}">
                <a16:creationId xmlns:a16="http://schemas.microsoft.com/office/drawing/2014/main" id="{AF183E1F-7B6F-1646-B58A-05E4D8F05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6992" y="6281355"/>
            <a:ext cx="2836808" cy="393426"/>
          </a:xfrm>
          <a:prstGeom prst="rect">
            <a:avLst/>
          </a:prstGeom>
        </p:spPr>
      </p:pic>
    </p:spTree>
    <p:extLst>
      <p:ext uri="{BB962C8B-B14F-4D97-AF65-F5344CB8AC3E}">
        <p14:creationId xmlns:p14="http://schemas.microsoft.com/office/powerpoint/2010/main" val="288219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117" y="-50755"/>
            <a:ext cx="12282232" cy="6553156"/>
          </a:xfrm>
          <a:prstGeom prst="rect">
            <a:avLst/>
          </a:prstGeom>
        </p:spPr>
      </p:pic>
      <p:sp>
        <p:nvSpPr>
          <p:cNvPr id="2" name="Title 1"/>
          <p:cNvSpPr>
            <a:spLocks noGrp="1"/>
          </p:cNvSpPr>
          <p:nvPr>
            <p:ph type="title"/>
          </p:nvPr>
        </p:nvSpPr>
        <p:spPr>
          <a:xfrm>
            <a:off x="831851" y="139641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49" y="4249151"/>
            <a:ext cx="10515600" cy="1500187"/>
          </a:xfrm>
        </p:spPr>
        <p:txBody>
          <a:bodyPr/>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62263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42912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7202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9"/>
            <a:ext cx="105156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87340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 y="0"/>
            <a:ext cx="12191992" cy="1598278"/>
          </a:xfrm>
          <a:prstGeom prst="rect">
            <a:avLst/>
          </a:prstGeom>
        </p:spPr>
      </p:pic>
      <p:sp>
        <p:nvSpPr>
          <p:cNvPr id="2" name="Title 1"/>
          <p:cNvSpPr>
            <a:spLocks noGrp="1"/>
          </p:cNvSpPr>
          <p:nvPr>
            <p:ph type="title"/>
          </p:nvPr>
        </p:nvSpPr>
        <p:spPr>
          <a:xfrm>
            <a:off x="684735" y="136359"/>
            <a:ext cx="10515600" cy="1325563"/>
          </a:xfrm>
          <a:noFill/>
        </p:spPr>
        <p:txBody>
          <a:bodyPr>
            <a:normAutofit/>
          </a:bodyPr>
          <a:lstStyle>
            <a:lvl1pPr>
              <a:defRPr sz="315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425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FCAF34E-9A6B-4D28-A7B9-972D816465A9}" type="datetimeFigureOut">
              <a:rPr lang="en-US" smtClean="0"/>
              <a:t>11/12/2023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5AB6C3-3666-4A99-912F-5AB9870711E1}" type="slidenum">
              <a:rPr lang="en-US" smtClean="0"/>
              <a:t>‹#›</a:t>
            </a:fld>
            <a:endParaRPr lang="en-US" dirty="0"/>
          </a:p>
        </p:txBody>
      </p:sp>
      <p:pic>
        <p:nvPicPr>
          <p:cNvPr id="8" name="Picture 7">
            <a:extLst>
              <a:ext uri="{FF2B5EF4-FFF2-40B4-BE49-F238E27FC236}">
                <a16:creationId xmlns:a16="http://schemas.microsoft.com/office/drawing/2014/main" id="{F90C1895-5776-6841-8BF3-522F008E38F1}"/>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721057" y="6311900"/>
            <a:ext cx="2632745" cy="365126"/>
          </a:xfrm>
          <a:prstGeom prst="rect">
            <a:avLst/>
          </a:prstGeom>
        </p:spPr>
      </p:pic>
    </p:spTree>
    <p:extLst>
      <p:ext uri="{BB962C8B-B14F-4D97-AF65-F5344CB8AC3E}">
        <p14:creationId xmlns:p14="http://schemas.microsoft.com/office/powerpoint/2010/main" val="2062459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685800" rtl="0" eaLnBrk="1" latinLnBrk="0" hangingPunct="1">
        <a:lnSpc>
          <a:spcPct val="90000"/>
        </a:lnSpc>
        <a:spcBef>
          <a:spcPct val="0"/>
        </a:spcBef>
        <a:buNone/>
        <a:defRPr sz="2775" b="1" i="0" kern="1200" baseline="0">
          <a:solidFill>
            <a:srgbClr val="005A9E"/>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18" y="720015"/>
            <a:ext cx="11144598" cy="727786"/>
          </a:xfrm>
        </p:spPr>
        <p:txBody>
          <a:bodyPr>
            <a:noAutofit/>
          </a:bodyPr>
          <a:lstStyle/>
          <a:p>
            <a:r>
              <a:rPr lang="en-US" sz="4000" dirty="0">
                <a:solidFill>
                  <a:schemeClr val="accent5">
                    <a:lumMod val="50000"/>
                  </a:schemeClr>
                </a:solidFill>
              </a:rPr>
              <a:t> Search for Requisitions and POs</a:t>
            </a:r>
            <a:endParaRPr lang="en-US" sz="4000" b="1" dirty="0">
              <a:solidFill>
                <a:schemeClr val="accent5">
                  <a:lumMod val="50000"/>
                </a:schemeClr>
              </a:solidFill>
            </a:endParaRPr>
          </a:p>
        </p:txBody>
      </p:sp>
      <p:sp>
        <p:nvSpPr>
          <p:cNvPr id="3" name="Subtitle 2"/>
          <p:cNvSpPr>
            <a:spLocks noGrp="1"/>
          </p:cNvSpPr>
          <p:nvPr>
            <p:ph type="subTitle" idx="1"/>
          </p:nvPr>
        </p:nvSpPr>
        <p:spPr>
          <a:xfrm>
            <a:off x="809478" y="1567650"/>
            <a:ext cx="10336695" cy="3592179"/>
          </a:xfrm>
        </p:spPr>
        <p:txBody>
          <a:bodyPr>
            <a:normAutofit/>
          </a:bodyPr>
          <a:lstStyle/>
          <a:p>
            <a:pPr algn="l"/>
            <a:endParaRPr lang="en-US" dirty="0"/>
          </a:p>
          <a:p>
            <a:pPr algn="l"/>
            <a:r>
              <a:rPr lang="en-US" dirty="0">
                <a:solidFill>
                  <a:schemeClr val="tx1"/>
                </a:solidFill>
              </a:rPr>
              <a:t>The </a:t>
            </a:r>
            <a:r>
              <a:rPr lang="en-US" b="1" dirty="0">
                <a:solidFill>
                  <a:schemeClr val="tx1"/>
                </a:solidFill>
              </a:rPr>
              <a:t>Manage Requisitions</a:t>
            </a:r>
            <a:r>
              <a:rPr lang="en-US" dirty="0">
                <a:solidFill>
                  <a:schemeClr val="tx1"/>
                </a:solidFill>
              </a:rPr>
              <a:t> page allows you to access and view the Purchase Order created from a previously created Requisition. The page also allows you to see why a Purchase Order was not created (for example, while a Requisition was routing for approval, it was canceled by an initiator or rejected by an approver).</a:t>
            </a:r>
          </a:p>
          <a:p>
            <a:pPr algn="l"/>
            <a:r>
              <a:rPr lang="en-US" dirty="0">
                <a:solidFill>
                  <a:schemeClr val="tx1"/>
                </a:solidFill>
              </a:rPr>
              <a:t>The </a:t>
            </a:r>
            <a:r>
              <a:rPr lang="en-US" b="1" dirty="0">
                <a:solidFill>
                  <a:schemeClr val="tx1"/>
                </a:solidFill>
              </a:rPr>
              <a:t>Manage Orders</a:t>
            </a:r>
            <a:r>
              <a:rPr lang="en-US" dirty="0">
                <a:solidFill>
                  <a:schemeClr val="tx1"/>
                </a:solidFill>
              </a:rPr>
              <a:t> area provides similar options to the Requisition page but with some additional features when viewing the Purchase Order. It also allows you to see a created Purchase Order that has not been issued and is still in review by Procurement and Contracting Services. </a:t>
            </a:r>
          </a:p>
          <a:p>
            <a:pPr algn="l"/>
            <a:endParaRPr lang="en-US" dirty="0"/>
          </a:p>
          <a:p>
            <a:endParaRPr lang="en-US"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227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526" y="774798"/>
            <a:ext cx="11144598" cy="727786"/>
          </a:xfrm>
        </p:spPr>
        <p:txBody>
          <a:bodyPr>
            <a:noAutofit/>
          </a:bodyPr>
          <a:lstStyle/>
          <a:p>
            <a:r>
              <a:rPr lang="en-US" sz="4000" dirty="0">
                <a:solidFill>
                  <a:schemeClr val="accent5">
                    <a:lumMod val="50000"/>
                  </a:schemeClr>
                </a:solidFill>
              </a:rPr>
              <a:t> Search for Requisitions and POs</a:t>
            </a:r>
            <a:endParaRPr lang="en-US" sz="4000" b="1" dirty="0">
              <a:solidFill>
                <a:schemeClr val="accent5">
                  <a:lumMod val="50000"/>
                </a:schemeClr>
              </a:solidFill>
            </a:endParaRPr>
          </a:p>
        </p:txBody>
      </p:sp>
      <p:sp>
        <p:nvSpPr>
          <p:cNvPr id="3" name="Subtitle 2"/>
          <p:cNvSpPr>
            <a:spLocks noGrp="1"/>
          </p:cNvSpPr>
          <p:nvPr>
            <p:ph type="subTitle" idx="1"/>
          </p:nvPr>
        </p:nvSpPr>
        <p:spPr>
          <a:xfrm>
            <a:off x="809478" y="1567650"/>
            <a:ext cx="10336695" cy="3592179"/>
          </a:xfrm>
        </p:spPr>
        <p:txBody>
          <a:bodyPr>
            <a:normAutofit/>
          </a:bodyPr>
          <a:lstStyle/>
          <a:p>
            <a:pPr algn="l"/>
            <a:r>
              <a:rPr lang="en-US" b="1" dirty="0">
                <a:solidFill>
                  <a:schemeClr val="tx1"/>
                </a:solidFill>
              </a:rPr>
              <a:t>Manage Orders</a:t>
            </a:r>
          </a:p>
          <a:p>
            <a:pPr algn="l"/>
            <a:endParaRPr lang="en-US" b="1" dirty="0">
              <a:solidFill>
                <a:schemeClr val="tx1"/>
              </a:solidFill>
            </a:endParaRPr>
          </a:p>
          <a:p>
            <a:pPr algn="l"/>
            <a:r>
              <a:rPr lang="en-US" dirty="0">
                <a:solidFill>
                  <a:schemeClr val="tx1"/>
                </a:solidFill>
              </a:rPr>
              <a:t>Click </a:t>
            </a:r>
            <a:r>
              <a:rPr lang="en-US" b="1" dirty="0">
                <a:solidFill>
                  <a:schemeClr val="tx1"/>
                </a:solidFill>
              </a:rPr>
              <a:t>Manage Orders</a:t>
            </a:r>
            <a:r>
              <a:rPr lang="en-US" dirty="0">
                <a:solidFill>
                  <a:schemeClr val="tx1"/>
                </a:solidFill>
              </a:rPr>
              <a:t>.</a:t>
            </a:r>
            <a:endParaRPr lang="en-US" b="1" dirty="0">
              <a:solidFill>
                <a:schemeClr val="tx1"/>
              </a:solidFill>
            </a:endParaRPr>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1847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1">
            <a:extLst>
              <a:ext uri="{FF2B5EF4-FFF2-40B4-BE49-F238E27FC236}">
                <a16:creationId xmlns:a16="http://schemas.microsoft.com/office/drawing/2014/main" id="{C05B8BE9-552D-EBEB-DF3D-E49D27C3B5D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a16="http://schemas.microsoft.com/office/drawing/2014/main" id="{C0B234A7-C647-2775-91E9-8646810ADC63}"/>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A screenshot of a computer&#10;&#10;Description automatically generated">
            <a:extLst>
              <a:ext uri="{FF2B5EF4-FFF2-40B4-BE49-F238E27FC236}">
                <a16:creationId xmlns:a16="http://schemas.microsoft.com/office/drawing/2014/main" id="{BEA2D9A8-41E3-B54F-C73A-2E60A105EF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900" y="1728787"/>
            <a:ext cx="4648200" cy="3400425"/>
          </a:xfrm>
          <a:prstGeom prst="rect">
            <a:avLst/>
          </a:prstGeom>
        </p:spPr>
      </p:pic>
    </p:spTree>
    <p:extLst>
      <p:ext uri="{BB962C8B-B14F-4D97-AF65-F5344CB8AC3E}">
        <p14:creationId xmlns:p14="http://schemas.microsoft.com/office/powerpoint/2010/main" val="3049504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526" y="774798"/>
            <a:ext cx="11144598" cy="727786"/>
          </a:xfrm>
        </p:spPr>
        <p:txBody>
          <a:bodyPr>
            <a:noAutofit/>
          </a:bodyPr>
          <a:lstStyle/>
          <a:p>
            <a:r>
              <a:rPr lang="en-US" sz="4000" dirty="0">
                <a:solidFill>
                  <a:schemeClr val="accent5">
                    <a:lumMod val="50000"/>
                  </a:schemeClr>
                </a:solidFill>
              </a:rPr>
              <a:t> Search for Requisitions and POs</a:t>
            </a:r>
            <a:endParaRPr lang="en-US" sz="4000" b="1" dirty="0">
              <a:solidFill>
                <a:schemeClr val="accent5">
                  <a:lumMod val="50000"/>
                </a:schemeClr>
              </a:solidFill>
            </a:endParaRPr>
          </a:p>
        </p:txBody>
      </p:sp>
      <p:sp>
        <p:nvSpPr>
          <p:cNvPr id="3" name="Subtitle 2"/>
          <p:cNvSpPr>
            <a:spLocks noGrp="1"/>
          </p:cNvSpPr>
          <p:nvPr>
            <p:ph type="subTitle" idx="1"/>
          </p:nvPr>
        </p:nvSpPr>
        <p:spPr>
          <a:xfrm>
            <a:off x="809478" y="1567650"/>
            <a:ext cx="10336695" cy="3592179"/>
          </a:xfrm>
        </p:spPr>
        <p:txBody>
          <a:bodyPr>
            <a:normAutofit/>
          </a:bodyPr>
          <a:lstStyle/>
          <a:p>
            <a:pPr algn="l"/>
            <a:r>
              <a:rPr lang="en-US" b="1" dirty="0">
                <a:solidFill>
                  <a:schemeClr val="tx1"/>
                </a:solidFill>
              </a:rPr>
              <a:t>Manage Orders</a:t>
            </a:r>
          </a:p>
          <a:p>
            <a:pPr algn="l"/>
            <a:r>
              <a:rPr lang="en-US" dirty="0">
                <a:solidFill>
                  <a:schemeClr val="tx1"/>
                </a:solidFill>
              </a:rPr>
              <a:t>In the </a:t>
            </a:r>
            <a:r>
              <a:rPr lang="en-US" b="1" dirty="0">
                <a:solidFill>
                  <a:schemeClr val="tx1"/>
                </a:solidFill>
              </a:rPr>
              <a:t>Manage Orders</a:t>
            </a:r>
            <a:r>
              <a:rPr lang="en-US" dirty="0">
                <a:solidFill>
                  <a:schemeClr val="tx1"/>
                </a:solidFill>
              </a:rPr>
              <a:t> dialog box, click </a:t>
            </a:r>
            <a:r>
              <a:rPr lang="en-US" b="1" dirty="0">
                <a:solidFill>
                  <a:schemeClr val="tx1"/>
                </a:solidFill>
              </a:rPr>
              <a:t>Advanced</a:t>
            </a:r>
            <a:r>
              <a:rPr lang="en-US" dirty="0">
                <a:solidFill>
                  <a:schemeClr val="tx1"/>
                </a:solidFill>
              </a:rPr>
              <a:t> to select whether to use </a:t>
            </a:r>
            <a:r>
              <a:rPr lang="en-US" b="1" dirty="0">
                <a:solidFill>
                  <a:schemeClr val="tx1"/>
                </a:solidFill>
              </a:rPr>
              <a:t>Starts with</a:t>
            </a:r>
            <a:r>
              <a:rPr lang="en-US" dirty="0">
                <a:solidFill>
                  <a:schemeClr val="tx1"/>
                </a:solidFill>
              </a:rPr>
              <a:t>, </a:t>
            </a:r>
            <a:r>
              <a:rPr lang="en-US" b="1" dirty="0">
                <a:solidFill>
                  <a:schemeClr val="tx1"/>
                </a:solidFill>
              </a:rPr>
              <a:t>Contains</a:t>
            </a:r>
            <a:r>
              <a:rPr lang="en-US" dirty="0">
                <a:solidFill>
                  <a:schemeClr val="tx1"/>
                </a:solidFill>
              </a:rPr>
              <a:t>, or </a:t>
            </a:r>
            <a:r>
              <a:rPr lang="en-US" b="1" dirty="0">
                <a:solidFill>
                  <a:schemeClr val="tx1"/>
                </a:solidFill>
              </a:rPr>
              <a:t>Ends with</a:t>
            </a:r>
            <a:r>
              <a:rPr lang="en-US" dirty="0">
                <a:solidFill>
                  <a:schemeClr val="tx1"/>
                </a:solidFill>
              </a:rPr>
              <a:t> search criteria.</a:t>
            </a:r>
            <a:endParaRPr lang="en-US" b="1" dirty="0">
              <a:solidFill>
                <a:schemeClr val="tx1"/>
              </a:solidFill>
            </a:endParaRPr>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1847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1">
            <a:extLst>
              <a:ext uri="{FF2B5EF4-FFF2-40B4-BE49-F238E27FC236}">
                <a16:creationId xmlns:a16="http://schemas.microsoft.com/office/drawing/2014/main" id="{C05B8BE9-552D-EBEB-DF3D-E49D27C3B5D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a16="http://schemas.microsoft.com/office/drawing/2014/main" id="{C0B234A7-C647-2775-91E9-8646810ADC63}"/>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descr="A screenshot of a computer&#10;&#10;Description automatically generated">
            <a:extLst>
              <a:ext uri="{FF2B5EF4-FFF2-40B4-BE49-F238E27FC236}">
                <a16:creationId xmlns:a16="http://schemas.microsoft.com/office/drawing/2014/main" id="{BA0FDC53-D12F-49E3-4E08-556B0EB526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679" y="2752530"/>
            <a:ext cx="7647292" cy="2537819"/>
          </a:xfrm>
          <a:prstGeom prst="rect">
            <a:avLst/>
          </a:prstGeom>
        </p:spPr>
      </p:pic>
      <p:sp>
        <p:nvSpPr>
          <p:cNvPr id="10" name="TextBox 9">
            <a:extLst>
              <a:ext uri="{FF2B5EF4-FFF2-40B4-BE49-F238E27FC236}">
                <a16:creationId xmlns:a16="http://schemas.microsoft.com/office/drawing/2014/main" id="{47D9A72C-3E00-B00A-C8A8-EF37DC582BA1}"/>
              </a:ext>
            </a:extLst>
          </p:cNvPr>
          <p:cNvSpPr txBox="1"/>
          <p:nvPr/>
        </p:nvSpPr>
        <p:spPr>
          <a:xfrm>
            <a:off x="8229600" y="2659224"/>
            <a:ext cx="3152922" cy="2369880"/>
          </a:xfrm>
          <a:prstGeom prst="rect">
            <a:avLst/>
          </a:prstGeom>
          <a:noFill/>
        </p:spPr>
        <p:txBody>
          <a:bodyPr wrap="square" rtlCol="0">
            <a:spAutoFit/>
          </a:bodyPr>
          <a:lstStyle/>
          <a:p>
            <a:pPr>
              <a:buFont typeface="Arial" panose="020B0604020202020204" pitchFamily="34" charset="0"/>
              <a:buChar char="•"/>
            </a:pPr>
            <a:endParaRPr lang="en-US" dirty="0">
              <a:effectLst/>
            </a:endParaRPr>
          </a:p>
          <a:p>
            <a:pPr lvl="1"/>
            <a:r>
              <a:rPr lang="en-US" sz="1400" b="1" dirty="0">
                <a:effectLst/>
              </a:rPr>
              <a:t>Order</a:t>
            </a:r>
            <a:r>
              <a:rPr lang="en-US" sz="1400" dirty="0">
                <a:effectLst/>
              </a:rPr>
              <a:t> is useful if the Purchase Order number is available.</a:t>
            </a:r>
          </a:p>
          <a:p>
            <a:pPr lvl="1"/>
            <a:r>
              <a:rPr lang="en-US" sz="1400" b="1" dirty="0">
                <a:effectLst/>
              </a:rPr>
              <a:t>Requisition</a:t>
            </a:r>
            <a:r>
              <a:rPr lang="en-US" sz="1400" dirty="0">
                <a:effectLst/>
              </a:rPr>
              <a:t> is useful if the approved Requisition number is known.</a:t>
            </a:r>
          </a:p>
          <a:p>
            <a:pPr lvl="1"/>
            <a:r>
              <a:rPr lang="en-US" sz="1400" b="1" dirty="0">
                <a:effectLst/>
              </a:rPr>
              <a:t>Supplier</a:t>
            </a:r>
            <a:r>
              <a:rPr lang="en-US" sz="1400" dirty="0">
                <a:effectLst/>
              </a:rPr>
              <a:t> is useful to see all Purchase Orders issued to a specific supplier.</a:t>
            </a:r>
          </a:p>
          <a:p>
            <a:endParaRPr lang="en-US" dirty="0"/>
          </a:p>
        </p:txBody>
      </p:sp>
    </p:spTree>
    <p:extLst>
      <p:ext uri="{BB962C8B-B14F-4D97-AF65-F5344CB8AC3E}">
        <p14:creationId xmlns:p14="http://schemas.microsoft.com/office/powerpoint/2010/main" val="2329014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526" y="774798"/>
            <a:ext cx="11144598" cy="727786"/>
          </a:xfrm>
        </p:spPr>
        <p:txBody>
          <a:bodyPr>
            <a:noAutofit/>
          </a:bodyPr>
          <a:lstStyle/>
          <a:p>
            <a:r>
              <a:rPr lang="en-US" sz="4000" dirty="0">
                <a:solidFill>
                  <a:schemeClr val="accent5">
                    <a:lumMod val="50000"/>
                  </a:schemeClr>
                </a:solidFill>
              </a:rPr>
              <a:t> Search for Requisitions and POs</a:t>
            </a:r>
            <a:endParaRPr lang="en-US" sz="4000" b="1" dirty="0">
              <a:solidFill>
                <a:schemeClr val="accent5">
                  <a:lumMod val="50000"/>
                </a:schemeClr>
              </a:solidFill>
            </a:endParaRPr>
          </a:p>
        </p:txBody>
      </p:sp>
      <p:sp>
        <p:nvSpPr>
          <p:cNvPr id="3" name="Subtitle 2"/>
          <p:cNvSpPr>
            <a:spLocks noGrp="1"/>
          </p:cNvSpPr>
          <p:nvPr>
            <p:ph type="subTitle" idx="1"/>
          </p:nvPr>
        </p:nvSpPr>
        <p:spPr>
          <a:xfrm>
            <a:off x="809478" y="1567650"/>
            <a:ext cx="10336695" cy="3592179"/>
          </a:xfrm>
        </p:spPr>
        <p:txBody>
          <a:bodyPr>
            <a:normAutofit/>
          </a:bodyPr>
          <a:lstStyle/>
          <a:p>
            <a:pPr algn="l"/>
            <a:r>
              <a:rPr lang="en-US" b="1" dirty="0">
                <a:solidFill>
                  <a:schemeClr val="tx1"/>
                </a:solidFill>
              </a:rPr>
              <a:t>Manage Orders</a:t>
            </a:r>
          </a:p>
          <a:p>
            <a:pPr algn="l"/>
            <a:r>
              <a:rPr lang="en-US" dirty="0">
                <a:solidFill>
                  <a:schemeClr val="tx1"/>
                </a:solidFill>
              </a:rPr>
              <a:t>After you finish setting the search criteria, click </a:t>
            </a:r>
            <a:r>
              <a:rPr lang="en-US" b="1" dirty="0">
                <a:solidFill>
                  <a:schemeClr val="tx1"/>
                </a:solidFill>
              </a:rPr>
              <a:t>Search</a:t>
            </a:r>
            <a:r>
              <a:rPr lang="en-US" dirty="0">
                <a:solidFill>
                  <a:schemeClr val="tx1"/>
                </a:solidFill>
              </a:rPr>
              <a:t>. The search results appear.</a:t>
            </a:r>
            <a:br>
              <a:rPr lang="en-US" dirty="0">
                <a:solidFill>
                  <a:schemeClr val="tx1"/>
                </a:solidFill>
              </a:rPr>
            </a:br>
            <a:r>
              <a:rPr lang="en-US" dirty="0">
                <a:solidFill>
                  <a:schemeClr val="tx1"/>
                </a:solidFill>
                <a:effectLst/>
              </a:rPr>
              <a:t>In the search results, there are a number of columns that are useful to review key Purchase Order details such as Supplier, Status, and Buyer (name).</a:t>
            </a:r>
          </a:p>
          <a:p>
            <a:pPr algn="l"/>
            <a:r>
              <a:rPr lang="en-US" dirty="0">
                <a:solidFill>
                  <a:schemeClr val="tx1"/>
                </a:solidFill>
              </a:rPr>
              <a:t>Click the Purchase Order number link to view the Purchase Order page and details of the PO, most of which were entered in the Requisition, such as line items, account distribution information, notes and attachments.</a:t>
            </a:r>
            <a:endParaRPr lang="en-US" b="1" dirty="0">
              <a:solidFill>
                <a:schemeClr val="tx1"/>
              </a:solidFill>
            </a:endParaRPr>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1847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1">
            <a:extLst>
              <a:ext uri="{FF2B5EF4-FFF2-40B4-BE49-F238E27FC236}">
                <a16:creationId xmlns:a16="http://schemas.microsoft.com/office/drawing/2014/main" id="{C05B8BE9-552D-EBEB-DF3D-E49D27C3B5D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a16="http://schemas.microsoft.com/office/drawing/2014/main" id="{C0B234A7-C647-2775-91E9-8646810ADC63}"/>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A screenshot of a computer&#10;&#10;Description automatically generated">
            <a:extLst>
              <a:ext uri="{FF2B5EF4-FFF2-40B4-BE49-F238E27FC236}">
                <a16:creationId xmlns:a16="http://schemas.microsoft.com/office/drawing/2014/main" id="{F2CADD2E-3CA0-2611-2E22-94F8880DF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944" y="3829445"/>
            <a:ext cx="8007762" cy="1270065"/>
          </a:xfrm>
          <a:prstGeom prst="rect">
            <a:avLst/>
          </a:prstGeom>
        </p:spPr>
      </p:pic>
    </p:spTree>
    <p:extLst>
      <p:ext uri="{BB962C8B-B14F-4D97-AF65-F5344CB8AC3E}">
        <p14:creationId xmlns:p14="http://schemas.microsoft.com/office/powerpoint/2010/main" val="253098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526" y="774798"/>
            <a:ext cx="11144598" cy="727786"/>
          </a:xfrm>
        </p:spPr>
        <p:txBody>
          <a:bodyPr>
            <a:noAutofit/>
          </a:bodyPr>
          <a:lstStyle/>
          <a:p>
            <a:r>
              <a:rPr lang="en-US" sz="4000" dirty="0">
                <a:solidFill>
                  <a:schemeClr val="accent5">
                    <a:lumMod val="50000"/>
                  </a:schemeClr>
                </a:solidFill>
              </a:rPr>
              <a:t> Search for Requisitions and POs</a:t>
            </a:r>
            <a:endParaRPr lang="en-US" sz="4000" b="1" dirty="0">
              <a:solidFill>
                <a:schemeClr val="accent5">
                  <a:lumMod val="50000"/>
                </a:schemeClr>
              </a:solidFill>
            </a:endParaRPr>
          </a:p>
        </p:txBody>
      </p:sp>
      <p:sp>
        <p:nvSpPr>
          <p:cNvPr id="3" name="Subtitle 2"/>
          <p:cNvSpPr>
            <a:spLocks noGrp="1"/>
          </p:cNvSpPr>
          <p:nvPr>
            <p:ph type="subTitle" idx="1"/>
          </p:nvPr>
        </p:nvSpPr>
        <p:spPr>
          <a:xfrm>
            <a:off x="809478" y="1567650"/>
            <a:ext cx="10336695" cy="3592179"/>
          </a:xfrm>
        </p:spPr>
        <p:txBody>
          <a:bodyPr>
            <a:normAutofit/>
          </a:bodyPr>
          <a:lstStyle/>
          <a:p>
            <a:pPr algn="l"/>
            <a:r>
              <a:rPr lang="en-US" b="1" dirty="0">
                <a:solidFill>
                  <a:schemeClr val="tx1"/>
                </a:solidFill>
              </a:rPr>
              <a:t>Save Searches</a:t>
            </a:r>
          </a:p>
          <a:p>
            <a:pPr algn="l"/>
            <a:r>
              <a:rPr lang="en-US" dirty="0">
                <a:solidFill>
                  <a:schemeClr val="tx1"/>
                </a:solidFill>
              </a:rPr>
              <a:t>If you prefer not having to change the search criteria each time, you can save any desired search criteria ahead of time.  After entering your desired search criteria:</a:t>
            </a:r>
          </a:p>
          <a:p>
            <a:pPr algn="l">
              <a:buFont typeface="+mj-lt"/>
              <a:buAutoNum type="arabicPeriod"/>
            </a:pPr>
            <a:r>
              <a:rPr lang="en-US" dirty="0">
                <a:solidFill>
                  <a:schemeClr val="tx1"/>
                </a:solidFill>
                <a:effectLst/>
              </a:rPr>
              <a:t>Above the </a:t>
            </a:r>
            <a:r>
              <a:rPr lang="en-US" b="1" dirty="0">
                <a:solidFill>
                  <a:schemeClr val="tx1"/>
                </a:solidFill>
                <a:effectLst/>
              </a:rPr>
              <a:t>Search Results</a:t>
            </a:r>
            <a:r>
              <a:rPr lang="en-US" dirty="0">
                <a:solidFill>
                  <a:schemeClr val="tx1"/>
                </a:solidFill>
                <a:effectLst/>
              </a:rPr>
              <a:t> section, click the </a:t>
            </a:r>
            <a:r>
              <a:rPr lang="en-US" b="1" dirty="0">
                <a:solidFill>
                  <a:schemeClr val="tx1"/>
                </a:solidFill>
                <a:effectLst/>
              </a:rPr>
              <a:t>Save</a:t>
            </a:r>
            <a:r>
              <a:rPr lang="en-US" dirty="0">
                <a:solidFill>
                  <a:schemeClr val="tx1"/>
                </a:solidFill>
                <a:effectLst/>
              </a:rPr>
              <a:t> button.</a:t>
            </a:r>
          </a:p>
          <a:p>
            <a:pPr algn="l">
              <a:buFont typeface="+mj-lt"/>
              <a:buAutoNum type="arabicPeriod"/>
            </a:pPr>
            <a:r>
              <a:rPr lang="en-US" dirty="0">
                <a:solidFill>
                  <a:schemeClr val="tx1"/>
                </a:solidFill>
                <a:effectLst/>
              </a:rPr>
              <a:t>In the </a:t>
            </a:r>
            <a:r>
              <a:rPr lang="en-US" b="1" dirty="0">
                <a:solidFill>
                  <a:schemeClr val="tx1"/>
                </a:solidFill>
                <a:effectLst/>
              </a:rPr>
              <a:t>Name </a:t>
            </a:r>
            <a:r>
              <a:rPr lang="en-US" dirty="0">
                <a:solidFill>
                  <a:schemeClr val="tx1"/>
                </a:solidFill>
                <a:effectLst/>
              </a:rPr>
              <a:t>field, enter a name for the search.</a:t>
            </a:r>
          </a:p>
          <a:p>
            <a:pPr algn="l">
              <a:buFont typeface="+mj-lt"/>
              <a:buAutoNum type="arabicPeriod"/>
            </a:pPr>
            <a:r>
              <a:rPr lang="en-US" dirty="0">
                <a:solidFill>
                  <a:schemeClr val="tx1"/>
                </a:solidFill>
                <a:effectLst/>
              </a:rPr>
              <a:t>Check the </a:t>
            </a:r>
            <a:r>
              <a:rPr lang="en-US" b="1" dirty="0">
                <a:solidFill>
                  <a:schemeClr val="tx1"/>
                </a:solidFill>
                <a:effectLst/>
              </a:rPr>
              <a:t>Set as Default</a:t>
            </a:r>
            <a:r>
              <a:rPr lang="en-US" dirty="0">
                <a:solidFill>
                  <a:schemeClr val="tx1"/>
                </a:solidFill>
                <a:effectLst/>
              </a:rPr>
              <a:t> box to make the search a default.</a:t>
            </a:r>
          </a:p>
          <a:p>
            <a:pPr algn="l"/>
            <a:r>
              <a:rPr lang="en-US" dirty="0">
                <a:solidFill>
                  <a:schemeClr val="tx1"/>
                </a:solidFill>
              </a:rPr>
              <a:t>Each time you go to the search screen in the future, the search with your desired criteria will now be the default.</a:t>
            </a:r>
          </a:p>
          <a:p>
            <a:pPr algn="l"/>
            <a:endParaRPr lang="en-US" b="1" dirty="0">
              <a:solidFill>
                <a:schemeClr val="tx1"/>
              </a:solidFill>
            </a:endParaRPr>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1847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1">
            <a:extLst>
              <a:ext uri="{FF2B5EF4-FFF2-40B4-BE49-F238E27FC236}">
                <a16:creationId xmlns:a16="http://schemas.microsoft.com/office/drawing/2014/main" id="{C05B8BE9-552D-EBEB-DF3D-E49D27C3B5D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a16="http://schemas.microsoft.com/office/drawing/2014/main" id="{C0B234A7-C647-2775-91E9-8646810ADC63}"/>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67431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18" y="720015"/>
            <a:ext cx="11144598" cy="727786"/>
          </a:xfrm>
        </p:spPr>
        <p:txBody>
          <a:bodyPr>
            <a:noAutofit/>
          </a:bodyPr>
          <a:lstStyle/>
          <a:p>
            <a:r>
              <a:rPr lang="en-US" sz="4000" dirty="0">
                <a:solidFill>
                  <a:schemeClr val="accent5">
                    <a:lumMod val="50000"/>
                  </a:schemeClr>
                </a:solidFill>
              </a:rPr>
              <a:t> Search for Requisitions and POs</a:t>
            </a:r>
            <a:endParaRPr lang="en-US" sz="4000" b="1" dirty="0">
              <a:solidFill>
                <a:schemeClr val="accent5">
                  <a:lumMod val="50000"/>
                </a:schemeClr>
              </a:solidFill>
            </a:endParaRPr>
          </a:p>
        </p:txBody>
      </p:sp>
      <p:sp>
        <p:nvSpPr>
          <p:cNvPr id="3" name="Subtitle 2"/>
          <p:cNvSpPr>
            <a:spLocks noGrp="1"/>
          </p:cNvSpPr>
          <p:nvPr>
            <p:ph type="subTitle" idx="1"/>
          </p:nvPr>
        </p:nvSpPr>
        <p:spPr>
          <a:xfrm>
            <a:off x="809478" y="1567650"/>
            <a:ext cx="10336695" cy="3592179"/>
          </a:xfrm>
        </p:spPr>
        <p:txBody>
          <a:bodyPr>
            <a:normAutofit/>
          </a:bodyPr>
          <a:lstStyle/>
          <a:p>
            <a:pPr algn="l"/>
            <a:r>
              <a:rPr lang="en-US" b="1" dirty="0">
                <a:solidFill>
                  <a:schemeClr val="tx1"/>
                </a:solidFill>
              </a:rPr>
              <a:t>Manage Requisitions</a:t>
            </a:r>
          </a:p>
          <a:p>
            <a:pPr algn="l"/>
            <a:endParaRPr lang="en-US" dirty="0">
              <a:solidFill>
                <a:schemeClr val="tx1"/>
              </a:solidFill>
            </a:endParaRPr>
          </a:p>
          <a:p>
            <a:pPr algn="l"/>
            <a:r>
              <a:rPr lang="en-US" dirty="0">
                <a:solidFill>
                  <a:schemeClr val="tx1"/>
                </a:solidFill>
              </a:rPr>
              <a:t>Log into Aggie Enterprise</a:t>
            </a:r>
          </a:p>
          <a:p>
            <a:pPr algn="l"/>
            <a:r>
              <a:rPr lang="en-US" dirty="0">
                <a:solidFill>
                  <a:schemeClr val="tx1"/>
                </a:solidFill>
              </a:rPr>
              <a:t>Click </a:t>
            </a:r>
            <a:r>
              <a:rPr lang="en-US" b="1" dirty="0">
                <a:solidFill>
                  <a:schemeClr val="tx1"/>
                </a:solidFill>
              </a:rPr>
              <a:t>Procurement</a:t>
            </a:r>
            <a:r>
              <a:rPr lang="en-US" dirty="0">
                <a:solidFill>
                  <a:schemeClr val="tx1"/>
                </a:solidFill>
              </a:rPr>
              <a:t>, and then click </a:t>
            </a:r>
            <a:r>
              <a:rPr lang="en-US" b="1" dirty="0">
                <a:solidFill>
                  <a:schemeClr val="tx1"/>
                </a:solidFill>
              </a:rPr>
              <a:t>Purchase Requisitions</a:t>
            </a:r>
            <a:r>
              <a:rPr lang="en-US" dirty="0">
                <a:solidFill>
                  <a:schemeClr val="tx1"/>
                </a:solidFill>
              </a:rPr>
              <a:t>. </a:t>
            </a:r>
          </a:p>
          <a:p>
            <a:endParaRPr lang="en-US"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8" name="Picture 7" descr="A blue square with white text and a shopping cart&#10;&#10;Description automatically generated">
            <a:extLst>
              <a:ext uri="{FF2B5EF4-FFF2-40B4-BE49-F238E27FC236}">
                <a16:creationId xmlns:a16="http://schemas.microsoft.com/office/drawing/2014/main" id="{D124CAEE-C9D2-33B9-3527-B9431BB31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9850" y="3429000"/>
            <a:ext cx="2032104" cy="1625684"/>
          </a:xfrm>
          <a:prstGeom prst="rect">
            <a:avLst/>
          </a:prstGeom>
        </p:spPr>
      </p:pic>
    </p:spTree>
    <p:extLst>
      <p:ext uri="{BB962C8B-B14F-4D97-AF65-F5344CB8AC3E}">
        <p14:creationId xmlns:p14="http://schemas.microsoft.com/office/powerpoint/2010/main" val="127743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18" y="720015"/>
            <a:ext cx="11144598" cy="727786"/>
          </a:xfrm>
        </p:spPr>
        <p:txBody>
          <a:bodyPr>
            <a:noAutofit/>
          </a:bodyPr>
          <a:lstStyle/>
          <a:p>
            <a:r>
              <a:rPr lang="en-US" sz="4000" dirty="0">
                <a:solidFill>
                  <a:schemeClr val="accent5">
                    <a:lumMod val="50000"/>
                  </a:schemeClr>
                </a:solidFill>
              </a:rPr>
              <a:t> Search for Requisitions and POs</a:t>
            </a:r>
            <a:endParaRPr lang="en-US" sz="4000" b="1" dirty="0">
              <a:solidFill>
                <a:schemeClr val="accent5">
                  <a:lumMod val="50000"/>
                </a:schemeClr>
              </a:solidFill>
            </a:endParaRPr>
          </a:p>
        </p:txBody>
      </p:sp>
      <p:sp>
        <p:nvSpPr>
          <p:cNvPr id="3" name="Subtitle 2"/>
          <p:cNvSpPr>
            <a:spLocks noGrp="1"/>
          </p:cNvSpPr>
          <p:nvPr>
            <p:ph type="subTitle" idx="1"/>
          </p:nvPr>
        </p:nvSpPr>
        <p:spPr>
          <a:xfrm>
            <a:off x="809478" y="1567650"/>
            <a:ext cx="10336695" cy="3592179"/>
          </a:xfrm>
        </p:spPr>
        <p:txBody>
          <a:bodyPr>
            <a:normAutofit/>
          </a:bodyPr>
          <a:lstStyle/>
          <a:p>
            <a:pPr algn="l"/>
            <a:r>
              <a:rPr lang="en-US" b="1" dirty="0">
                <a:solidFill>
                  <a:schemeClr val="tx1"/>
                </a:solidFill>
              </a:rPr>
              <a:t>Manage Requisitions</a:t>
            </a:r>
          </a:p>
          <a:p>
            <a:pPr algn="l"/>
            <a:endParaRPr lang="en-US" dirty="0">
              <a:solidFill>
                <a:schemeClr val="tx1"/>
              </a:solidFill>
            </a:endParaRPr>
          </a:p>
          <a:p>
            <a:pPr algn="l"/>
            <a:r>
              <a:rPr lang="en-US" dirty="0">
                <a:solidFill>
                  <a:schemeClr val="tx1"/>
                </a:solidFill>
              </a:rPr>
              <a:t>Click </a:t>
            </a:r>
            <a:r>
              <a:rPr lang="en-US" b="1" dirty="0">
                <a:solidFill>
                  <a:schemeClr val="tx1"/>
                </a:solidFill>
              </a:rPr>
              <a:t>Manage Requisitions</a:t>
            </a:r>
            <a:r>
              <a:rPr lang="en-US" dirty="0">
                <a:solidFill>
                  <a:schemeClr val="tx1"/>
                </a:solidFill>
              </a:rPr>
              <a:t>. </a:t>
            </a:r>
          </a:p>
          <a:p>
            <a:endParaRPr lang="en-US"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9" name="Picture 8" descr="A screenshot of a computer&#10;&#10;Description automatically generated">
            <a:extLst>
              <a:ext uri="{FF2B5EF4-FFF2-40B4-BE49-F238E27FC236}">
                <a16:creationId xmlns:a16="http://schemas.microsoft.com/office/drawing/2014/main" id="{AFC46A0C-84F1-8950-D9F5-1CB697AC0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5795" y="3032449"/>
            <a:ext cx="6254899" cy="1350633"/>
          </a:xfrm>
          <a:prstGeom prst="rect">
            <a:avLst/>
          </a:prstGeom>
        </p:spPr>
      </p:pic>
    </p:spTree>
    <p:extLst>
      <p:ext uri="{BB962C8B-B14F-4D97-AF65-F5344CB8AC3E}">
        <p14:creationId xmlns:p14="http://schemas.microsoft.com/office/powerpoint/2010/main" val="173957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526" y="774798"/>
            <a:ext cx="11144598" cy="727786"/>
          </a:xfrm>
        </p:spPr>
        <p:txBody>
          <a:bodyPr>
            <a:noAutofit/>
          </a:bodyPr>
          <a:lstStyle/>
          <a:p>
            <a:r>
              <a:rPr lang="en-US" sz="4000" dirty="0">
                <a:solidFill>
                  <a:schemeClr val="accent5">
                    <a:lumMod val="50000"/>
                  </a:schemeClr>
                </a:solidFill>
              </a:rPr>
              <a:t> Search for Requisitions and POs</a:t>
            </a:r>
            <a:endParaRPr lang="en-US" sz="4000" b="1" dirty="0">
              <a:solidFill>
                <a:schemeClr val="accent5">
                  <a:lumMod val="50000"/>
                </a:schemeClr>
              </a:solidFill>
            </a:endParaRPr>
          </a:p>
        </p:txBody>
      </p:sp>
      <p:sp>
        <p:nvSpPr>
          <p:cNvPr id="3" name="Subtitle 2"/>
          <p:cNvSpPr>
            <a:spLocks noGrp="1"/>
          </p:cNvSpPr>
          <p:nvPr>
            <p:ph type="subTitle" idx="1"/>
          </p:nvPr>
        </p:nvSpPr>
        <p:spPr>
          <a:xfrm>
            <a:off x="809478" y="1567650"/>
            <a:ext cx="10336695" cy="3592179"/>
          </a:xfrm>
        </p:spPr>
        <p:txBody>
          <a:bodyPr>
            <a:normAutofit/>
          </a:bodyPr>
          <a:lstStyle/>
          <a:p>
            <a:pPr algn="l"/>
            <a:r>
              <a:rPr lang="en-US" b="1" dirty="0">
                <a:solidFill>
                  <a:schemeClr val="tx1"/>
                </a:solidFill>
              </a:rPr>
              <a:t>Manage Requisitions</a:t>
            </a:r>
            <a:endParaRPr lang="en-US" dirty="0">
              <a:solidFill>
                <a:schemeClr val="tx1"/>
              </a:solidFill>
            </a:endParaRPr>
          </a:p>
          <a:p>
            <a:pPr algn="l"/>
            <a:r>
              <a:rPr lang="en-US" dirty="0">
                <a:solidFill>
                  <a:schemeClr val="tx1"/>
                </a:solidFill>
              </a:rPr>
              <a:t>On the </a:t>
            </a:r>
            <a:r>
              <a:rPr lang="en-US" b="1" dirty="0">
                <a:solidFill>
                  <a:schemeClr val="tx1"/>
                </a:solidFill>
              </a:rPr>
              <a:t>Manage Requisition </a:t>
            </a:r>
            <a:r>
              <a:rPr lang="en-US" dirty="0">
                <a:solidFill>
                  <a:schemeClr val="tx1"/>
                </a:solidFill>
              </a:rPr>
              <a:t>page, click </a:t>
            </a:r>
            <a:r>
              <a:rPr lang="en-US" b="1" dirty="0">
                <a:solidFill>
                  <a:schemeClr val="tx1"/>
                </a:solidFill>
              </a:rPr>
              <a:t>Advanced </a:t>
            </a:r>
            <a:r>
              <a:rPr lang="en-US" dirty="0">
                <a:solidFill>
                  <a:schemeClr val="tx1"/>
                </a:solidFill>
              </a:rPr>
              <a:t>to select whether to use </a:t>
            </a:r>
            <a:r>
              <a:rPr lang="en-US" b="1" dirty="0">
                <a:solidFill>
                  <a:schemeClr val="tx1"/>
                </a:solidFill>
              </a:rPr>
              <a:t>Starts with</a:t>
            </a:r>
            <a:r>
              <a:rPr lang="en-US" dirty="0">
                <a:solidFill>
                  <a:schemeClr val="tx1"/>
                </a:solidFill>
              </a:rPr>
              <a:t>, </a:t>
            </a:r>
            <a:r>
              <a:rPr lang="en-US" b="1" dirty="0">
                <a:solidFill>
                  <a:schemeClr val="tx1"/>
                </a:solidFill>
              </a:rPr>
              <a:t>Contains</a:t>
            </a:r>
            <a:r>
              <a:rPr lang="en-US" dirty="0">
                <a:solidFill>
                  <a:schemeClr val="tx1"/>
                </a:solidFill>
              </a:rPr>
              <a:t>, or </a:t>
            </a:r>
            <a:r>
              <a:rPr lang="en-US" b="1" dirty="0">
                <a:solidFill>
                  <a:schemeClr val="tx1"/>
                </a:solidFill>
              </a:rPr>
              <a:t>Ends with</a:t>
            </a:r>
            <a:r>
              <a:rPr lang="en-US" dirty="0">
                <a:solidFill>
                  <a:schemeClr val="tx1"/>
                </a:solidFill>
              </a:rPr>
              <a:t> search criteria</a:t>
            </a:r>
            <a:r>
              <a:rPr lang="en-US" dirty="0"/>
              <a:t>.</a:t>
            </a:r>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1847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8" name="Picture 7" descr="A screenshot of a computer&#10;&#10;Description automatically generated">
            <a:extLst>
              <a:ext uri="{FF2B5EF4-FFF2-40B4-BE49-F238E27FC236}">
                <a16:creationId xmlns:a16="http://schemas.microsoft.com/office/drawing/2014/main" id="{1507455F-F976-E2F6-1AA4-73CFC5037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949" y="3093400"/>
            <a:ext cx="5935573" cy="1529616"/>
          </a:xfrm>
          <a:prstGeom prst="rect">
            <a:avLst/>
          </a:prstGeom>
        </p:spPr>
      </p:pic>
      <p:sp>
        <p:nvSpPr>
          <p:cNvPr id="10" name="TextBox 9">
            <a:extLst>
              <a:ext uri="{FF2B5EF4-FFF2-40B4-BE49-F238E27FC236}">
                <a16:creationId xmlns:a16="http://schemas.microsoft.com/office/drawing/2014/main" id="{88072EE9-4E41-40C3-B8FE-2C93E7BA1211}"/>
              </a:ext>
            </a:extLst>
          </p:cNvPr>
          <p:cNvSpPr txBox="1"/>
          <p:nvPr/>
        </p:nvSpPr>
        <p:spPr>
          <a:xfrm>
            <a:off x="914252" y="2616205"/>
            <a:ext cx="3810147" cy="273921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Entered By</a:t>
            </a:r>
            <a:r>
              <a:rPr kumimoji="0" lang="en-US" altLang="en-US" sz="1400" b="0" i="0" u="none" strike="noStrike" cap="none" normalizeH="0" baseline="0" dirty="0">
                <a:ln>
                  <a:noFill/>
                </a:ln>
                <a:solidFill>
                  <a:schemeClr val="tx1"/>
                </a:solidFill>
                <a:effectLst/>
                <a:latin typeface="Arial" panose="020B0604020202020204" pitchFamily="34" charset="0"/>
              </a:rPr>
              <a:t> displays the name of the signed-in user by default, but you can change it to search for Requisitions created by another user.  This is the recommended field for returning the most meaningful data, because there isn’t a way to search against all orders created by a specific department or account.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Requisition</a:t>
            </a:r>
            <a:r>
              <a:rPr kumimoji="0" lang="en-US" altLang="en-US" sz="1400" b="0" i="0" u="none" strike="noStrike" cap="none" normalizeH="0" baseline="0" dirty="0">
                <a:ln>
                  <a:noFill/>
                </a:ln>
                <a:solidFill>
                  <a:schemeClr val="tx1"/>
                </a:solidFill>
                <a:effectLst/>
                <a:latin typeface="Arial" panose="020B0604020202020204" pitchFamily="34" charset="0"/>
              </a:rPr>
              <a:t> is useful if the Requisition number is available.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Supplier</a:t>
            </a:r>
            <a:r>
              <a:rPr kumimoji="0" lang="en-US" altLang="en-US" sz="1400" b="0" i="0" u="none" strike="noStrike" cap="none" normalizeH="0" baseline="0" dirty="0">
                <a:ln>
                  <a:noFill/>
                </a:ln>
                <a:solidFill>
                  <a:schemeClr val="tx1"/>
                </a:solidFill>
                <a:effectLst/>
                <a:latin typeface="Arial" panose="020B0604020202020204" pitchFamily="34" charset="0"/>
              </a:rPr>
              <a:t> is useful to see all Purchase Orders issued to a specific supplier.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Order </a:t>
            </a:r>
            <a:r>
              <a:rPr kumimoji="0" lang="en-US" altLang="en-US" sz="1400" b="0" i="0" u="none" strike="noStrike" cap="none" normalizeH="0" baseline="0" dirty="0">
                <a:ln>
                  <a:noFill/>
                </a:ln>
                <a:solidFill>
                  <a:schemeClr val="tx1"/>
                </a:solidFill>
                <a:effectLst/>
                <a:latin typeface="Arial" panose="020B0604020202020204" pitchFamily="34" charset="0"/>
              </a:rPr>
              <a:t>lets you enter the PO number</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040703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526" y="774798"/>
            <a:ext cx="11144598" cy="727786"/>
          </a:xfrm>
        </p:spPr>
        <p:txBody>
          <a:bodyPr>
            <a:noAutofit/>
          </a:bodyPr>
          <a:lstStyle/>
          <a:p>
            <a:r>
              <a:rPr lang="en-US" sz="4000" dirty="0">
                <a:solidFill>
                  <a:schemeClr val="accent5">
                    <a:lumMod val="50000"/>
                  </a:schemeClr>
                </a:solidFill>
              </a:rPr>
              <a:t> Search for Requisitions and POs</a:t>
            </a:r>
            <a:endParaRPr lang="en-US" sz="4000" b="1" dirty="0">
              <a:solidFill>
                <a:schemeClr val="accent5">
                  <a:lumMod val="50000"/>
                </a:schemeClr>
              </a:solidFill>
            </a:endParaRPr>
          </a:p>
        </p:txBody>
      </p:sp>
      <p:sp>
        <p:nvSpPr>
          <p:cNvPr id="3" name="Subtitle 2"/>
          <p:cNvSpPr>
            <a:spLocks noGrp="1"/>
          </p:cNvSpPr>
          <p:nvPr>
            <p:ph type="subTitle" idx="1"/>
          </p:nvPr>
        </p:nvSpPr>
        <p:spPr>
          <a:xfrm>
            <a:off x="809478" y="1567650"/>
            <a:ext cx="10336695" cy="3592179"/>
          </a:xfrm>
        </p:spPr>
        <p:txBody>
          <a:bodyPr>
            <a:normAutofit/>
          </a:bodyPr>
          <a:lstStyle/>
          <a:p>
            <a:pPr algn="l"/>
            <a:r>
              <a:rPr lang="en-US" b="1" dirty="0">
                <a:solidFill>
                  <a:schemeClr val="tx1"/>
                </a:solidFill>
              </a:rPr>
              <a:t>Manage Requisitions</a:t>
            </a:r>
          </a:p>
          <a:p>
            <a:pPr algn="l"/>
            <a:r>
              <a:rPr lang="en-US" dirty="0">
                <a:solidFill>
                  <a:schemeClr val="tx1"/>
                </a:solidFill>
              </a:rPr>
              <a:t>After you finish setting the search criteria, click </a:t>
            </a:r>
            <a:r>
              <a:rPr lang="en-US" b="1" dirty="0">
                <a:solidFill>
                  <a:schemeClr val="tx1"/>
                </a:solidFill>
              </a:rPr>
              <a:t>Search</a:t>
            </a:r>
            <a:r>
              <a:rPr lang="en-US" dirty="0">
                <a:solidFill>
                  <a:schemeClr val="tx1"/>
                </a:solidFill>
              </a:rPr>
              <a:t>. The search results appear.</a:t>
            </a:r>
            <a:endParaRPr lang="en-US" b="1" dirty="0">
              <a:solidFill>
                <a:schemeClr val="tx1"/>
              </a:solidFill>
            </a:endParaRPr>
          </a:p>
          <a:p>
            <a:pPr algn="l"/>
            <a:r>
              <a:rPr lang="en-US" dirty="0">
                <a:solidFill>
                  <a:schemeClr val="tx1"/>
                </a:solidFill>
              </a:rPr>
              <a:t>On the search results page, click </a:t>
            </a:r>
            <a:r>
              <a:rPr lang="en-US" b="1" dirty="0">
                <a:solidFill>
                  <a:schemeClr val="tx1"/>
                </a:solidFill>
              </a:rPr>
              <a:t>View</a:t>
            </a:r>
            <a:r>
              <a:rPr lang="en-US" dirty="0">
                <a:solidFill>
                  <a:schemeClr val="tx1"/>
                </a:solidFill>
              </a:rPr>
              <a:t>, and then choose </a:t>
            </a:r>
            <a:r>
              <a:rPr lang="en-US" b="1" dirty="0">
                <a:solidFill>
                  <a:schemeClr val="tx1"/>
                </a:solidFill>
              </a:rPr>
              <a:t>Columns</a:t>
            </a:r>
            <a:r>
              <a:rPr lang="en-US" dirty="0">
                <a:solidFill>
                  <a:schemeClr val="tx1"/>
                </a:solidFill>
              </a:rPr>
              <a:t> &gt; </a:t>
            </a:r>
            <a:r>
              <a:rPr lang="en-US" b="1" dirty="0">
                <a:solidFill>
                  <a:schemeClr val="tx1"/>
                </a:solidFill>
              </a:rPr>
              <a:t>Show All</a:t>
            </a:r>
            <a:r>
              <a:rPr lang="en-US" dirty="0">
                <a:solidFill>
                  <a:schemeClr val="tx1"/>
                </a:solidFill>
              </a:rPr>
              <a:t> to see all the information available. </a:t>
            </a:r>
            <a:r>
              <a:rPr lang="en-US" dirty="0">
                <a:solidFill>
                  <a:schemeClr val="tx1"/>
                </a:solidFill>
                <a:effectLst/>
              </a:rPr>
              <a:t>The </a:t>
            </a:r>
            <a:r>
              <a:rPr lang="en-US" b="1" dirty="0">
                <a:solidFill>
                  <a:schemeClr val="tx1"/>
                </a:solidFill>
                <a:effectLst/>
              </a:rPr>
              <a:t>Order</a:t>
            </a:r>
            <a:r>
              <a:rPr lang="en-US" dirty="0">
                <a:solidFill>
                  <a:schemeClr val="tx1"/>
                </a:solidFill>
                <a:effectLst/>
              </a:rPr>
              <a:t> column displays the </a:t>
            </a:r>
            <a:r>
              <a:rPr lang="en-US" b="1" dirty="0">
                <a:solidFill>
                  <a:schemeClr val="tx1"/>
                </a:solidFill>
                <a:effectLst/>
              </a:rPr>
              <a:t>Purchase Order</a:t>
            </a:r>
            <a:r>
              <a:rPr lang="en-US" dirty="0">
                <a:solidFill>
                  <a:schemeClr val="tx1"/>
                </a:solidFill>
                <a:effectLst/>
              </a:rPr>
              <a:t> number, if assigned.</a:t>
            </a:r>
            <a:endParaRPr lang="en-US" b="1" dirty="0">
              <a:solidFill>
                <a:schemeClr val="tx1"/>
              </a:solidFill>
            </a:endParaRPr>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1847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7" name="Picture 6" descr="A screenshot of a computer&#10;&#10;Description automatically generated">
            <a:extLst>
              <a:ext uri="{FF2B5EF4-FFF2-40B4-BE49-F238E27FC236}">
                <a16:creationId xmlns:a16="http://schemas.microsoft.com/office/drawing/2014/main" id="{1653F244-8D6E-0346-21A3-85AFC5478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4721" y="2888963"/>
            <a:ext cx="7163168" cy="2238675"/>
          </a:xfrm>
          <a:prstGeom prst="rect">
            <a:avLst/>
          </a:prstGeom>
        </p:spPr>
      </p:pic>
    </p:spTree>
    <p:extLst>
      <p:ext uri="{BB962C8B-B14F-4D97-AF65-F5344CB8AC3E}">
        <p14:creationId xmlns:p14="http://schemas.microsoft.com/office/powerpoint/2010/main" val="347845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526" y="774798"/>
            <a:ext cx="11144598" cy="727786"/>
          </a:xfrm>
        </p:spPr>
        <p:txBody>
          <a:bodyPr>
            <a:noAutofit/>
          </a:bodyPr>
          <a:lstStyle/>
          <a:p>
            <a:r>
              <a:rPr lang="en-US" sz="4000" dirty="0">
                <a:solidFill>
                  <a:schemeClr val="accent5">
                    <a:lumMod val="50000"/>
                  </a:schemeClr>
                </a:solidFill>
              </a:rPr>
              <a:t> Search for Requisitions and POs</a:t>
            </a:r>
            <a:endParaRPr lang="en-US" sz="4000" b="1" dirty="0">
              <a:solidFill>
                <a:schemeClr val="accent5">
                  <a:lumMod val="50000"/>
                </a:schemeClr>
              </a:solidFill>
            </a:endParaRPr>
          </a:p>
        </p:txBody>
      </p:sp>
      <p:sp>
        <p:nvSpPr>
          <p:cNvPr id="3" name="Subtitle 2"/>
          <p:cNvSpPr>
            <a:spLocks noGrp="1"/>
          </p:cNvSpPr>
          <p:nvPr>
            <p:ph type="subTitle" idx="1"/>
          </p:nvPr>
        </p:nvSpPr>
        <p:spPr>
          <a:xfrm>
            <a:off x="809478" y="1567650"/>
            <a:ext cx="10336695" cy="3592179"/>
          </a:xfrm>
        </p:spPr>
        <p:txBody>
          <a:bodyPr>
            <a:normAutofit/>
          </a:bodyPr>
          <a:lstStyle/>
          <a:p>
            <a:pPr algn="l"/>
            <a:r>
              <a:rPr lang="en-US" b="1" dirty="0">
                <a:solidFill>
                  <a:schemeClr val="tx1"/>
                </a:solidFill>
              </a:rPr>
              <a:t>Manage Requisitions</a:t>
            </a:r>
          </a:p>
          <a:p>
            <a:pPr algn="l"/>
            <a:r>
              <a:rPr kumimoji="0" lang="en-US" altLang="en-US" sz="2000" b="0" i="0" u="none" strike="noStrike" cap="none" normalizeH="0" baseline="0" dirty="0">
                <a:ln>
                  <a:noFill/>
                </a:ln>
                <a:solidFill>
                  <a:schemeClr val="tx1"/>
                </a:solidFill>
                <a:effectLst/>
                <a:latin typeface="Arial" panose="020B0604020202020204" pitchFamily="34" charset="0"/>
              </a:rPr>
              <a:t>Click the PO number to view details about the PO. </a:t>
            </a:r>
          </a:p>
          <a:p>
            <a:pPr algn="l"/>
            <a:endParaRPr lang="en-US" b="1" dirty="0">
              <a:solidFill>
                <a:schemeClr val="tx1"/>
              </a:solidFill>
            </a:endParaRPr>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1847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1">
            <a:extLst>
              <a:ext uri="{FF2B5EF4-FFF2-40B4-BE49-F238E27FC236}">
                <a16:creationId xmlns:a16="http://schemas.microsoft.com/office/drawing/2014/main" id="{C05B8BE9-552D-EBEB-DF3D-E49D27C3B5D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A screenshot of a computer&#10;&#10;Description automatically generated">
            <a:extLst>
              <a:ext uri="{FF2B5EF4-FFF2-40B4-BE49-F238E27FC236}">
                <a16:creationId xmlns:a16="http://schemas.microsoft.com/office/drawing/2014/main" id="{50AF8550-8806-80DA-FEC1-FF3FF96CFB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1978" y="2876177"/>
            <a:ext cx="5948043" cy="1105646"/>
          </a:xfrm>
          <a:prstGeom prst="rect">
            <a:avLst/>
          </a:prstGeom>
        </p:spPr>
      </p:pic>
    </p:spTree>
    <p:extLst>
      <p:ext uri="{BB962C8B-B14F-4D97-AF65-F5344CB8AC3E}">
        <p14:creationId xmlns:p14="http://schemas.microsoft.com/office/powerpoint/2010/main" val="284080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526" y="774798"/>
            <a:ext cx="11144598" cy="727786"/>
          </a:xfrm>
        </p:spPr>
        <p:txBody>
          <a:bodyPr>
            <a:noAutofit/>
          </a:bodyPr>
          <a:lstStyle/>
          <a:p>
            <a:r>
              <a:rPr lang="en-US" sz="4000" dirty="0">
                <a:solidFill>
                  <a:schemeClr val="accent5">
                    <a:lumMod val="50000"/>
                  </a:schemeClr>
                </a:solidFill>
              </a:rPr>
              <a:t> Search for Requisitions and POs</a:t>
            </a:r>
            <a:endParaRPr lang="en-US" sz="4000" b="1" dirty="0">
              <a:solidFill>
                <a:schemeClr val="accent5">
                  <a:lumMod val="50000"/>
                </a:schemeClr>
              </a:solidFill>
            </a:endParaRPr>
          </a:p>
        </p:txBody>
      </p:sp>
      <p:sp>
        <p:nvSpPr>
          <p:cNvPr id="3" name="Subtitle 2"/>
          <p:cNvSpPr>
            <a:spLocks noGrp="1"/>
          </p:cNvSpPr>
          <p:nvPr>
            <p:ph type="subTitle" idx="1"/>
          </p:nvPr>
        </p:nvSpPr>
        <p:spPr>
          <a:xfrm>
            <a:off x="809478" y="1567650"/>
            <a:ext cx="10336695" cy="3592179"/>
          </a:xfrm>
        </p:spPr>
        <p:txBody>
          <a:bodyPr>
            <a:normAutofit/>
          </a:bodyPr>
          <a:lstStyle/>
          <a:p>
            <a:pPr algn="l"/>
            <a:r>
              <a:rPr lang="en-US" b="1" dirty="0">
                <a:solidFill>
                  <a:schemeClr val="tx1"/>
                </a:solidFill>
              </a:rPr>
              <a:t>Manage Requisitions</a:t>
            </a:r>
          </a:p>
          <a:p>
            <a:pPr algn="l"/>
            <a:r>
              <a:rPr lang="en-US" dirty="0">
                <a:solidFill>
                  <a:schemeClr val="tx1"/>
                </a:solidFill>
              </a:rPr>
              <a:t>Click </a:t>
            </a:r>
            <a:r>
              <a:rPr lang="en-US" b="1" dirty="0">
                <a:solidFill>
                  <a:schemeClr val="tx1"/>
                </a:solidFill>
              </a:rPr>
              <a:t>Requisition Number</a:t>
            </a:r>
            <a:r>
              <a:rPr lang="en-US" dirty="0">
                <a:solidFill>
                  <a:schemeClr val="tx1"/>
                </a:solidFill>
              </a:rPr>
              <a:t> to go to the Requisition page. Click </a:t>
            </a:r>
            <a:r>
              <a:rPr lang="en-US" b="1" dirty="0">
                <a:solidFill>
                  <a:schemeClr val="tx1"/>
                </a:solidFill>
              </a:rPr>
              <a:t>Actions,</a:t>
            </a:r>
            <a:r>
              <a:rPr lang="en-US" dirty="0">
                <a:solidFill>
                  <a:schemeClr val="tx1"/>
                </a:solidFill>
              </a:rPr>
              <a:t> and then choose </a:t>
            </a:r>
            <a:r>
              <a:rPr lang="en-US" b="1" dirty="0">
                <a:solidFill>
                  <a:schemeClr val="tx1"/>
                </a:solidFill>
              </a:rPr>
              <a:t>View PDF</a:t>
            </a:r>
            <a:r>
              <a:rPr lang="en-US" dirty="0">
                <a:solidFill>
                  <a:schemeClr val="tx1"/>
                </a:solidFill>
              </a:rPr>
              <a:t> to view and print a copy of the Requisition PDF file.</a:t>
            </a:r>
            <a:endParaRPr lang="en-US" b="1" dirty="0">
              <a:solidFill>
                <a:schemeClr val="tx1"/>
              </a:solidFill>
            </a:endParaRPr>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1847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1">
            <a:extLst>
              <a:ext uri="{FF2B5EF4-FFF2-40B4-BE49-F238E27FC236}">
                <a16:creationId xmlns:a16="http://schemas.microsoft.com/office/drawing/2014/main" id="{C05B8BE9-552D-EBEB-DF3D-E49D27C3B5D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descr="A screenshot of a computer&#10;&#10;Description automatically generated">
            <a:extLst>
              <a:ext uri="{FF2B5EF4-FFF2-40B4-BE49-F238E27FC236}">
                <a16:creationId xmlns:a16="http://schemas.microsoft.com/office/drawing/2014/main" id="{88905F48-0450-80ED-B864-68BF137B0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008" y="2718909"/>
            <a:ext cx="4578585" cy="2222614"/>
          </a:xfrm>
          <a:prstGeom prst="rect">
            <a:avLst/>
          </a:prstGeom>
        </p:spPr>
      </p:pic>
      <p:pic>
        <p:nvPicPr>
          <p:cNvPr id="11" name="Picture 10" descr="A close-up of a computer screen&#10;&#10;Description automatically generated">
            <a:extLst>
              <a:ext uri="{FF2B5EF4-FFF2-40B4-BE49-F238E27FC236}">
                <a16:creationId xmlns:a16="http://schemas.microsoft.com/office/drawing/2014/main" id="{C7687F2D-363E-07B6-70F1-E317F69799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1687" y="2744411"/>
            <a:ext cx="5952200" cy="1238656"/>
          </a:xfrm>
          <a:prstGeom prst="rect">
            <a:avLst/>
          </a:prstGeom>
        </p:spPr>
      </p:pic>
    </p:spTree>
    <p:extLst>
      <p:ext uri="{BB962C8B-B14F-4D97-AF65-F5344CB8AC3E}">
        <p14:creationId xmlns:p14="http://schemas.microsoft.com/office/powerpoint/2010/main" val="138413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526" y="774798"/>
            <a:ext cx="11144598" cy="727786"/>
          </a:xfrm>
        </p:spPr>
        <p:txBody>
          <a:bodyPr>
            <a:noAutofit/>
          </a:bodyPr>
          <a:lstStyle/>
          <a:p>
            <a:r>
              <a:rPr lang="en-US" sz="4000" dirty="0">
                <a:solidFill>
                  <a:schemeClr val="accent5">
                    <a:lumMod val="50000"/>
                  </a:schemeClr>
                </a:solidFill>
              </a:rPr>
              <a:t> Search for Requisitions and POs</a:t>
            </a:r>
            <a:endParaRPr lang="en-US" sz="4000" b="1" dirty="0">
              <a:solidFill>
                <a:schemeClr val="accent5">
                  <a:lumMod val="50000"/>
                </a:schemeClr>
              </a:solidFill>
            </a:endParaRPr>
          </a:p>
        </p:txBody>
      </p:sp>
      <p:sp>
        <p:nvSpPr>
          <p:cNvPr id="3" name="Subtitle 2"/>
          <p:cNvSpPr>
            <a:spLocks noGrp="1"/>
          </p:cNvSpPr>
          <p:nvPr>
            <p:ph type="subTitle" idx="1"/>
          </p:nvPr>
        </p:nvSpPr>
        <p:spPr>
          <a:xfrm>
            <a:off x="809478" y="1567650"/>
            <a:ext cx="10336695" cy="3592179"/>
          </a:xfrm>
        </p:spPr>
        <p:txBody>
          <a:bodyPr>
            <a:normAutofit/>
          </a:bodyPr>
          <a:lstStyle/>
          <a:p>
            <a:pPr algn="l"/>
            <a:r>
              <a:rPr lang="en-US" b="1" dirty="0">
                <a:solidFill>
                  <a:schemeClr val="tx1"/>
                </a:solidFill>
              </a:rPr>
              <a:t>Manage Requisitions </a:t>
            </a:r>
          </a:p>
          <a:p>
            <a:pPr algn="l"/>
            <a:endParaRPr lang="en-US" b="1" dirty="0">
              <a:solidFill>
                <a:schemeClr val="tx1"/>
              </a:solidFill>
            </a:endParaRPr>
          </a:p>
          <a:p>
            <a:pPr algn="l"/>
            <a:r>
              <a:rPr kumimoji="0" lang="en-US" altLang="en-US" sz="2000" b="0" i="0" u="none" strike="noStrike" cap="none" normalizeH="0" baseline="0" dirty="0">
                <a:ln>
                  <a:noFill/>
                </a:ln>
                <a:solidFill>
                  <a:schemeClr val="tx1"/>
                </a:solidFill>
                <a:effectLst/>
                <a:latin typeface="Arial" panose="020B0604020202020204" pitchFamily="34" charset="0"/>
              </a:rPr>
              <a:t>If there is no number in the </a:t>
            </a:r>
            <a:r>
              <a:rPr kumimoji="0" lang="en-US" altLang="en-US" sz="2000" b="1" i="0" u="none" strike="noStrike" cap="none" normalizeH="0" baseline="0" dirty="0">
                <a:ln>
                  <a:noFill/>
                </a:ln>
                <a:solidFill>
                  <a:schemeClr val="tx1"/>
                </a:solidFill>
                <a:effectLst/>
                <a:latin typeface="Arial" panose="020B0604020202020204" pitchFamily="34" charset="0"/>
              </a:rPr>
              <a:t>Order</a:t>
            </a:r>
            <a:r>
              <a:rPr kumimoji="0" lang="en-US" altLang="en-US" sz="2000" b="0" i="0" u="none" strike="noStrike" cap="none" normalizeH="0" baseline="0" dirty="0">
                <a:ln>
                  <a:noFill/>
                </a:ln>
                <a:solidFill>
                  <a:schemeClr val="tx1"/>
                </a:solidFill>
                <a:effectLst/>
                <a:latin typeface="Arial" panose="020B0604020202020204" pitchFamily="34" charset="0"/>
              </a:rPr>
              <a:t> column, a Purchase Order has not been issued against that Requisition. In that case, click the Requisition number, and then choose </a:t>
            </a:r>
            <a:r>
              <a:rPr kumimoji="0" lang="en-US" altLang="en-US" sz="2000" b="1" i="0" u="none" strike="noStrike" cap="none" normalizeH="0" baseline="0" dirty="0">
                <a:ln>
                  <a:noFill/>
                </a:ln>
                <a:solidFill>
                  <a:schemeClr val="tx1"/>
                </a:solidFill>
                <a:effectLst/>
                <a:latin typeface="Arial" panose="020B0604020202020204" pitchFamily="34" charset="0"/>
              </a:rPr>
              <a:t>Actions</a:t>
            </a:r>
            <a:r>
              <a:rPr kumimoji="0" lang="en-US" altLang="en-US" sz="2000" b="0" i="0" u="none" strike="noStrike" cap="none" normalizeH="0" baseline="0" dirty="0">
                <a:ln>
                  <a:noFill/>
                </a:ln>
                <a:solidFill>
                  <a:schemeClr val="tx1"/>
                </a:solidFill>
                <a:effectLst/>
                <a:latin typeface="Arial" panose="020B0604020202020204" pitchFamily="34" charset="0"/>
              </a:rPr>
              <a:t> &gt; </a:t>
            </a:r>
            <a:r>
              <a:rPr kumimoji="0" lang="en-US" altLang="en-US" sz="2000" b="1" i="0" u="none" strike="noStrike" cap="none" normalizeH="0" baseline="0" dirty="0">
                <a:ln>
                  <a:noFill/>
                </a:ln>
                <a:solidFill>
                  <a:schemeClr val="tx1"/>
                </a:solidFill>
                <a:effectLst/>
                <a:latin typeface="Arial" panose="020B0604020202020204" pitchFamily="34" charset="0"/>
              </a:rPr>
              <a:t>View Document History</a:t>
            </a:r>
            <a:r>
              <a:rPr kumimoji="0" lang="en-US" altLang="en-US" sz="2000" b="0" i="0" u="none" strike="noStrike" cap="none" normalizeH="0" baseline="0" dirty="0">
                <a:ln>
                  <a:noFill/>
                </a:ln>
                <a:solidFill>
                  <a:schemeClr val="tx1"/>
                </a:solidFill>
                <a:effectLst/>
                <a:latin typeface="Arial" panose="020B0604020202020204" pitchFamily="34" charset="0"/>
              </a:rPr>
              <a:t>. Use the history to see if the document is still routing for approval or if it was rejected by an approver or the initiator. </a:t>
            </a:r>
          </a:p>
          <a:p>
            <a:pPr algn="l"/>
            <a:endParaRPr lang="en-US" b="1" dirty="0">
              <a:solidFill>
                <a:schemeClr val="tx1"/>
              </a:solidFill>
            </a:endParaRPr>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1847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1">
            <a:extLst>
              <a:ext uri="{FF2B5EF4-FFF2-40B4-BE49-F238E27FC236}">
                <a16:creationId xmlns:a16="http://schemas.microsoft.com/office/drawing/2014/main" id="{C05B8BE9-552D-EBEB-DF3D-E49D27C3B5D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a16="http://schemas.microsoft.com/office/drawing/2014/main" id="{C0B234A7-C647-2775-91E9-8646810ADC63}"/>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6614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526" y="774798"/>
            <a:ext cx="11144598" cy="727786"/>
          </a:xfrm>
        </p:spPr>
        <p:txBody>
          <a:bodyPr>
            <a:noAutofit/>
          </a:bodyPr>
          <a:lstStyle/>
          <a:p>
            <a:r>
              <a:rPr lang="en-US" sz="4000" dirty="0">
                <a:solidFill>
                  <a:schemeClr val="accent5">
                    <a:lumMod val="50000"/>
                  </a:schemeClr>
                </a:solidFill>
              </a:rPr>
              <a:t> Search for Requisitions and POs</a:t>
            </a:r>
            <a:endParaRPr lang="en-US" sz="4000" b="1" dirty="0">
              <a:solidFill>
                <a:schemeClr val="accent5">
                  <a:lumMod val="50000"/>
                </a:schemeClr>
              </a:solidFill>
            </a:endParaRPr>
          </a:p>
        </p:txBody>
      </p:sp>
      <p:sp>
        <p:nvSpPr>
          <p:cNvPr id="3" name="Subtitle 2"/>
          <p:cNvSpPr>
            <a:spLocks noGrp="1"/>
          </p:cNvSpPr>
          <p:nvPr>
            <p:ph type="subTitle" idx="1"/>
          </p:nvPr>
        </p:nvSpPr>
        <p:spPr>
          <a:xfrm>
            <a:off x="809478" y="1567650"/>
            <a:ext cx="10336695" cy="3592179"/>
          </a:xfrm>
        </p:spPr>
        <p:txBody>
          <a:bodyPr>
            <a:normAutofit/>
          </a:bodyPr>
          <a:lstStyle/>
          <a:p>
            <a:pPr algn="l"/>
            <a:r>
              <a:rPr lang="en-US" b="1" dirty="0">
                <a:solidFill>
                  <a:schemeClr val="tx1"/>
                </a:solidFill>
              </a:rPr>
              <a:t>Manage Orders</a:t>
            </a:r>
          </a:p>
          <a:p>
            <a:pPr algn="l"/>
            <a:endParaRPr lang="en-US" b="1" dirty="0">
              <a:solidFill>
                <a:schemeClr val="tx1"/>
              </a:solidFill>
            </a:endParaRPr>
          </a:p>
          <a:p>
            <a:pPr algn="l"/>
            <a:r>
              <a:rPr lang="en-US" b="1" dirty="0">
                <a:solidFill>
                  <a:schemeClr val="tx1"/>
                </a:solidFill>
              </a:rPr>
              <a:t>Log into Aggie Enterprise</a:t>
            </a:r>
          </a:p>
          <a:p>
            <a:pPr algn="l"/>
            <a:r>
              <a:rPr lang="en-US" dirty="0">
                <a:solidFill>
                  <a:schemeClr val="tx1"/>
                </a:solidFill>
              </a:rPr>
              <a:t>Click </a:t>
            </a:r>
            <a:r>
              <a:rPr lang="en-US" b="1" dirty="0">
                <a:solidFill>
                  <a:schemeClr val="tx1"/>
                </a:solidFill>
              </a:rPr>
              <a:t>Procurement</a:t>
            </a:r>
            <a:r>
              <a:rPr lang="en-US" dirty="0">
                <a:solidFill>
                  <a:schemeClr val="tx1"/>
                </a:solidFill>
              </a:rPr>
              <a:t>, and then click </a:t>
            </a:r>
            <a:r>
              <a:rPr lang="en-US" b="1" dirty="0">
                <a:solidFill>
                  <a:schemeClr val="tx1"/>
                </a:solidFill>
              </a:rPr>
              <a:t>Purchase Orders</a:t>
            </a:r>
            <a:r>
              <a:rPr lang="en-US" dirty="0">
                <a:solidFill>
                  <a:schemeClr val="tx1"/>
                </a:solidFill>
              </a:rPr>
              <a:t>.</a:t>
            </a:r>
            <a:endParaRPr lang="en-US" b="1" dirty="0">
              <a:solidFill>
                <a:schemeClr val="tx1"/>
              </a:solidFill>
            </a:endParaRPr>
          </a:p>
          <a:p>
            <a:pPr algn="l"/>
            <a:r>
              <a:rPr lang="en-US" dirty="0">
                <a:solidFill>
                  <a:schemeClr val="tx1"/>
                </a:solidFill>
              </a:rPr>
              <a:t>Click </a:t>
            </a:r>
            <a:r>
              <a:rPr lang="en-US" b="1" dirty="0">
                <a:solidFill>
                  <a:schemeClr val="tx1"/>
                </a:solidFill>
              </a:rPr>
              <a:t>Tasks</a:t>
            </a:r>
            <a:r>
              <a:rPr lang="en-US" dirty="0">
                <a:solidFill>
                  <a:schemeClr val="tx1"/>
                </a:solidFill>
              </a:rPr>
              <a:t> (paper icon) on right side of page.</a:t>
            </a:r>
            <a:endParaRPr lang="en-US" b="1" dirty="0">
              <a:solidFill>
                <a:schemeClr val="tx1"/>
              </a:solidFill>
            </a:endParaRPr>
          </a:p>
          <a:p>
            <a:pPr algn="l"/>
            <a:endParaRPr lang="en-US" b="1" dirty="0">
              <a:solidFill>
                <a:schemeClr val="tx1"/>
              </a:solidFill>
            </a:endParaRPr>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1847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1">
            <a:extLst>
              <a:ext uri="{FF2B5EF4-FFF2-40B4-BE49-F238E27FC236}">
                <a16:creationId xmlns:a16="http://schemas.microsoft.com/office/drawing/2014/main" id="{C05B8BE9-552D-EBEB-DF3D-E49D27C3B5D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a16="http://schemas.microsoft.com/office/drawing/2014/main" id="{C0B234A7-C647-2775-91E9-8646810ADC63}"/>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descr="A blue square with white text and a logo&#10;&#10;Description automatically generated">
            <a:extLst>
              <a:ext uri="{FF2B5EF4-FFF2-40B4-BE49-F238E27FC236}">
                <a16:creationId xmlns:a16="http://schemas.microsoft.com/office/drawing/2014/main" id="{122B83BA-4902-1B14-CD5C-7D797D537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1166" y="1575672"/>
            <a:ext cx="1460575" cy="1371670"/>
          </a:xfrm>
          <a:prstGeom prst="rect">
            <a:avLst/>
          </a:prstGeom>
        </p:spPr>
      </p:pic>
      <p:pic>
        <p:nvPicPr>
          <p:cNvPr id="10" name="Picture 9" descr="A close-up of a magnifying glass&#10;&#10;Description automatically generated">
            <a:extLst>
              <a:ext uri="{FF2B5EF4-FFF2-40B4-BE49-F238E27FC236}">
                <a16:creationId xmlns:a16="http://schemas.microsoft.com/office/drawing/2014/main" id="{4E8B514B-57AB-F13A-7625-3DC956E8E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528" y="2947342"/>
            <a:ext cx="628682" cy="1911448"/>
          </a:xfrm>
          <a:prstGeom prst="rect">
            <a:avLst/>
          </a:prstGeom>
        </p:spPr>
      </p:pic>
    </p:spTree>
    <p:extLst>
      <p:ext uri="{BB962C8B-B14F-4D97-AF65-F5344CB8AC3E}">
        <p14:creationId xmlns:p14="http://schemas.microsoft.com/office/powerpoint/2010/main" val="20878611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 ANR PowerPoint template" id="{E3ABC6F1-FE44-E24C-9BA6-BC71FB632616}" vid="{E1EBF3C3-83B3-6446-BF48-EE02E5781D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775</Words>
  <Application>Microsoft Office PowerPoint</Application>
  <PresentationFormat>Widescreen</PresentationFormat>
  <Paragraphs>120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1_Office Theme</vt:lpstr>
      <vt:lpstr> Search for Requisitions and POs</vt:lpstr>
      <vt:lpstr> Search for Requisitions and POs</vt:lpstr>
      <vt:lpstr> Search for Requisitions and POs</vt:lpstr>
      <vt:lpstr> Search for Requisitions and POs</vt:lpstr>
      <vt:lpstr> Search for Requisitions and POs</vt:lpstr>
      <vt:lpstr> Search for Requisitions and POs</vt:lpstr>
      <vt:lpstr> Search for Requisitions and POs</vt:lpstr>
      <vt:lpstr> Search for Requisitions and POs</vt:lpstr>
      <vt:lpstr> Search for Requisitions and POs</vt:lpstr>
      <vt:lpstr> Search for Requisitions and POs</vt:lpstr>
      <vt:lpstr> Search for Requisitions and POs</vt:lpstr>
      <vt:lpstr> Search for Requisitions and POs</vt:lpstr>
      <vt:lpstr> Search for Requisitions and POs</vt:lpstr>
    </vt:vector>
  </TitlesOfParts>
  <Company>UC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Search for Requisitions and POs</dc:title>
  <dc:creator>Tracy Roman</dc:creator>
  <cp:lastModifiedBy>Tracy Roman</cp:lastModifiedBy>
  <cp:revision>1</cp:revision>
  <dcterms:created xsi:type="dcterms:W3CDTF">2023-11-12T16:23:16Z</dcterms:created>
  <dcterms:modified xsi:type="dcterms:W3CDTF">2023-11-12T16:42:00Z</dcterms:modified>
</cp:coreProperties>
</file>