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80" r:id="rId3"/>
    <p:sldId id="276" r:id="rId4"/>
    <p:sldId id="273" r:id="rId5"/>
    <p:sldId id="293" r:id="rId6"/>
    <p:sldId id="289" r:id="rId7"/>
    <p:sldId id="290" r:id="rId8"/>
    <p:sldId id="291" r:id="rId9"/>
    <p:sldId id="287" r:id="rId10"/>
    <p:sldId id="294" r:id="rId11"/>
    <p:sldId id="296" r:id="rId12"/>
    <p:sldId id="297" r:id="rId13"/>
    <p:sldId id="298" r:id="rId14"/>
    <p:sldId id="29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FF7"/>
    <a:srgbClr val="F3FFFC"/>
    <a:srgbClr val="FBFFFE"/>
    <a:srgbClr val="F3FFFB"/>
    <a:srgbClr val="005A9E"/>
    <a:srgbClr val="FBB131"/>
    <a:srgbClr val="91C2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B14663-A406-40DC-83CE-D9FDA470B320}" v="11" dt="2022-09-29T23:57:02.307"/>
    <p1510:client id="{8E8DA0BF-2A1F-4DC8-AD22-CF4AE1639A5B}" v="51" dt="2022-10-06T19:11:36.533"/>
    <p1510:client id="{9379FC2B-699E-426E-9E29-983D53D3FF5F}" v="454" dt="2022-09-23T21:40:47.4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98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E98AD-7B51-4DC6-82E1-521A52F6A235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40387-D8E8-4747-B676-98ED036C8F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57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0CA8BD-0DB8-644A-9282-E9F3E488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7097485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E88C916-3666-9740-89F0-549B7BA79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7321"/>
            <a:ext cx="105156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6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6F8CCC4-58F0-AE4A-83B2-DFB6FD6EAF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361380"/>
            <a:ext cx="3414109" cy="6604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40280E-9AA3-484F-A058-312163E8EC4A}"/>
              </a:ext>
            </a:extLst>
          </p:cNvPr>
          <p:cNvSpPr/>
          <p:nvPr userDrawn="1"/>
        </p:nvSpPr>
        <p:spPr>
          <a:xfrm>
            <a:off x="8562110" y="6174350"/>
            <a:ext cx="3629890" cy="683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43F913D-44F0-6943-AF7B-1B5EDA4EA8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5057207"/>
            <a:ext cx="2859088" cy="53181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7FFB7-E6B7-604F-AB8A-3636592F9D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750550"/>
            <a:ext cx="8265886" cy="798192"/>
          </a:xfrm>
        </p:spPr>
        <p:txBody>
          <a:bodyPr>
            <a:no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822650-545A-7045-9C38-BC4EE4FD30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3" y="6240869"/>
            <a:ext cx="2939143" cy="40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81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DBB1BB-D2E3-8E41-AA94-A70F0C769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598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34" y="313786"/>
            <a:ext cx="10817838" cy="767528"/>
          </a:xfrm>
          <a:noFill/>
        </p:spPr>
        <p:txBody>
          <a:bodyPr>
            <a:normAutofit/>
          </a:bodyPr>
          <a:lstStyle>
            <a:lvl1pPr>
              <a:defRPr sz="35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A24928A-1E60-514D-A9CC-960B78A9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DBB1BB-D2E3-8E41-AA94-A70F0C769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657" y="0"/>
            <a:ext cx="12257314" cy="1617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33" y="136358"/>
            <a:ext cx="10970237" cy="1257014"/>
          </a:xfrm>
          <a:noFill/>
        </p:spPr>
        <p:txBody>
          <a:bodyPr>
            <a:normAutofit/>
          </a:bodyPr>
          <a:lstStyle>
            <a:lvl1pPr>
              <a:defRPr sz="35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A24928A-1E60-514D-A9CC-960B78A9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276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DBB1BB-D2E3-8E41-AA94-A70F0C769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655" y="0"/>
            <a:ext cx="12257310" cy="1617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34" y="136357"/>
            <a:ext cx="10515600" cy="1325563"/>
          </a:xfrm>
          <a:noFill/>
        </p:spPr>
        <p:txBody>
          <a:bodyPr>
            <a:normAutofit/>
          </a:bodyPr>
          <a:lstStyle>
            <a:lvl1pPr>
              <a:defRPr sz="4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A24928A-1E60-514D-A9CC-960B78A9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758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071C8D-2A51-D246-AA94-E9CB910FBB98}"/>
              </a:ext>
            </a:extLst>
          </p:cNvPr>
          <p:cNvSpPr/>
          <p:nvPr userDrawn="1"/>
        </p:nvSpPr>
        <p:spPr>
          <a:xfrm>
            <a:off x="8472587" y="6230394"/>
            <a:ext cx="3114076" cy="627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94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54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75874" y="130630"/>
            <a:ext cx="5178239" cy="6590846"/>
          </a:xfrm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2F85374-D0B7-6940-BDEE-221BD6F4225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EE63C50-1412-2E42-A934-5BA2B928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5A84DAB-EC3E-0B44-B20D-4056EC3F0125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875874" y="133577"/>
            <a:ext cx="5178239" cy="6590846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89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PictureLef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52400" y="152400"/>
            <a:ext cx="5137806" cy="6569075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E688AFC-0F3C-934F-ACB2-4EF128FCF62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677988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294EB706-0D78-4B4D-9752-B222D4B427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77989" y="6356350"/>
            <a:ext cx="2743200" cy="365125"/>
          </a:xfrm>
        </p:spPr>
        <p:txBody>
          <a:bodyPr/>
          <a:lstStyle/>
          <a:p>
            <a:fld id="{2FCAF34E-9A6B-4D28-A7B9-972D816465A9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93944E4-DF33-4C41-8E07-6F86F4A7C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4B7F958F-69A1-D94A-976F-4605308CC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988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FE2F57-8BC4-4C49-9F97-4B6098A8A6BB}"/>
              </a:ext>
            </a:extLst>
          </p:cNvPr>
          <p:cNvSpPr/>
          <p:nvPr userDrawn="1"/>
        </p:nvSpPr>
        <p:spPr>
          <a:xfrm>
            <a:off x="8636000" y="6233886"/>
            <a:ext cx="2830286" cy="487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76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75876" y="130628"/>
            <a:ext cx="5185496" cy="3278503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75874" y="3448870"/>
            <a:ext cx="5185497" cy="3258633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2F85374-D0B7-6940-BDEE-221BD6F4225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EE63C50-1412-2E42-A934-5BA2B928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971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PictureLef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52401" y="217714"/>
            <a:ext cx="5160666" cy="3211286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52400" y="3429000"/>
            <a:ext cx="5160666" cy="3292475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0B5C06A-4695-D04A-B4EC-9611DA53EE0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677988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A7C7B9C6-41DC-8E4C-AC0C-BF219311D4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77989" y="6356350"/>
            <a:ext cx="2743200" cy="365125"/>
          </a:xfrm>
        </p:spPr>
        <p:txBody>
          <a:bodyPr/>
          <a:lstStyle/>
          <a:p>
            <a:fld id="{2FCAF34E-9A6B-4D28-A7B9-972D816465A9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B1982A7A-1223-C34E-B84C-91F804438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B182AA3-5BE9-FB41-8469-AA22466C0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988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BA4694-FB48-6F4A-8A5C-D1D81285C306}"/>
              </a:ext>
            </a:extLst>
          </p:cNvPr>
          <p:cNvSpPr/>
          <p:nvPr userDrawn="1"/>
        </p:nvSpPr>
        <p:spPr>
          <a:xfrm>
            <a:off x="8636000" y="6233886"/>
            <a:ext cx="2830286" cy="487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02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08203" y="190499"/>
            <a:ext cx="2731397" cy="3209803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918729" y="190500"/>
            <a:ext cx="2389474" cy="3215772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918729" y="3419596"/>
            <a:ext cx="5120871" cy="3209804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2F85374-D0B7-6940-BDEE-221BD6F4225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EE63C50-1412-2E42-A934-5BA2B928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6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32077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73872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FAC313-4F1F-2A45-AB18-3446BB9C1FC8}"/>
              </a:ext>
            </a:extLst>
          </p:cNvPr>
          <p:cNvSpPr/>
          <p:nvPr userDrawn="1"/>
        </p:nvSpPr>
        <p:spPr>
          <a:xfrm>
            <a:off x="8556012" y="6272865"/>
            <a:ext cx="3024554" cy="532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F462CB-6DB5-CA46-B0C3-8D9C222928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946" y="5439473"/>
            <a:ext cx="3790108" cy="5256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5DB12B-3AB0-B14A-95E8-50F5D33B7B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458" y="-114196"/>
            <a:ext cx="12348905" cy="9858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130DE3-AC00-864A-ADFE-9CA427BB8A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78456" y="6025922"/>
            <a:ext cx="12348905" cy="9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02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PictureRigh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B344ADF4-4A34-FF4B-B28E-F0DA464C7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865986" y="3562350"/>
            <a:ext cx="2849513" cy="3159123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94C6B3AA-21EE-4D48-B66A-5607DDB3A8F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715500" y="3562351"/>
            <a:ext cx="2333626" cy="3159124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1EBB1F3C-E931-3844-833F-B99E12BCA60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48924" y="150581"/>
            <a:ext cx="5200201" cy="3411769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2D27C7D-F2B9-8F43-8A9D-7FB590B10F5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486FD241-EACA-E94A-BED0-4225E29BA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30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PictureLef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A79FB5E-8D60-F34A-BDAC-7D2C449BB5B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677988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77989" y="6356350"/>
            <a:ext cx="2743200" cy="365125"/>
          </a:xfrm>
        </p:spPr>
        <p:txBody>
          <a:bodyPr/>
          <a:lstStyle/>
          <a:p>
            <a:fld id="{2FCAF34E-9A6B-4D28-A7B9-972D816465A9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54992B99-9973-4F4A-A703-2D8443A0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AC298B6B-BF39-3843-8902-AF9A00E8C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7393" y="237391"/>
            <a:ext cx="2461846" cy="2779543"/>
          </a:xfr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D100450A-C4B4-C445-AD3C-2E402A21C26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927838" y="237391"/>
            <a:ext cx="2385061" cy="2779544"/>
          </a:xfr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BF57ABBD-43FE-3444-A52E-AEE5B2C4D5B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37392" y="3235568"/>
            <a:ext cx="5075508" cy="3385041"/>
          </a:xfr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8765529-376F-D74F-B0E8-FAF8CDCBB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988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378A8D-9A34-FB4D-A95C-22FDADEBF2DA}"/>
              </a:ext>
            </a:extLst>
          </p:cNvPr>
          <p:cNvSpPr/>
          <p:nvPr userDrawn="1"/>
        </p:nvSpPr>
        <p:spPr>
          <a:xfrm>
            <a:off x="8636000" y="6233886"/>
            <a:ext cx="2830286" cy="487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451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PictureLef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FC1475E7-C14F-E446-8414-83DF64418F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77989" y="6356350"/>
            <a:ext cx="2743200" cy="365125"/>
          </a:xfrm>
        </p:spPr>
        <p:txBody>
          <a:bodyPr/>
          <a:lstStyle/>
          <a:p>
            <a:fld id="{2FCAF34E-9A6B-4D28-A7B9-972D816465A9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765ABCE9-2F11-F34E-B0DB-AA9F09637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836FE405-E176-BB45-9B4B-1F865C9F76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0974" y="3807935"/>
            <a:ext cx="2753145" cy="2821465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96633653-4F6F-5241-9C3E-088CD293248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935430" y="3814573"/>
            <a:ext cx="2377469" cy="2814828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07E68BAB-DEDD-C848-9DE4-0062DD19E02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80974" y="228600"/>
            <a:ext cx="5131925" cy="3574795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AC95668-9F03-824A-9DD6-E490F6522A8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677988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1FD3FA0-56F1-A142-9AD7-B40B89BCC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988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83562B-E6B3-4F45-B377-5EB770C60F95}"/>
              </a:ext>
            </a:extLst>
          </p:cNvPr>
          <p:cNvSpPr/>
          <p:nvPr userDrawn="1"/>
        </p:nvSpPr>
        <p:spPr>
          <a:xfrm>
            <a:off x="8636000" y="6233886"/>
            <a:ext cx="2830286" cy="487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04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81103" y="3285682"/>
            <a:ext cx="2520397" cy="3353246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75876" y="3285682"/>
            <a:ext cx="2592690" cy="3353244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74564" y="219075"/>
            <a:ext cx="2592690" cy="3066606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8FA893B7-81D2-9A4B-B847-562AF6A61997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9480603" y="219073"/>
            <a:ext cx="2520897" cy="3066607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B63FE48-61DA-6245-8958-8284086BB56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6472E66B-5FF6-7F47-995B-C928AB6A1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52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5495"/>
            <a:ext cx="10515600" cy="1090129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 baseline="0"/>
            </a:lvl1pPr>
            <a:lvl2pPr>
              <a:defRPr sz="22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09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A3E05A-6A19-714F-848E-32E7E202EA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68" y="-50756"/>
            <a:ext cx="12282233" cy="6908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39641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24914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183E1F-7B6F-1646-B58A-05E4D8F058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992" y="6281355"/>
            <a:ext cx="2836808" cy="39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78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A3E05A-6A19-714F-848E-32E7E202EA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5117" y="-50755"/>
            <a:ext cx="12282232" cy="65531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39641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24914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3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493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4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889855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00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DBB1BB-D2E3-8E41-AA94-A70F0C769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0"/>
            <a:ext cx="12191992" cy="1598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34" y="136357"/>
            <a:ext cx="10515600" cy="1325563"/>
          </a:xfrm>
          <a:noFill/>
        </p:spPr>
        <p:txBody>
          <a:bodyPr>
            <a:normAutofit/>
          </a:bodyPr>
          <a:lstStyle>
            <a:lvl1pPr>
              <a:defRPr sz="4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A24928A-1E60-514D-A9CC-960B78A9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120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AF34E-9A6B-4D28-A7B9-972D816465A9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0C1895-5776-6841-8BF3-522F008E38F1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055" y="6311900"/>
            <a:ext cx="2632745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8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49" r:id="rId2"/>
    <p:sldLayoutId id="2147483650" r:id="rId3"/>
    <p:sldLayoutId id="2147483651" r:id="rId4"/>
    <p:sldLayoutId id="2147483679" r:id="rId5"/>
    <p:sldLayoutId id="2147483652" r:id="rId6"/>
    <p:sldLayoutId id="2147483653" r:id="rId7"/>
    <p:sldLayoutId id="2147483654" r:id="rId8"/>
    <p:sldLayoutId id="2147483676" r:id="rId9"/>
    <p:sldLayoutId id="2147483675" r:id="rId10"/>
    <p:sldLayoutId id="2147483677" r:id="rId11"/>
    <p:sldLayoutId id="2147483678" r:id="rId12"/>
    <p:sldLayoutId id="2147483655" r:id="rId13"/>
    <p:sldLayoutId id="2147483656" r:id="rId14"/>
    <p:sldLayoutId id="2147483669" r:id="rId15"/>
    <p:sldLayoutId id="2147483670" r:id="rId16"/>
    <p:sldLayoutId id="2147483668" r:id="rId17"/>
    <p:sldLayoutId id="2147483671" r:id="rId18"/>
    <p:sldLayoutId id="2147483657" r:id="rId19"/>
    <p:sldLayoutId id="2147483663" r:id="rId20"/>
    <p:sldLayoutId id="2147483664" r:id="rId21"/>
    <p:sldLayoutId id="2147483665" r:id="rId22"/>
    <p:sldLayoutId id="2147483666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700" b="1" i="0" kern="1200" baseline="0">
          <a:solidFill>
            <a:srgbClr val="005A9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571D4-4813-B74C-AE0C-C482ABC74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242" y="905258"/>
            <a:ext cx="9851156" cy="2698176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/>
                <a:cs typeface="Arial"/>
              </a:rPr>
              <a:t>UCPath Roadmap:</a:t>
            </a:r>
            <a:br>
              <a:rPr lang="en-US" sz="4000" dirty="0">
                <a:latin typeface="Arial"/>
                <a:cs typeface="Arial"/>
              </a:rPr>
            </a:br>
            <a:br>
              <a:rPr lang="en-US" sz="4000" dirty="0">
                <a:latin typeface="Arial"/>
                <a:cs typeface="Arial"/>
              </a:rPr>
            </a:br>
            <a:r>
              <a:rPr lang="en-US" sz="3200" dirty="0">
                <a:latin typeface="Arial"/>
                <a:cs typeface="Arial"/>
              </a:rPr>
              <a:t>UCPath Retrofit Chartfield Order Changes Webinar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6F5575-47FE-8F41-88EB-DBBF04A2B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9364" y="3603434"/>
            <a:ext cx="3414109" cy="6604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dirty="0">
                <a:latin typeface="Arial"/>
                <a:cs typeface="Arial"/>
              </a:rPr>
              <a:t>Presented by:</a:t>
            </a:r>
            <a:endParaRPr lang="en-US" sz="1600" dirty="0"/>
          </a:p>
          <a:p>
            <a:r>
              <a:rPr lang="en-US" sz="1600" dirty="0">
                <a:latin typeface="Arial"/>
                <a:cs typeface="Arial"/>
              </a:rPr>
              <a:t>Ankith Mamindla &amp; Kim Quach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904AADE-5565-7D47-94AA-541EF2D88F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0266" y="4552549"/>
            <a:ext cx="2859088" cy="531813"/>
          </a:xfrm>
        </p:spPr>
        <p:txBody>
          <a:bodyPr/>
          <a:lstStyle/>
          <a:p>
            <a:r>
              <a:rPr lang="en-US" dirty="0"/>
              <a:t>12/08/2022</a:t>
            </a:r>
          </a:p>
        </p:txBody>
      </p:sp>
    </p:spTree>
    <p:extLst>
      <p:ext uri="{BB962C8B-B14F-4D97-AF65-F5344CB8AC3E}">
        <p14:creationId xmlns:p14="http://schemas.microsoft.com/office/powerpoint/2010/main" val="2912848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1A8BF1D-2F29-855E-F442-8B35F45882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042562"/>
              </p:ext>
            </p:extLst>
          </p:nvPr>
        </p:nvGraphicFramePr>
        <p:xfrm>
          <a:off x="90076" y="1586932"/>
          <a:ext cx="11868244" cy="5189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5748">
                  <a:extLst>
                    <a:ext uri="{9D8B030D-6E8A-4147-A177-3AD203B41FA5}">
                      <a16:colId xmlns:a16="http://schemas.microsoft.com/office/drawing/2014/main" val="3338073323"/>
                    </a:ext>
                  </a:extLst>
                </a:gridCol>
                <a:gridCol w="6052496">
                  <a:extLst>
                    <a:ext uri="{9D8B030D-6E8A-4147-A177-3AD203B41FA5}">
                      <a16:colId xmlns:a16="http://schemas.microsoft.com/office/drawing/2014/main" val="1151566226"/>
                    </a:ext>
                  </a:extLst>
                </a:gridCol>
              </a:tblGrid>
              <a:tr h="66858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New Order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Old Order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7158503"/>
                  </a:ext>
                </a:extLst>
              </a:tr>
              <a:tr h="4521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7328962"/>
                  </a:ext>
                </a:extLst>
              </a:tr>
            </a:tbl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A5A38C11-80D7-AFC9-D545-4D7502D3F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76" y="300345"/>
            <a:ext cx="10817838" cy="767528"/>
          </a:xfrm>
        </p:spPr>
        <p:txBody>
          <a:bodyPr>
            <a:normAutofit/>
          </a:bodyPr>
          <a:lstStyle/>
          <a:p>
            <a:r>
              <a:rPr lang="en-US" dirty="0"/>
              <a:t>Funding Entry Inquiry &amp; Direct Retro Inquiry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51C472-9A6E-5A87-9F93-41B8BEBF9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" y="2449687"/>
            <a:ext cx="5496343" cy="9565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345467-3AEA-61B4-6A69-A3A0C013D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198" y="2360922"/>
            <a:ext cx="5799755" cy="9565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E777F4E-568A-5CD2-34DA-D0351D93919D}"/>
              </a:ext>
            </a:extLst>
          </p:cNvPr>
          <p:cNvSpPr/>
          <p:nvPr/>
        </p:nvSpPr>
        <p:spPr>
          <a:xfrm>
            <a:off x="1180730" y="2636668"/>
            <a:ext cx="4483223" cy="81511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F0D20E-996C-FC7F-DCE3-254BFBFEF41A}"/>
              </a:ext>
            </a:extLst>
          </p:cNvPr>
          <p:cNvSpPr/>
          <p:nvPr/>
        </p:nvSpPr>
        <p:spPr>
          <a:xfrm>
            <a:off x="7110163" y="2638737"/>
            <a:ext cx="4704062" cy="70234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A09AD4-7CA9-FECA-8F01-829C1C9EA8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98" y="4565116"/>
            <a:ext cx="5496343" cy="1307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65B6BC-435C-6B1B-0A08-B23F5CCED5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3177" y="4565116"/>
            <a:ext cx="5788514" cy="13071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D489532-E67B-1DC4-C7F4-908FF25529B8}"/>
              </a:ext>
            </a:extLst>
          </p:cNvPr>
          <p:cNvSpPr/>
          <p:nvPr/>
        </p:nvSpPr>
        <p:spPr>
          <a:xfrm>
            <a:off x="1540976" y="4863512"/>
            <a:ext cx="4177566" cy="104837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0CBD31-D7C5-3120-E465-478BE8D010A2}"/>
              </a:ext>
            </a:extLst>
          </p:cNvPr>
          <p:cNvSpPr/>
          <p:nvPr/>
        </p:nvSpPr>
        <p:spPr>
          <a:xfrm>
            <a:off x="7119892" y="4751915"/>
            <a:ext cx="3531132" cy="84101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20AA2C-61E5-660D-14A9-E0AD413ECE81}"/>
              </a:ext>
            </a:extLst>
          </p:cNvPr>
          <p:cNvSpPr/>
          <p:nvPr/>
        </p:nvSpPr>
        <p:spPr>
          <a:xfrm>
            <a:off x="3674378" y="3120705"/>
            <a:ext cx="461394" cy="92278"/>
          </a:xfrm>
          <a:prstGeom prst="rect">
            <a:avLst/>
          </a:prstGeom>
          <a:solidFill>
            <a:srgbClr val="F7F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4DF007-58FD-1C5A-B92F-2E8CDF8AC6FC}"/>
              </a:ext>
            </a:extLst>
          </p:cNvPr>
          <p:cNvSpPr/>
          <p:nvPr/>
        </p:nvSpPr>
        <p:spPr>
          <a:xfrm>
            <a:off x="3642220" y="3281494"/>
            <a:ext cx="461394" cy="92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F5883C-DB0C-8ACC-475D-A79FE3EF6C13}"/>
              </a:ext>
            </a:extLst>
          </p:cNvPr>
          <p:cNvSpPr/>
          <p:nvPr/>
        </p:nvSpPr>
        <p:spPr>
          <a:xfrm>
            <a:off x="7611611" y="3048001"/>
            <a:ext cx="461394" cy="92278"/>
          </a:xfrm>
          <a:prstGeom prst="rect">
            <a:avLst/>
          </a:prstGeom>
          <a:solidFill>
            <a:srgbClr val="F7F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C3F152-4BB6-4382-CB30-BD75C6522047}"/>
              </a:ext>
            </a:extLst>
          </p:cNvPr>
          <p:cNvSpPr/>
          <p:nvPr/>
        </p:nvSpPr>
        <p:spPr>
          <a:xfrm>
            <a:off x="7621399" y="3200400"/>
            <a:ext cx="461394" cy="107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D8C251-34AE-2AD4-336A-6785348D2037}"/>
              </a:ext>
            </a:extLst>
          </p:cNvPr>
          <p:cNvSpPr/>
          <p:nvPr/>
        </p:nvSpPr>
        <p:spPr>
          <a:xfrm>
            <a:off x="8856453" y="5174902"/>
            <a:ext cx="427364" cy="124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67F571-6461-F619-9C85-C65E4412CE94}"/>
              </a:ext>
            </a:extLst>
          </p:cNvPr>
          <p:cNvSpPr/>
          <p:nvPr/>
        </p:nvSpPr>
        <p:spPr>
          <a:xfrm>
            <a:off x="8853294" y="5395865"/>
            <a:ext cx="438650" cy="105915"/>
          </a:xfrm>
          <a:prstGeom prst="rect">
            <a:avLst/>
          </a:prstGeom>
          <a:solidFill>
            <a:srgbClr val="F7F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FEEAF09-16BA-DC1C-371E-40B6F8943CF1}"/>
              </a:ext>
            </a:extLst>
          </p:cNvPr>
          <p:cNvSpPr/>
          <p:nvPr/>
        </p:nvSpPr>
        <p:spPr>
          <a:xfrm>
            <a:off x="2113297" y="3111175"/>
            <a:ext cx="461394" cy="92278"/>
          </a:xfrm>
          <a:prstGeom prst="rect">
            <a:avLst/>
          </a:prstGeom>
          <a:solidFill>
            <a:srgbClr val="F7F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792C699-FFC3-8EBD-0BA2-23A7A32E4365}"/>
              </a:ext>
            </a:extLst>
          </p:cNvPr>
          <p:cNvSpPr/>
          <p:nvPr/>
        </p:nvSpPr>
        <p:spPr>
          <a:xfrm>
            <a:off x="2119363" y="3270014"/>
            <a:ext cx="461394" cy="92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C8FD58-4931-2729-1968-9A1CEB37766C}"/>
              </a:ext>
            </a:extLst>
          </p:cNvPr>
          <p:cNvSpPr/>
          <p:nvPr/>
        </p:nvSpPr>
        <p:spPr>
          <a:xfrm>
            <a:off x="2355179" y="5169864"/>
            <a:ext cx="461394" cy="10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8A95A89-FEB3-A6F9-EBF3-98297DE66216}"/>
              </a:ext>
            </a:extLst>
          </p:cNvPr>
          <p:cNvSpPr/>
          <p:nvPr/>
        </p:nvSpPr>
        <p:spPr>
          <a:xfrm>
            <a:off x="2371764" y="5382937"/>
            <a:ext cx="461394" cy="92278"/>
          </a:xfrm>
          <a:prstGeom prst="rect">
            <a:avLst/>
          </a:prstGeom>
          <a:solidFill>
            <a:srgbClr val="F7F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60A154C-1CEF-E562-D06C-FBDA8323CE46}"/>
              </a:ext>
            </a:extLst>
          </p:cNvPr>
          <p:cNvSpPr/>
          <p:nvPr/>
        </p:nvSpPr>
        <p:spPr>
          <a:xfrm>
            <a:off x="2364773" y="5560504"/>
            <a:ext cx="461394" cy="92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75109B0-9D81-B077-9B84-3A4F67C5968D}"/>
              </a:ext>
            </a:extLst>
          </p:cNvPr>
          <p:cNvSpPr/>
          <p:nvPr/>
        </p:nvSpPr>
        <p:spPr>
          <a:xfrm>
            <a:off x="2357307" y="5746460"/>
            <a:ext cx="461394" cy="92278"/>
          </a:xfrm>
          <a:prstGeom prst="rect">
            <a:avLst/>
          </a:prstGeom>
          <a:solidFill>
            <a:srgbClr val="F7F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9A80FBA-995E-1CCA-AD79-3F315FF46DD6}"/>
              </a:ext>
            </a:extLst>
          </p:cNvPr>
          <p:cNvSpPr/>
          <p:nvPr/>
        </p:nvSpPr>
        <p:spPr>
          <a:xfrm>
            <a:off x="7496517" y="5198779"/>
            <a:ext cx="461394" cy="125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80D2800-3AD9-B07E-328F-9FFBA06DF01F}"/>
              </a:ext>
            </a:extLst>
          </p:cNvPr>
          <p:cNvSpPr/>
          <p:nvPr/>
        </p:nvSpPr>
        <p:spPr>
          <a:xfrm>
            <a:off x="7501754" y="5400713"/>
            <a:ext cx="461394" cy="92278"/>
          </a:xfrm>
          <a:prstGeom prst="rect">
            <a:avLst/>
          </a:prstGeom>
          <a:solidFill>
            <a:srgbClr val="F7F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6D9BF3A-233B-207C-36BD-9570679FDDC5}"/>
              </a:ext>
            </a:extLst>
          </p:cNvPr>
          <p:cNvSpPr/>
          <p:nvPr/>
        </p:nvSpPr>
        <p:spPr>
          <a:xfrm>
            <a:off x="9326968" y="3057339"/>
            <a:ext cx="461394" cy="92278"/>
          </a:xfrm>
          <a:prstGeom prst="rect">
            <a:avLst/>
          </a:prstGeom>
          <a:solidFill>
            <a:srgbClr val="F7F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30D6C4D-F7AA-4B46-3C4A-4CFADCFFAB66}"/>
              </a:ext>
            </a:extLst>
          </p:cNvPr>
          <p:cNvSpPr/>
          <p:nvPr/>
        </p:nvSpPr>
        <p:spPr>
          <a:xfrm>
            <a:off x="9327990" y="3203388"/>
            <a:ext cx="499182" cy="10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91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1A8BF1D-2F29-855E-F442-8B35F45882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446724"/>
              </p:ext>
            </p:extLst>
          </p:nvPr>
        </p:nvGraphicFramePr>
        <p:xfrm>
          <a:off x="90076" y="1586932"/>
          <a:ext cx="11868244" cy="5189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5748">
                  <a:extLst>
                    <a:ext uri="{9D8B030D-6E8A-4147-A177-3AD203B41FA5}">
                      <a16:colId xmlns:a16="http://schemas.microsoft.com/office/drawing/2014/main" val="3338073323"/>
                    </a:ext>
                  </a:extLst>
                </a:gridCol>
                <a:gridCol w="6052496">
                  <a:extLst>
                    <a:ext uri="{9D8B030D-6E8A-4147-A177-3AD203B41FA5}">
                      <a16:colId xmlns:a16="http://schemas.microsoft.com/office/drawing/2014/main" val="1151566226"/>
                    </a:ext>
                  </a:extLst>
                </a:gridCol>
              </a:tblGrid>
              <a:tr h="66858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New Order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Old Order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7158503"/>
                  </a:ext>
                </a:extLst>
              </a:tr>
              <a:tr h="4521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7328962"/>
                  </a:ext>
                </a:extLst>
              </a:tr>
            </a:tbl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A5A38C11-80D7-AFC9-D545-4D7502D3F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76" y="300345"/>
            <a:ext cx="10817838" cy="767528"/>
          </a:xfrm>
        </p:spPr>
        <p:txBody>
          <a:bodyPr>
            <a:normAutofit/>
          </a:bodyPr>
          <a:lstStyle/>
          <a:p>
            <a:r>
              <a:rPr lang="en-US" dirty="0"/>
              <a:t>Direct Retro - MCOP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A8C631-DCEC-DCE0-06B6-35529B40A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77" y="2447456"/>
            <a:ext cx="5698625" cy="12400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A59321-862E-5174-2905-4818623DA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698" y="2474752"/>
            <a:ext cx="5896336" cy="11549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61C8CA5-766A-799E-EFE4-4E1201C83C78}"/>
              </a:ext>
            </a:extLst>
          </p:cNvPr>
          <p:cNvSpPr/>
          <p:nvPr/>
        </p:nvSpPr>
        <p:spPr>
          <a:xfrm>
            <a:off x="765623" y="2503055"/>
            <a:ext cx="2245432" cy="124003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B0DA27-8429-5A91-1148-F9C6A889DAC1}"/>
              </a:ext>
            </a:extLst>
          </p:cNvPr>
          <p:cNvSpPr/>
          <p:nvPr/>
        </p:nvSpPr>
        <p:spPr>
          <a:xfrm>
            <a:off x="6894186" y="2609273"/>
            <a:ext cx="2245432" cy="107822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53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1A8BF1D-2F29-855E-F442-8B35F45882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700092"/>
              </p:ext>
            </p:extLst>
          </p:nvPr>
        </p:nvGraphicFramePr>
        <p:xfrm>
          <a:off x="90076" y="1586932"/>
          <a:ext cx="11868244" cy="5189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5748">
                  <a:extLst>
                    <a:ext uri="{9D8B030D-6E8A-4147-A177-3AD203B41FA5}">
                      <a16:colId xmlns:a16="http://schemas.microsoft.com/office/drawing/2014/main" val="3338073323"/>
                    </a:ext>
                  </a:extLst>
                </a:gridCol>
                <a:gridCol w="6052496">
                  <a:extLst>
                    <a:ext uri="{9D8B030D-6E8A-4147-A177-3AD203B41FA5}">
                      <a16:colId xmlns:a16="http://schemas.microsoft.com/office/drawing/2014/main" val="1151566226"/>
                    </a:ext>
                  </a:extLst>
                </a:gridCol>
              </a:tblGrid>
              <a:tr h="66858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New Order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Old Order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7158503"/>
                  </a:ext>
                </a:extLst>
              </a:tr>
              <a:tr h="4521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7328962"/>
                  </a:ext>
                </a:extLst>
              </a:tr>
            </a:tbl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A5A38C11-80D7-AFC9-D545-4D7502D3F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76" y="300345"/>
            <a:ext cx="10817838" cy="767528"/>
          </a:xfrm>
        </p:spPr>
        <p:txBody>
          <a:bodyPr>
            <a:normAutofit/>
          </a:bodyPr>
          <a:lstStyle/>
          <a:p>
            <a:r>
              <a:rPr lang="en-US" dirty="0"/>
              <a:t>Benefit Cost Transfer (BCT) &amp; BCT Inquiry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CD96CE-79DA-4095-8EC3-2C219C71E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" y="2486210"/>
            <a:ext cx="5422290" cy="17129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F7E2522-4D4C-ABA4-7271-12E8679B4DD2}"/>
              </a:ext>
            </a:extLst>
          </p:cNvPr>
          <p:cNvSpPr/>
          <p:nvPr/>
        </p:nvSpPr>
        <p:spPr>
          <a:xfrm>
            <a:off x="1638605" y="3338003"/>
            <a:ext cx="2853496" cy="61255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A49F2-C228-4C8E-0D23-582734475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198" y="2412017"/>
            <a:ext cx="5854124" cy="95536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F7B486A-936F-1C86-AD6A-9A23632CD414}"/>
              </a:ext>
            </a:extLst>
          </p:cNvPr>
          <p:cNvSpPr/>
          <p:nvPr/>
        </p:nvSpPr>
        <p:spPr>
          <a:xfrm>
            <a:off x="7643752" y="2486210"/>
            <a:ext cx="3264162" cy="64044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A3EBA3-BA81-A847-A460-54D454278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4198" y="5051760"/>
            <a:ext cx="5854124" cy="11690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0A573F5-7D4E-ED24-ABCE-95525E2211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76" y="4965555"/>
            <a:ext cx="5646931" cy="104474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D4FE40B-9F6A-2FEA-A366-EF0BDC5613CD}"/>
              </a:ext>
            </a:extLst>
          </p:cNvPr>
          <p:cNvSpPr/>
          <p:nvPr/>
        </p:nvSpPr>
        <p:spPr>
          <a:xfrm>
            <a:off x="2019438" y="5090027"/>
            <a:ext cx="3709180" cy="96760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A7640F-5B29-2FB1-3691-052693F45C71}"/>
              </a:ext>
            </a:extLst>
          </p:cNvPr>
          <p:cNvSpPr/>
          <p:nvPr/>
        </p:nvSpPr>
        <p:spPr>
          <a:xfrm>
            <a:off x="7540249" y="5205132"/>
            <a:ext cx="3139588" cy="96760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DAB7A7-B19F-DDA9-1277-8CAFA0028C4A}"/>
              </a:ext>
            </a:extLst>
          </p:cNvPr>
          <p:cNvSpPr/>
          <p:nvPr/>
        </p:nvSpPr>
        <p:spPr>
          <a:xfrm>
            <a:off x="3322040" y="3691156"/>
            <a:ext cx="234892" cy="75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51FF7F-5DF3-A0B4-B7FD-8013BA991290}"/>
              </a:ext>
            </a:extLst>
          </p:cNvPr>
          <p:cNvSpPr/>
          <p:nvPr/>
        </p:nvSpPr>
        <p:spPr>
          <a:xfrm>
            <a:off x="3322040" y="3833769"/>
            <a:ext cx="243281" cy="67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452F2B-8DE6-3891-26C7-C93CD4A6C07C}"/>
              </a:ext>
            </a:extLst>
          </p:cNvPr>
          <p:cNvSpPr/>
          <p:nvPr/>
        </p:nvSpPr>
        <p:spPr>
          <a:xfrm>
            <a:off x="9514514" y="5454243"/>
            <a:ext cx="234892" cy="75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4AA951-8264-9243-2DBB-DE99137683DC}"/>
              </a:ext>
            </a:extLst>
          </p:cNvPr>
          <p:cNvSpPr/>
          <p:nvPr/>
        </p:nvSpPr>
        <p:spPr>
          <a:xfrm>
            <a:off x="9515761" y="5623421"/>
            <a:ext cx="234892" cy="75501"/>
          </a:xfrm>
          <a:prstGeom prst="rect">
            <a:avLst/>
          </a:prstGeom>
          <a:solidFill>
            <a:srgbClr val="F7F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5B9487-4A68-794B-AD4F-F86437B5B0D3}"/>
              </a:ext>
            </a:extLst>
          </p:cNvPr>
          <p:cNvSpPr/>
          <p:nvPr/>
        </p:nvSpPr>
        <p:spPr>
          <a:xfrm>
            <a:off x="9515300" y="5785658"/>
            <a:ext cx="217277" cy="68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2A98F0-43F4-083B-8646-E20EBC71EA3D}"/>
              </a:ext>
            </a:extLst>
          </p:cNvPr>
          <p:cNvSpPr/>
          <p:nvPr/>
        </p:nvSpPr>
        <p:spPr>
          <a:xfrm>
            <a:off x="2258036" y="2803321"/>
            <a:ext cx="234892" cy="75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C239B7-9A75-8AA6-E3CD-2D5B07F1CB64}"/>
              </a:ext>
            </a:extLst>
          </p:cNvPr>
          <p:cNvSpPr/>
          <p:nvPr/>
        </p:nvSpPr>
        <p:spPr>
          <a:xfrm>
            <a:off x="2259434" y="2947332"/>
            <a:ext cx="234892" cy="75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AA14F2-45FA-C054-F48C-4068738E5524}"/>
              </a:ext>
            </a:extLst>
          </p:cNvPr>
          <p:cNvSpPr/>
          <p:nvPr/>
        </p:nvSpPr>
        <p:spPr>
          <a:xfrm>
            <a:off x="2252443" y="3091343"/>
            <a:ext cx="234892" cy="75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96C2D3D-FF99-FF71-D0D6-FE821AEAC936}"/>
              </a:ext>
            </a:extLst>
          </p:cNvPr>
          <p:cNvSpPr/>
          <p:nvPr/>
        </p:nvSpPr>
        <p:spPr>
          <a:xfrm>
            <a:off x="2765569" y="5374548"/>
            <a:ext cx="338357" cy="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24331FC-65D5-6EFD-3789-5A9494DC6F5B}"/>
              </a:ext>
            </a:extLst>
          </p:cNvPr>
          <p:cNvSpPr/>
          <p:nvPr/>
        </p:nvSpPr>
        <p:spPr>
          <a:xfrm>
            <a:off x="2766967" y="5535337"/>
            <a:ext cx="338357" cy="69907"/>
          </a:xfrm>
          <a:prstGeom prst="rect">
            <a:avLst/>
          </a:prstGeom>
          <a:solidFill>
            <a:srgbClr val="F7F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C8D39D1-7071-A276-6B67-D92CE74E9F80}"/>
              </a:ext>
            </a:extLst>
          </p:cNvPr>
          <p:cNvSpPr/>
          <p:nvPr/>
        </p:nvSpPr>
        <p:spPr>
          <a:xfrm>
            <a:off x="2757281" y="5704515"/>
            <a:ext cx="352340" cy="83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4740F78-2E94-67C2-868E-AF55EFC0D2CA}"/>
              </a:ext>
            </a:extLst>
          </p:cNvPr>
          <p:cNvSpPr/>
          <p:nvPr/>
        </p:nvSpPr>
        <p:spPr>
          <a:xfrm>
            <a:off x="2752985" y="5865304"/>
            <a:ext cx="352340" cy="83889"/>
          </a:xfrm>
          <a:prstGeom prst="rect">
            <a:avLst/>
          </a:prstGeom>
          <a:solidFill>
            <a:srgbClr val="F7F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29CFD03-9C2D-9EF3-2F0F-8F682DE71980}"/>
              </a:ext>
            </a:extLst>
          </p:cNvPr>
          <p:cNvSpPr/>
          <p:nvPr/>
        </p:nvSpPr>
        <p:spPr>
          <a:xfrm>
            <a:off x="3331827" y="3549942"/>
            <a:ext cx="234892" cy="75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D7735E3-026A-3D72-BCA3-C94CD46BDD70}"/>
              </a:ext>
            </a:extLst>
          </p:cNvPr>
          <p:cNvSpPr/>
          <p:nvPr/>
        </p:nvSpPr>
        <p:spPr>
          <a:xfrm>
            <a:off x="7936087" y="5441609"/>
            <a:ext cx="300606" cy="83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1D2E21B-9DE5-36F9-B524-6E1694DCBF35}"/>
              </a:ext>
            </a:extLst>
          </p:cNvPr>
          <p:cNvSpPr/>
          <p:nvPr/>
        </p:nvSpPr>
        <p:spPr>
          <a:xfrm>
            <a:off x="7937484" y="5613634"/>
            <a:ext cx="300606" cy="83889"/>
          </a:xfrm>
          <a:prstGeom prst="rect">
            <a:avLst/>
          </a:prstGeom>
          <a:solidFill>
            <a:srgbClr val="F7F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DE2F790-2F26-41D7-F8D8-BC7FC707E725}"/>
              </a:ext>
            </a:extLst>
          </p:cNvPr>
          <p:cNvSpPr/>
          <p:nvPr/>
        </p:nvSpPr>
        <p:spPr>
          <a:xfrm>
            <a:off x="7941577" y="5782812"/>
            <a:ext cx="300606" cy="83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A646FE7-AACA-E9B0-ACE5-0AB189720687}"/>
              </a:ext>
            </a:extLst>
          </p:cNvPr>
          <p:cNvSpPr/>
          <p:nvPr/>
        </p:nvSpPr>
        <p:spPr>
          <a:xfrm>
            <a:off x="9254454" y="2727821"/>
            <a:ext cx="258661" cy="48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F256829-8369-11EA-3B4E-F5F5E2495A48}"/>
              </a:ext>
            </a:extLst>
          </p:cNvPr>
          <p:cNvSpPr/>
          <p:nvPr/>
        </p:nvSpPr>
        <p:spPr>
          <a:xfrm>
            <a:off x="9255852" y="2863780"/>
            <a:ext cx="258661" cy="59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0F673BA-C202-3D85-9BD8-501F3A84DD45}"/>
              </a:ext>
            </a:extLst>
          </p:cNvPr>
          <p:cNvSpPr/>
          <p:nvPr/>
        </p:nvSpPr>
        <p:spPr>
          <a:xfrm>
            <a:off x="3376568" y="2785145"/>
            <a:ext cx="300606" cy="95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3BD8998-5808-1EFB-7788-E45043D1B187}"/>
              </a:ext>
            </a:extLst>
          </p:cNvPr>
          <p:cNvSpPr/>
          <p:nvPr/>
        </p:nvSpPr>
        <p:spPr>
          <a:xfrm>
            <a:off x="3377966" y="2954323"/>
            <a:ext cx="300606" cy="95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55EE5E5-007D-B80E-DCBB-0988F6107BE5}"/>
              </a:ext>
            </a:extLst>
          </p:cNvPr>
          <p:cNvSpPr/>
          <p:nvPr/>
        </p:nvSpPr>
        <p:spPr>
          <a:xfrm>
            <a:off x="3370975" y="3073167"/>
            <a:ext cx="300606" cy="95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083F9B0-4202-87DC-A1CF-BD8C7067B231}"/>
              </a:ext>
            </a:extLst>
          </p:cNvPr>
          <p:cNvSpPr/>
          <p:nvPr/>
        </p:nvSpPr>
        <p:spPr>
          <a:xfrm>
            <a:off x="2200736" y="3693621"/>
            <a:ext cx="234892" cy="60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BE22F3D-F582-B672-96AD-70FD3931E994}"/>
              </a:ext>
            </a:extLst>
          </p:cNvPr>
          <p:cNvSpPr/>
          <p:nvPr/>
        </p:nvSpPr>
        <p:spPr>
          <a:xfrm>
            <a:off x="2203507" y="3834938"/>
            <a:ext cx="234892" cy="60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14E56DC-656B-1CEB-C0CF-C4600934BFAC}"/>
              </a:ext>
            </a:extLst>
          </p:cNvPr>
          <p:cNvSpPr/>
          <p:nvPr/>
        </p:nvSpPr>
        <p:spPr>
          <a:xfrm>
            <a:off x="8014103" y="2723804"/>
            <a:ext cx="359584" cy="58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CD47D0A-2078-D992-E00A-DCB747347D65}"/>
              </a:ext>
            </a:extLst>
          </p:cNvPr>
          <p:cNvSpPr/>
          <p:nvPr/>
        </p:nvSpPr>
        <p:spPr>
          <a:xfrm>
            <a:off x="8005790" y="2862729"/>
            <a:ext cx="359584" cy="55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B01B87E-C01B-8517-0275-05EB37A94F58}"/>
              </a:ext>
            </a:extLst>
          </p:cNvPr>
          <p:cNvSpPr/>
          <p:nvPr/>
        </p:nvSpPr>
        <p:spPr>
          <a:xfrm>
            <a:off x="8008561" y="3006438"/>
            <a:ext cx="359584" cy="53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FE096BB-4E21-D279-2C30-5AED48122D52}"/>
              </a:ext>
            </a:extLst>
          </p:cNvPr>
          <p:cNvSpPr/>
          <p:nvPr/>
        </p:nvSpPr>
        <p:spPr>
          <a:xfrm>
            <a:off x="9252976" y="3006979"/>
            <a:ext cx="258661" cy="48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DE492B5-32DB-BB34-8A79-A8AAF7965C53}"/>
              </a:ext>
            </a:extLst>
          </p:cNvPr>
          <p:cNvSpPr/>
          <p:nvPr/>
        </p:nvSpPr>
        <p:spPr>
          <a:xfrm>
            <a:off x="2203725" y="3547197"/>
            <a:ext cx="234892" cy="60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18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1A8BF1D-2F29-855E-F442-8B35F458828B}"/>
              </a:ext>
            </a:extLst>
          </p:cNvPr>
          <p:cNvGraphicFramePr>
            <a:graphicFrameLocks noGrp="1"/>
          </p:cNvGraphicFramePr>
          <p:nvPr/>
        </p:nvGraphicFramePr>
        <p:xfrm>
          <a:off x="90076" y="1586932"/>
          <a:ext cx="11868244" cy="5189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5748">
                  <a:extLst>
                    <a:ext uri="{9D8B030D-6E8A-4147-A177-3AD203B41FA5}">
                      <a16:colId xmlns:a16="http://schemas.microsoft.com/office/drawing/2014/main" val="3338073323"/>
                    </a:ext>
                  </a:extLst>
                </a:gridCol>
                <a:gridCol w="6052496">
                  <a:extLst>
                    <a:ext uri="{9D8B030D-6E8A-4147-A177-3AD203B41FA5}">
                      <a16:colId xmlns:a16="http://schemas.microsoft.com/office/drawing/2014/main" val="1151566226"/>
                    </a:ext>
                  </a:extLst>
                </a:gridCol>
              </a:tblGrid>
              <a:tr h="66858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New Order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Old Order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7158503"/>
                  </a:ext>
                </a:extLst>
              </a:tr>
              <a:tr h="4521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7328962"/>
                  </a:ext>
                </a:extLst>
              </a:tr>
            </a:tbl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A5A38C11-80D7-AFC9-D545-4D7502D3F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76" y="300345"/>
            <a:ext cx="10817838" cy="767528"/>
          </a:xfrm>
        </p:spPr>
        <p:txBody>
          <a:bodyPr>
            <a:normAutofit/>
          </a:bodyPr>
          <a:lstStyle/>
          <a:p>
            <a:r>
              <a:rPr lang="en-US" dirty="0"/>
              <a:t>Budget Distribution Page &amp; Manage Accruals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22C0F0-A6B4-567B-5B2B-FD6B88930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54" y="2536720"/>
            <a:ext cx="5588310" cy="8240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CB88F9-B8BE-C474-BD7C-8B4947C59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198" y="2545613"/>
            <a:ext cx="5667693" cy="8240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4B245D9-9F15-BB38-5211-B5EC6A789A79}"/>
              </a:ext>
            </a:extLst>
          </p:cNvPr>
          <p:cNvSpPr/>
          <p:nvPr/>
        </p:nvSpPr>
        <p:spPr>
          <a:xfrm>
            <a:off x="1216241" y="2726248"/>
            <a:ext cx="4483223" cy="70275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217DAB-BDDA-592D-ADF2-B41048A034A4}"/>
              </a:ext>
            </a:extLst>
          </p:cNvPr>
          <p:cNvSpPr/>
          <p:nvPr/>
        </p:nvSpPr>
        <p:spPr>
          <a:xfrm>
            <a:off x="7094738" y="2737409"/>
            <a:ext cx="4597153" cy="70275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C58CE6-E5CF-1B92-4ED6-210FCB79E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4198" y="4839470"/>
            <a:ext cx="5934122" cy="9842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6C7D53-95AF-B112-AF49-920FC3A0AE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53" y="4627371"/>
            <a:ext cx="5659331" cy="148117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98248E9-49F8-4EC1-1340-A471A0191C26}"/>
              </a:ext>
            </a:extLst>
          </p:cNvPr>
          <p:cNvSpPr/>
          <p:nvPr/>
        </p:nvSpPr>
        <p:spPr>
          <a:xfrm>
            <a:off x="2947386" y="5265889"/>
            <a:ext cx="2610036" cy="55786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55E8A2-0FF0-B6E1-4B93-BA467107F280}"/>
              </a:ext>
            </a:extLst>
          </p:cNvPr>
          <p:cNvSpPr/>
          <p:nvPr/>
        </p:nvSpPr>
        <p:spPr>
          <a:xfrm>
            <a:off x="8858043" y="5160836"/>
            <a:ext cx="2833847" cy="55786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3DEBCA-6BBA-70F6-54DD-EA91ACB0AF92}"/>
              </a:ext>
            </a:extLst>
          </p:cNvPr>
          <p:cNvSpPr/>
          <p:nvPr/>
        </p:nvSpPr>
        <p:spPr>
          <a:xfrm>
            <a:off x="4437776" y="5587068"/>
            <a:ext cx="226503" cy="92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A2C6B7-A3AB-44C1-86F9-1BF25E06B1D1}"/>
              </a:ext>
            </a:extLst>
          </p:cNvPr>
          <p:cNvSpPr/>
          <p:nvPr/>
        </p:nvSpPr>
        <p:spPr>
          <a:xfrm>
            <a:off x="662730" y="5587068"/>
            <a:ext cx="302004" cy="922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49BD36-93A2-EEBB-5B80-C78C7EE44193}"/>
              </a:ext>
            </a:extLst>
          </p:cNvPr>
          <p:cNvSpPr/>
          <p:nvPr/>
        </p:nvSpPr>
        <p:spPr>
          <a:xfrm>
            <a:off x="327171" y="5603846"/>
            <a:ext cx="243280" cy="67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94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1A8BF1D-2F29-855E-F442-8B35F458828B}"/>
              </a:ext>
            </a:extLst>
          </p:cNvPr>
          <p:cNvGraphicFramePr>
            <a:graphicFrameLocks noGrp="1"/>
          </p:cNvGraphicFramePr>
          <p:nvPr/>
        </p:nvGraphicFramePr>
        <p:xfrm>
          <a:off x="90076" y="1586932"/>
          <a:ext cx="11868244" cy="5189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5748">
                  <a:extLst>
                    <a:ext uri="{9D8B030D-6E8A-4147-A177-3AD203B41FA5}">
                      <a16:colId xmlns:a16="http://schemas.microsoft.com/office/drawing/2014/main" val="3338073323"/>
                    </a:ext>
                  </a:extLst>
                </a:gridCol>
                <a:gridCol w="6052496">
                  <a:extLst>
                    <a:ext uri="{9D8B030D-6E8A-4147-A177-3AD203B41FA5}">
                      <a16:colId xmlns:a16="http://schemas.microsoft.com/office/drawing/2014/main" val="1151566226"/>
                    </a:ext>
                  </a:extLst>
                </a:gridCol>
              </a:tblGrid>
              <a:tr h="66858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New Order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Old Order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7158503"/>
                  </a:ext>
                </a:extLst>
              </a:tr>
              <a:tr h="4521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7328962"/>
                  </a:ext>
                </a:extLst>
              </a:tr>
            </a:tbl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A5A38C11-80D7-AFC9-D545-4D7502D3F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76" y="300345"/>
            <a:ext cx="10817838" cy="767528"/>
          </a:xfrm>
        </p:spPr>
        <p:txBody>
          <a:bodyPr>
            <a:normAutofit/>
          </a:bodyPr>
          <a:lstStyle/>
          <a:p>
            <a:r>
              <a:rPr lang="en-US" dirty="0"/>
              <a:t>Approve One-Time Payments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6407053-0D0F-753C-6A4F-E92E5A5116BF}"/>
              </a:ext>
            </a:extLst>
          </p:cNvPr>
          <p:cNvGrpSpPr/>
          <p:nvPr/>
        </p:nvGrpSpPr>
        <p:grpSpPr>
          <a:xfrm>
            <a:off x="90076" y="2383859"/>
            <a:ext cx="5268198" cy="3882367"/>
            <a:chOff x="6024198" y="2312838"/>
            <a:chExt cx="5268198" cy="388236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B5AB737-4612-99A1-75E4-0A3356728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24198" y="2312838"/>
              <a:ext cx="5268198" cy="388236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0D72549-8DFE-85D0-04EE-34A3800EB9CD}"/>
                </a:ext>
              </a:extLst>
            </p:cNvPr>
            <p:cNvSpPr/>
            <p:nvPr/>
          </p:nvSpPr>
          <p:spPr>
            <a:xfrm>
              <a:off x="6096000" y="4041560"/>
              <a:ext cx="4947821" cy="1389661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B8726DE-5B62-45AC-68F1-FD6DB8DBBEEB}"/>
              </a:ext>
            </a:extLst>
          </p:cNvPr>
          <p:cNvGrpSpPr/>
          <p:nvPr/>
        </p:nvGrpSpPr>
        <p:grpSpPr>
          <a:xfrm>
            <a:off x="6032587" y="2273714"/>
            <a:ext cx="4353798" cy="4057385"/>
            <a:chOff x="6024198" y="2340826"/>
            <a:chExt cx="4353798" cy="405738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C8ADE8F-1347-427E-FEE0-B67ADC62C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4198" y="2340826"/>
              <a:ext cx="4353798" cy="405738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509A65-FCEA-CF7E-C43A-9B9D6A19A2FE}"/>
                </a:ext>
              </a:extLst>
            </p:cNvPr>
            <p:cNvSpPr/>
            <p:nvPr/>
          </p:nvSpPr>
          <p:spPr>
            <a:xfrm>
              <a:off x="6220337" y="4181384"/>
              <a:ext cx="3829185" cy="1390104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0C96749-0F77-41F7-CCF7-9747DF034D2B}"/>
              </a:ext>
            </a:extLst>
          </p:cNvPr>
          <p:cNvSpPr/>
          <p:nvPr/>
        </p:nvSpPr>
        <p:spPr>
          <a:xfrm>
            <a:off x="1258349" y="2818701"/>
            <a:ext cx="864066" cy="251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78020-DCA0-BBC3-1813-0581C0427F57}"/>
              </a:ext>
            </a:extLst>
          </p:cNvPr>
          <p:cNvSpPr/>
          <p:nvPr/>
        </p:nvSpPr>
        <p:spPr>
          <a:xfrm>
            <a:off x="1602297" y="5100506"/>
            <a:ext cx="503340" cy="92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8C3439-5ACA-BEE0-E377-1C29D3903771}"/>
              </a:ext>
            </a:extLst>
          </p:cNvPr>
          <p:cNvSpPr/>
          <p:nvPr/>
        </p:nvSpPr>
        <p:spPr>
          <a:xfrm>
            <a:off x="6962862" y="2751589"/>
            <a:ext cx="755010" cy="343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3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C7B7D3-97E5-1C44-9537-E21BDC2CA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F6D9FC-910F-1525-C50A-1A95182B59B9}"/>
              </a:ext>
            </a:extLst>
          </p:cNvPr>
          <p:cNvSpPr txBox="1">
            <a:spLocks/>
          </p:cNvSpPr>
          <p:nvPr/>
        </p:nvSpPr>
        <p:spPr>
          <a:xfrm>
            <a:off x="420949" y="1644341"/>
            <a:ext cx="10515600" cy="44901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Record Meeting – Published online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Intro to Retrofit Chartfield Order Changes Project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Project Go Live &amp; Impact Audience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Impacted UCPath Pages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800" dirty="0"/>
              <a:t>Only visual changes and values are not changing</a:t>
            </a:r>
            <a:endParaRPr lang="en-US" sz="18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Current Chartfield Order vs New Chart Field Order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Example 1: Funding Entry Page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Example 2: Process </a:t>
            </a:r>
            <a:r>
              <a:rPr lang="en-US" sz="1800" dirty="0"/>
              <a:t>Direct Retro Page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Questions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Additional Impacted Pages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24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4673" y="4078872"/>
            <a:ext cx="11623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  <a:ea typeface="Times New Roman" panose="02020603050405020304" pitchFamily="18" charset="0"/>
            </a:endParaRPr>
          </a:p>
          <a:p>
            <a:pPr marL="285750" lvl="0" indent="-285750" defTabSz="4572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6C5371-8E8A-AA9B-E6AA-E8B089DD00AF}"/>
              </a:ext>
            </a:extLst>
          </p:cNvPr>
          <p:cNvGrpSpPr/>
          <p:nvPr/>
        </p:nvGrpSpPr>
        <p:grpSpPr>
          <a:xfrm>
            <a:off x="88776" y="1465671"/>
            <a:ext cx="10496097" cy="4954896"/>
            <a:chOff x="0" y="1410798"/>
            <a:chExt cx="10863175" cy="495489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76EE471-F847-3258-B7BD-05BEE15EBCFA}"/>
                </a:ext>
              </a:extLst>
            </p:cNvPr>
            <p:cNvSpPr/>
            <p:nvPr/>
          </p:nvSpPr>
          <p:spPr>
            <a:xfrm flipH="1">
              <a:off x="8319918" y="2332446"/>
              <a:ext cx="1620782" cy="553518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3000"/>
                  </a:sysClr>
                </a:gs>
                <a:gs pos="100000">
                  <a:sysClr val="window" lastClr="FFFFFF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>
              <a:outerShdw blurRad="215900" dist="23000" dir="5400000" rotWithShape="0">
                <a:srgbClr val="000000">
                  <a:alpha val="35000"/>
                </a:srgbClr>
              </a:outerShdw>
              <a:reflection stA="27000" endPos="65000" dist="50800" dir="5400000" sy="-100000" algn="bl" rotWithShape="0"/>
              <a:softEdge rad="19050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DDD9F00-8277-6976-E965-75A1CAE7D116}"/>
                </a:ext>
              </a:extLst>
            </p:cNvPr>
            <p:cNvSpPr/>
            <p:nvPr/>
          </p:nvSpPr>
          <p:spPr>
            <a:xfrm flipH="1">
              <a:off x="8794228" y="4503147"/>
              <a:ext cx="2068947" cy="587996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3000"/>
                  </a:sysClr>
                </a:gs>
                <a:gs pos="100000">
                  <a:sysClr val="window" lastClr="FFFFFF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>
              <a:outerShdw blurRad="215900" dist="23000" dir="5400000" rotWithShape="0">
                <a:srgbClr val="000000">
                  <a:alpha val="35000"/>
                </a:srgbClr>
              </a:outerShdw>
              <a:reflection stA="27000" endPos="65000" dist="50800" dir="5400000" sy="-100000" algn="bl" rotWithShape="0"/>
              <a:softEdge rad="19050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7D18288-5020-7158-D641-BBF5B047725B}"/>
                </a:ext>
              </a:extLst>
            </p:cNvPr>
            <p:cNvSpPr/>
            <p:nvPr/>
          </p:nvSpPr>
          <p:spPr>
            <a:xfrm>
              <a:off x="3225" y="5239409"/>
              <a:ext cx="5158872" cy="1126285"/>
            </a:xfrm>
            <a:prstGeom prst="rect">
              <a:avLst/>
            </a:prstGeom>
            <a:solidFill>
              <a:srgbClr val="E44C9A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3BBF7B0-D1CA-430B-4BA4-E215F264B83A}"/>
                </a:ext>
              </a:extLst>
            </p:cNvPr>
            <p:cNvSpPr/>
            <p:nvPr/>
          </p:nvSpPr>
          <p:spPr>
            <a:xfrm>
              <a:off x="0" y="3346469"/>
              <a:ext cx="5805861" cy="1355060"/>
            </a:xfrm>
            <a:prstGeom prst="rect">
              <a:avLst/>
            </a:prstGeom>
            <a:solidFill>
              <a:srgbClr val="FFB51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F0BBC1D-76F6-F168-2E32-472F1D37E359}"/>
                </a:ext>
              </a:extLst>
            </p:cNvPr>
            <p:cNvSpPr/>
            <p:nvPr/>
          </p:nvSpPr>
          <p:spPr>
            <a:xfrm>
              <a:off x="0" y="1601177"/>
              <a:ext cx="4923935" cy="974361"/>
            </a:xfrm>
            <a:prstGeom prst="rect">
              <a:avLst/>
            </a:prstGeom>
            <a:solidFill>
              <a:srgbClr val="1295D8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C0614E4-A4BD-978E-A7F1-43F144A88EE2}"/>
                </a:ext>
              </a:extLst>
            </p:cNvPr>
            <p:cNvSpPr txBox="1"/>
            <p:nvPr/>
          </p:nvSpPr>
          <p:spPr>
            <a:xfrm>
              <a:off x="9633397" y="1740185"/>
              <a:ext cx="11618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295D8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GOAL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5BEEBF2-C282-A4C7-24CC-7426E63B7DF3}"/>
                </a:ext>
              </a:extLst>
            </p:cNvPr>
            <p:cNvGrpSpPr/>
            <p:nvPr/>
          </p:nvGrpSpPr>
          <p:grpSpPr>
            <a:xfrm>
              <a:off x="8121667" y="4933393"/>
              <a:ext cx="1400175" cy="1352549"/>
              <a:chOff x="6515098" y="5172074"/>
              <a:chExt cx="1400175" cy="1352549"/>
            </a:xfrm>
          </p:grpSpPr>
          <p:sp>
            <p:nvSpPr>
              <p:cNvPr id="15" name="Circle: Hollow 14">
                <a:extLst>
                  <a:ext uri="{FF2B5EF4-FFF2-40B4-BE49-F238E27FC236}">
                    <a16:creationId xmlns:a16="http://schemas.microsoft.com/office/drawing/2014/main" id="{BCDFA592-9A32-F94D-63A4-9025D807A172}"/>
                  </a:ext>
                </a:extLst>
              </p:cNvPr>
              <p:cNvSpPr/>
              <p:nvPr/>
            </p:nvSpPr>
            <p:spPr>
              <a:xfrm>
                <a:off x="6515098" y="5172074"/>
                <a:ext cx="1400175" cy="1352549"/>
              </a:xfrm>
              <a:prstGeom prst="donut">
                <a:avLst>
                  <a:gd name="adj" fmla="val 8026"/>
                </a:avLst>
              </a:prstGeom>
              <a:solidFill>
                <a:srgbClr val="E44C9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6" name="Graphic 15" descr="Classroom outline">
                <a:extLst>
                  <a:ext uri="{FF2B5EF4-FFF2-40B4-BE49-F238E27FC236}">
                    <a16:creationId xmlns:a16="http://schemas.microsoft.com/office/drawing/2014/main" id="{E55410EE-1A9B-9F0F-CB37-C13675B41A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757985" y="5361370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FD49CE7-BC7A-FB37-F7E3-2E5E343D179A}"/>
                </a:ext>
              </a:extLst>
            </p:cNvPr>
            <p:cNvGrpSpPr/>
            <p:nvPr/>
          </p:nvGrpSpPr>
          <p:grpSpPr>
            <a:xfrm>
              <a:off x="8220042" y="1410798"/>
              <a:ext cx="1247069" cy="1188720"/>
              <a:chOff x="6639215" y="1418988"/>
              <a:chExt cx="1247069" cy="1188720"/>
            </a:xfrm>
          </p:grpSpPr>
          <p:sp>
            <p:nvSpPr>
              <p:cNvPr id="18" name="Circle: Hollow 17">
                <a:extLst>
                  <a:ext uri="{FF2B5EF4-FFF2-40B4-BE49-F238E27FC236}">
                    <a16:creationId xmlns:a16="http://schemas.microsoft.com/office/drawing/2014/main" id="{8AC67E7D-9D2A-A215-4339-BC8B9084230D}"/>
                  </a:ext>
                </a:extLst>
              </p:cNvPr>
              <p:cNvSpPr/>
              <p:nvPr/>
            </p:nvSpPr>
            <p:spPr>
              <a:xfrm>
                <a:off x="6639215" y="1418988"/>
                <a:ext cx="1247069" cy="1188720"/>
              </a:xfrm>
              <a:prstGeom prst="donut">
                <a:avLst>
                  <a:gd name="adj" fmla="val 8026"/>
                </a:avLst>
              </a:prstGeom>
              <a:solidFill>
                <a:srgbClr val="1295D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9" name="Graphic 18" descr="Target outline">
                <a:extLst>
                  <a:ext uri="{FF2B5EF4-FFF2-40B4-BE49-F238E27FC236}">
                    <a16:creationId xmlns:a16="http://schemas.microsoft.com/office/drawing/2014/main" id="{D70EA7B1-D4F5-6E2A-E91D-F17B1D1411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801833" y="1537202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B79E3AE-BA32-931E-19B6-96A2AF70F49B}"/>
                </a:ext>
              </a:extLst>
            </p:cNvPr>
            <p:cNvGrpSpPr/>
            <p:nvPr/>
          </p:nvGrpSpPr>
          <p:grpSpPr>
            <a:xfrm>
              <a:off x="8525997" y="2865168"/>
              <a:ext cx="1991802" cy="1924052"/>
              <a:chOff x="5314411" y="2976322"/>
              <a:chExt cx="1991802" cy="1924052"/>
            </a:xfrm>
          </p:grpSpPr>
          <p:sp>
            <p:nvSpPr>
              <p:cNvPr id="21" name="Circle: Hollow 20">
                <a:extLst>
                  <a:ext uri="{FF2B5EF4-FFF2-40B4-BE49-F238E27FC236}">
                    <a16:creationId xmlns:a16="http://schemas.microsoft.com/office/drawing/2014/main" id="{25A33191-5154-CDF2-5042-31666B956E36}"/>
                  </a:ext>
                </a:extLst>
              </p:cNvPr>
              <p:cNvSpPr/>
              <p:nvPr/>
            </p:nvSpPr>
            <p:spPr>
              <a:xfrm>
                <a:off x="5314411" y="2976322"/>
                <a:ext cx="1991802" cy="1924052"/>
              </a:xfrm>
              <a:prstGeom prst="donut">
                <a:avLst>
                  <a:gd name="adj" fmla="val 8026"/>
                </a:avLst>
              </a:prstGeom>
              <a:solidFill>
                <a:srgbClr val="FFB51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2" name="Graphic 21" descr="Target Audience outline">
                <a:extLst>
                  <a:ext uri="{FF2B5EF4-FFF2-40B4-BE49-F238E27FC236}">
                    <a16:creationId xmlns:a16="http://schemas.microsoft.com/office/drawing/2014/main" id="{D74D688F-EFE3-648F-207F-F38FE9AD88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765125" y="3349667"/>
                <a:ext cx="1090373" cy="1090373"/>
              </a:xfrm>
              <a:prstGeom prst="rect">
                <a:avLst/>
              </a:prstGeom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749DE22-91C5-3B46-0D5C-303E0712E7D7}"/>
                </a:ext>
              </a:extLst>
            </p:cNvPr>
            <p:cNvGrpSpPr/>
            <p:nvPr/>
          </p:nvGrpSpPr>
          <p:grpSpPr>
            <a:xfrm>
              <a:off x="4924393" y="1744829"/>
              <a:ext cx="3295650" cy="731520"/>
              <a:chOff x="2867025" y="1866900"/>
              <a:chExt cx="3295650" cy="731520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7CEA77C-69C0-B4E2-E9DF-7909A9C79D36}"/>
                  </a:ext>
                </a:extLst>
              </p:cNvPr>
              <p:cNvCxnSpPr/>
              <p:nvPr/>
            </p:nvCxnSpPr>
            <p:spPr>
              <a:xfrm flipH="1">
                <a:off x="3419475" y="2200275"/>
                <a:ext cx="2743200" cy="0"/>
              </a:xfrm>
              <a:prstGeom prst="line">
                <a:avLst/>
              </a:prstGeom>
              <a:ln w="952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9AC9BB7E-D19D-A689-A360-ED47DA8667C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3049905" y="2232660"/>
                <a:ext cx="731520" cy="0"/>
              </a:xfrm>
              <a:prstGeom prst="line">
                <a:avLst/>
              </a:prstGeom>
              <a:ln w="952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A45C55FA-E02C-BE81-D88F-EB3F437DAE58}"/>
                  </a:ext>
                </a:extLst>
              </p:cNvPr>
              <p:cNvCxnSpPr/>
              <p:nvPr/>
            </p:nvCxnSpPr>
            <p:spPr>
              <a:xfrm flipH="1">
                <a:off x="2867025" y="1866900"/>
                <a:ext cx="548640" cy="0"/>
              </a:xfrm>
              <a:prstGeom prst="line">
                <a:avLst/>
              </a:prstGeom>
              <a:ln w="952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8BB2D25F-0E8A-B2AE-1495-BD59E71EA39F}"/>
                  </a:ext>
                </a:extLst>
              </p:cNvPr>
              <p:cNvCxnSpPr/>
              <p:nvPr/>
            </p:nvCxnSpPr>
            <p:spPr>
              <a:xfrm flipH="1">
                <a:off x="2867025" y="2598420"/>
                <a:ext cx="548640" cy="0"/>
              </a:xfrm>
              <a:prstGeom prst="line">
                <a:avLst/>
              </a:prstGeom>
              <a:ln w="952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C33B8CB-00E8-9702-4CC1-E08DEC416CA4}"/>
                </a:ext>
              </a:extLst>
            </p:cNvPr>
            <p:cNvSpPr txBox="1"/>
            <p:nvPr/>
          </p:nvSpPr>
          <p:spPr>
            <a:xfrm>
              <a:off x="114025" y="1570713"/>
              <a:ext cx="4781909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endPara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r>
                <a:rPr lang="en-US" sz="1800" b="0" i="0" u="none" strike="noStrike" baseline="0" dirty="0">
                  <a:solidFill>
                    <a:srgbClr val="FFFFFF"/>
                  </a:solidFill>
                  <a:latin typeface="Calibri" panose="020F0502020204030204" pitchFamily="34" charset="0"/>
                </a:rPr>
                <a:t>Update UCPath page Chartfield ordering adhering to the new UC Systemwide standard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2A6EC4F-B140-E97A-1B22-CAE5A5A4C39F}"/>
                </a:ext>
              </a:extLst>
            </p:cNvPr>
            <p:cNvSpPr txBox="1"/>
            <p:nvPr/>
          </p:nvSpPr>
          <p:spPr>
            <a:xfrm>
              <a:off x="68202" y="3359513"/>
              <a:ext cx="5644230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l"/>
              <a:endPara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r>
                <a:rPr lang="en-US" dirty="0">
                  <a:solidFill>
                    <a:srgbClr val="FFFFFF"/>
                  </a:solidFill>
                  <a:latin typeface="Calibri" panose="020F0502020204030204" pitchFamily="34" charset="0"/>
                </a:rPr>
                <a:t>Update UCPath Pages used for CCOA Entry. </a:t>
              </a:r>
              <a:endPara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0327A90-2021-4ED7-BB79-CE145EF50A36}"/>
                </a:ext>
              </a:extLst>
            </p:cNvPr>
            <p:cNvSpPr txBox="1"/>
            <p:nvPr/>
          </p:nvSpPr>
          <p:spPr>
            <a:xfrm>
              <a:off x="272021" y="5364438"/>
              <a:ext cx="4357750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>
                  <a:tab pos="2117725" algn="l"/>
                </a:tabLst>
                <a:defRPr/>
              </a:pPr>
              <a:endParaRPr kumimoji="0" lang="en-US" altLang="en-US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  <a:p>
              <a:pPr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>
                  <a:tab pos="2117725" algn="l"/>
                </a:tabLst>
                <a:defRPr/>
              </a:pPr>
              <a:r>
                <a:rPr lang="en-US" altLang="en-US" dirty="0">
                  <a:solidFill>
                    <a:schemeClr val="bg1"/>
                  </a:solidFill>
                  <a:latin typeface="Calibri" panose="020F0502020204030204" pitchFamily="34" charset="0"/>
                </a:rPr>
                <a:t>Only</a:t>
              </a:r>
              <a:r>
                <a:rPr lang="en-US" altLang="en-US" kern="0" dirty="0">
                  <a:solidFill>
                    <a:schemeClr val="bg1"/>
                  </a:solidFill>
                  <a:latin typeface="Calibri"/>
                  <a:cs typeface="Calibri" panose="020F0502020204030204" pitchFamily="34" charset="0"/>
                </a:rPr>
                <a:t> visual changes to the Chartfield </a:t>
              </a:r>
              <a:r>
                <a:rPr lang="en-US" altLang="en-US" dirty="0">
                  <a:solidFill>
                    <a:srgbClr val="FFFFFF"/>
                  </a:solidFill>
                  <a:latin typeface="Calibri" panose="020F0502020204030204" pitchFamily="34" charset="0"/>
                </a:rPr>
                <a:t>order</a:t>
              </a:r>
              <a:r>
                <a:rPr lang="en-US" altLang="en-US" b="1" kern="0" dirty="0">
                  <a:solidFill>
                    <a:prstClr val="black"/>
                  </a:solidFill>
                  <a:latin typeface="Calibri"/>
                  <a:cs typeface="Calibri" panose="020F0502020204030204" pitchFamily="34" charset="0"/>
                </a:rPr>
                <a:t> </a:t>
              </a:r>
              <a:endPara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58B4205-F63C-AF6F-DA08-3E4CD85A4E48}"/>
                </a:ext>
              </a:extLst>
            </p:cNvPr>
            <p:cNvGrpSpPr/>
            <p:nvPr/>
          </p:nvGrpSpPr>
          <p:grpSpPr>
            <a:xfrm>
              <a:off x="5806935" y="3432360"/>
              <a:ext cx="2743200" cy="1188720"/>
              <a:chOff x="2867025" y="1724025"/>
              <a:chExt cx="3316543" cy="1188720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944FC75-74A2-7CBE-FBE6-6C6F899CC06B}"/>
                  </a:ext>
                </a:extLst>
              </p:cNvPr>
              <p:cNvCxnSpPr/>
              <p:nvPr/>
            </p:nvCxnSpPr>
            <p:spPr>
              <a:xfrm flipH="1">
                <a:off x="3419475" y="2200275"/>
                <a:ext cx="2764093" cy="0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EF8D3F0-4F7A-37AB-35F0-D1B8572CD6B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2821305" y="2318385"/>
                <a:ext cx="1188720" cy="0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30206BE-D086-E827-53DB-C3DD0BE57298}"/>
                  </a:ext>
                </a:extLst>
              </p:cNvPr>
              <p:cNvCxnSpPr/>
              <p:nvPr/>
            </p:nvCxnSpPr>
            <p:spPr>
              <a:xfrm flipH="1">
                <a:off x="2867025" y="1734760"/>
                <a:ext cx="548640" cy="0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3EFC379-726B-3918-CCC7-3A00E6BCFD4A}"/>
                  </a:ext>
                </a:extLst>
              </p:cNvPr>
              <p:cNvCxnSpPr/>
              <p:nvPr/>
            </p:nvCxnSpPr>
            <p:spPr>
              <a:xfrm flipH="1">
                <a:off x="2867025" y="2902615"/>
                <a:ext cx="548640" cy="0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24C1970-0E89-8490-E7B6-8AA619655A8C}"/>
                </a:ext>
              </a:extLst>
            </p:cNvPr>
            <p:cNvGrpSpPr/>
            <p:nvPr/>
          </p:nvGrpSpPr>
          <p:grpSpPr>
            <a:xfrm>
              <a:off x="4895934" y="5385988"/>
              <a:ext cx="3197752" cy="884020"/>
              <a:chOff x="2599163" y="1866900"/>
              <a:chExt cx="3197752" cy="884020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5DFBDA03-4FE6-08F8-8424-9E437F9767FE}"/>
                  </a:ext>
                </a:extLst>
              </p:cNvPr>
              <p:cNvCxnSpPr/>
              <p:nvPr/>
            </p:nvCxnSpPr>
            <p:spPr>
              <a:xfrm flipH="1">
                <a:off x="3419475" y="2200275"/>
                <a:ext cx="2377440" cy="0"/>
              </a:xfrm>
              <a:prstGeom prst="line">
                <a:avLst/>
              </a:prstGeom>
              <a:ln w="9525">
                <a:solidFill>
                  <a:srgbClr val="E44C9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CAD569A4-2929-581E-BA26-D0BC418BC60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2233403" y="2385160"/>
                <a:ext cx="731520" cy="0"/>
              </a:xfrm>
              <a:prstGeom prst="line">
                <a:avLst/>
              </a:prstGeom>
              <a:ln w="9525">
                <a:solidFill>
                  <a:srgbClr val="E44C9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F7BB9FEB-B0CC-9CC6-2B62-A41126EAFB3A}"/>
                  </a:ext>
                </a:extLst>
              </p:cNvPr>
              <p:cNvCxnSpPr/>
              <p:nvPr/>
            </p:nvCxnSpPr>
            <p:spPr>
              <a:xfrm flipH="1">
                <a:off x="2867025" y="1866900"/>
                <a:ext cx="548640" cy="0"/>
              </a:xfrm>
              <a:prstGeom prst="line">
                <a:avLst/>
              </a:prstGeom>
              <a:ln w="9525">
                <a:solidFill>
                  <a:srgbClr val="E44C9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DD370766-B1F9-E02F-F765-E49CF468F882}"/>
                  </a:ext>
                </a:extLst>
              </p:cNvPr>
              <p:cNvCxnSpPr/>
              <p:nvPr/>
            </p:nvCxnSpPr>
            <p:spPr>
              <a:xfrm flipH="1">
                <a:off x="2867025" y="2598420"/>
                <a:ext cx="548640" cy="0"/>
              </a:xfrm>
              <a:prstGeom prst="line">
                <a:avLst/>
              </a:prstGeom>
              <a:ln w="9525">
                <a:solidFill>
                  <a:srgbClr val="E44C9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A2047CCE-BB9B-230D-2100-FE0C58E56C91}"/>
              </a:ext>
            </a:extLst>
          </p:cNvPr>
          <p:cNvSpPr txBox="1"/>
          <p:nvPr/>
        </p:nvSpPr>
        <p:spPr>
          <a:xfrm>
            <a:off x="10463000" y="3703106"/>
            <a:ext cx="1517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B51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OBJECTIVE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1D999F9-627A-ACB5-39A0-B0334685371D}"/>
              </a:ext>
            </a:extLst>
          </p:cNvPr>
          <p:cNvSpPr txBox="1"/>
          <p:nvPr/>
        </p:nvSpPr>
        <p:spPr>
          <a:xfrm>
            <a:off x="9638599" y="5497456"/>
            <a:ext cx="1399935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E44C9A"/>
                </a:solidFill>
                <a:latin typeface="Calibri"/>
                <a:cs typeface="Calibri"/>
              </a:rPr>
              <a:t>CHANGES</a:t>
            </a:r>
            <a:endParaRPr lang="en-US" sz="2400" b="0" i="0" u="none" strike="noStrike" kern="1200" cap="none" spc="0" normalizeH="0" baseline="0" noProof="0" dirty="0">
              <a:ln>
                <a:noFill/>
              </a:ln>
              <a:solidFill>
                <a:srgbClr val="E44C9A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A1F26C-FA6F-6C94-0282-2BC4C3180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20B28B0-05CC-AAD8-4385-CF809B385B77}"/>
              </a:ext>
            </a:extLst>
          </p:cNvPr>
          <p:cNvCxnSpPr>
            <a:cxnSpLocks/>
          </p:cNvCxnSpPr>
          <p:nvPr/>
        </p:nvCxnSpPr>
        <p:spPr>
          <a:xfrm flipH="1" flipV="1">
            <a:off x="5608178" y="5443208"/>
            <a:ext cx="1" cy="729173"/>
          </a:xfrm>
          <a:prstGeom prst="line">
            <a:avLst/>
          </a:prstGeom>
          <a:ln w="9525">
            <a:solidFill>
              <a:srgbClr val="E44C9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7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48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48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/>
          <p:bldP spid="4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EF7F27A-3762-5ED5-94F7-6847E12CC40E}"/>
              </a:ext>
            </a:extLst>
          </p:cNvPr>
          <p:cNvSpPr txBox="1">
            <a:spLocks/>
          </p:cNvSpPr>
          <p:nvPr/>
        </p:nvSpPr>
        <p:spPr>
          <a:xfrm>
            <a:off x="252033" y="4173101"/>
            <a:ext cx="11404348" cy="17153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7:30 PM – 9:30 PM on December 12th</a:t>
            </a:r>
          </a:p>
          <a:p>
            <a:pPr lvl="1"/>
            <a:r>
              <a:rPr lang="en-US" sz="2100" dirty="0"/>
              <a:t>Please note, there would be no system outage. We advise everyone to stay out of the system during this time.</a:t>
            </a:r>
          </a:p>
          <a:p>
            <a:r>
              <a:rPr lang="en-US" sz="2000" dirty="0"/>
              <a:t>Impacted Modules</a:t>
            </a:r>
          </a:p>
          <a:p>
            <a:pPr lvl="1"/>
            <a:r>
              <a:rPr lang="en-US" sz="1800" dirty="0">
                <a:latin typeface="Arial"/>
                <a:cs typeface="Arial"/>
              </a:rPr>
              <a:t>PY &amp; GL</a:t>
            </a:r>
          </a:p>
          <a:p>
            <a:r>
              <a:rPr lang="en-US" sz="2000" dirty="0"/>
              <a:t>Impacted Audience</a:t>
            </a:r>
          </a:p>
          <a:p>
            <a:pPr lvl="1"/>
            <a:r>
              <a:rPr lang="en-US" sz="1800" dirty="0">
                <a:latin typeface="Arial"/>
                <a:cs typeface="Arial"/>
              </a:rPr>
              <a:t>PY &amp; GL Transactors and Inquiry users</a:t>
            </a:r>
            <a:endParaRPr lang="en-US" sz="1800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0B37668-FD09-ECF8-E1F7-0F508D9C365D}"/>
              </a:ext>
            </a:extLst>
          </p:cNvPr>
          <p:cNvSpPr txBox="1">
            <a:spLocks/>
          </p:cNvSpPr>
          <p:nvPr/>
        </p:nvSpPr>
        <p:spPr>
          <a:xfrm>
            <a:off x="199974" y="2212594"/>
            <a:ext cx="11302598" cy="15805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000" dirty="0">
                <a:latin typeface="Arial"/>
                <a:cs typeface="Arial"/>
              </a:rPr>
              <a:t>Visual Changes will be effective from December 13th</a:t>
            </a:r>
            <a:endParaRPr lang="en-US" sz="20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7777442-E87F-AA5E-1A2D-D8F20C9A2081}"/>
              </a:ext>
            </a:extLst>
          </p:cNvPr>
          <p:cNvSpPr txBox="1">
            <a:spLocks/>
          </p:cNvSpPr>
          <p:nvPr/>
        </p:nvSpPr>
        <p:spPr>
          <a:xfrm>
            <a:off x="319990" y="1517690"/>
            <a:ext cx="9962866" cy="668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b="1" i="0" kern="1200" baseline="0">
                <a:solidFill>
                  <a:srgbClr val="005A9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latin typeface="Arial"/>
                <a:cs typeface="Arial"/>
              </a:rPr>
              <a:t>Go-Live – Tuesday, Dec 13</a:t>
            </a:r>
            <a:r>
              <a:rPr lang="en-US" sz="2800" baseline="30000" dirty="0">
                <a:latin typeface="Arial"/>
                <a:cs typeface="Arial"/>
              </a:rPr>
              <a:t>th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 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233F797-C332-32FE-3831-09E91B39D8E5}"/>
              </a:ext>
            </a:extLst>
          </p:cNvPr>
          <p:cNvSpPr txBox="1">
            <a:spLocks/>
          </p:cNvSpPr>
          <p:nvPr/>
        </p:nvSpPr>
        <p:spPr>
          <a:xfrm>
            <a:off x="252033" y="3450274"/>
            <a:ext cx="9962866" cy="668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b="1" i="0" kern="1200" baseline="0">
                <a:solidFill>
                  <a:srgbClr val="005A9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latin typeface="Arial"/>
                <a:cs typeface="Arial"/>
              </a:rPr>
              <a:t>Cutover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148640-4D53-AA84-938F-147041F07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Dates</a:t>
            </a:r>
          </a:p>
        </p:txBody>
      </p:sp>
    </p:spTree>
    <p:extLst>
      <p:ext uri="{BB962C8B-B14F-4D97-AF65-F5344CB8AC3E}">
        <p14:creationId xmlns:p14="http://schemas.microsoft.com/office/powerpoint/2010/main" val="1418786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A1940-0B00-1EAA-9D99-9FDC95D27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Purpose and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C495D-651C-0BA0-F1AA-6FE7A03C7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734" y="1637089"/>
            <a:ext cx="11277880" cy="4989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UC system-wide is implementing a new Common Chart of Accounts (CCoA) structure. As part of the CCoA redesign, all locations have agreed to a single new UC-wide chartfield(CF) order.  This order was approved by the UC Controllers.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UCPath will be retrofitted in order to display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hartfields in the new CCoA order. This is being managed as a part of the UCPath Retrofit project.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The change in go-live for the AggieEnterprise has no impact on this project.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 Scope</a:t>
            </a:r>
          </a:p>
          <a:p>
            <a:pPr lvl="1"/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Impacts to the display order of Chartfields in UCPath pages</a:t>
            </a:r>
          </a:p>
          <a:p>
            <a:pPr lvl="1"/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Applies to both historical and new transactions in UCPath</a:t>
            </a: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Out of Scope</a:t>
            </a:r>
          </a:p>
          <a:p>
            <a:pPr lvl="1"/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Chartfield order in interfaces, database tables, and reports will not be modified (no technical updates needed)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Cognos reports </a:t>
            </a:r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339-Payroll Expense Distribution Report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and </a:t>
            </a:r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391-Funding Entry Report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are not changing.</a:t>
            </a:r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325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5F475-5E78-BC33-7D17-D8EEA1DE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Impacted UCPath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AA190-D1EC-BC8A-77D1-463AE5FD3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5678"/>
            <a:ext cx="10515600" cy="3921551"/>
          </a:xfrm>
        </p:spPr>
        <p:txBody>
          <a:bodyPr/>
          <a:lstStyle/>
          <a:p>
            <a:pPr marL="0" indent="0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new CCoA order changes will be applied to the below UCPath components (UCPath Pages): </a:t>
            </a:r>
          </a:p>
          <a:p>
            <a:pPr marL="0" indent="0">
              <a:buNone/>
            </a:pPr>
            <a:endParaRPr lang="en-US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E-702 Funding Entry Page and Funding Entry Inquiry </a:t>
            </a:r>
          </a:p>
          <a:p>
            <a:pPr lvl="1"/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E-713 Direct Retro and DR Inquiry(Salary Cap/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MCOP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Worksheets)</a:t>
            </a:r>
          </a:p>
          <a:p>
            <a:pPr lvl="1"/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E-712 Budget Distribution Page</a:t>
            </a:r>
          </a:p>
          <a:p>
            <a:pPr lvl="1"/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E-084 Manage Accruals Page</a:t>
            </a:r>
          </a:p>
          <a:p>
            <a:pPr lvl="1"/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E-716 Work Study Split Setup</a:t>
            </a:r>
          </a:p>
          <a:p>
            <a:pPr lvl="1"/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E-063 Benefits Cost Transfers and BCT Inquiry</a:t>
            </a:r>
          </a:p>
          <a:p>
            <a:pPr lvl="1"/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E-078 Payroll Request Form</a:t>
            </a:r>
          </a:p>
          <a:p>
            <a:pPr lvl="1"/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E-353 Mgr-Admn SS Non-Recurring Flat Dollar Amts</a:t>
            </a:r>
          </a:p>
          <a:p>
            <a:pPr marL="0" indent="0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627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1A8BF1D-2F29-855E-F442-8B35F45882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634742"/>
              </p:ext>
            </p:extLst>
          </p:nvPr>
        </p:nvGraphicFramePr>
        <p:xfrm>
          <a:off x="90076" y="1586932"/>
          <a:ext cx="10015458" cy="4625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944">
                  <a:extLst>
                    <a:ext uri="{9D8B030D-6E8A-4147-A177-3AD203B41FA5}">
                      <a16:colId xmlns:a16="http://schemas.microsoft.com/office/drawing/2014/main" val="3338073323"/>
                    </a:ext>
                  </a:extLst>
                </a:gridCol>
                <a:gridCol w="8691514">
                  <a:extLst>
                    <a:ext uri="{9D8B030D-6E8A-4147-A177-3AD203B41FA5}">
                      <a16:colId xmlns:a16="http://schemas.microsoft.com/office/drawing/2014/main" val="1151566226"/>
                    </a:ext>
                  </a:extLst>
                </a:gridCol>
              </a:tblGrid>
              <a:tr h="233461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Old Order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7158503"/>
                  </a:ext>
                </a:extLst>
              </a:tr>
              <a:tr h="2290714">
                <a:tc>
                  <a:txBody>
                    <a:bodyPr/>
                    <a:lstStyle/>
                    <a:p>
                      <a:r>
                        <a:rPr lang="en-US" b="1" dirty="0"/>
                        <a:t>New Order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7328962"/>
                  </a:ext>
                </a:extLst>
              </a:tr>
            </a:tbl>
          </a:graphicData>
        </a:graphic>
      </p:graphicFrame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29571B2F-2C75-ED63-F32C-1E7B63607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718" y="1756614"/>
            <a:ext cx="8242014" cy="19185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D105AE08-6B69-B1B3-9E9D-AC17ED4D9B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0718" y="4139174"/>
            <a:ext cx="8304470" cy="19185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45C5CCF-A79F-1CA8-F920-439B9C37FB50}"/>
              </a:ext>
            </a:extLst>
          </p:cNvPr>
          <p:cNvSpPr/>
          <p:nvPr/>
        </p:nvSpPr>
        <p:spPr>
          <a:xfrm>
            <a:off x="3195686" y="3176833"/>
            <a:ext cx="6689501" cy="56560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16E963-5445-C85C-0934-5AD39875E7AA}"/>
              </a:ext>
            </a:extLst>
          </p:cNvPr>
          <p:cNvSpPr/>
          <p:nvPr/>
        </p:nvSpPr>
        <p:spPr>
          <a:xfrm>
            <a:off x="3195687" y="5516656"/>
            <a:ext cx="6759018" cy="58446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9B8437-0FAC-D20E-D6E0-A25839DC1A66}"/>
              </a:ext>
            </a:extLst>
          </p:cNvPr>
          <p:cNvSpPr txBox="1">
            <a:spLocks/>
          </p:cNvSpPr>
          <p:nvPr/>
        </p:nvSpPr>
        <p:spPr>
          <a:xfrm>
            <a:off x="684734" y="322664"/>
            <a:ext cx="10817838" cy="7675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i="0" kern="1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Current UCPath Chartfield Order: Example 1</a:t>
            </a:r>
          </a:p>
        </p:txBody>
      </p:sp>
    </p:spTree>
    <p:extLst>
      <p:ext uri="{BB962C8B-B14F-4D97-AF65-F5344CB8AC3E}">
        <p14:creationId xmlns:p14="http://schemas.microsoft.com/office/powerpoint/2010/main" val="1650524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1A8BF1D-2F29-855E-F442-8B35F45882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020252"/>
              </p:ext>
            </p:extLst>
          </p:nvPr>
        </p:nvGraphicFramePr>
        <p:xfrm>
          <a:off x="90076" y="1586932"/>
          <a:ext cx="11868244" cy="5189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5748">
                  <a:extLst>
                    <a:ext uri="{9D8B030D-6E8A-4147-A177-3AD203B41FA5}">
                      <a16:colId xmlns:a16="http://schemas.microsoft.com/office/drawing/2014/main" val="3338073323"/>
                    </a:ext>
                  </a:extLst>
                </a:gridCol>
                <a:gridCol w="6052496">
                  <a:extLst>
                    <a:ext uri="{9D8B030D-6E8A-4147-A177-3AD203B41FA5}">
                      <a16:colId xmlns:a16="http://schemas.microsoft.com/office/drawing/2014/main" val="1151566226"/>
                    </a:ext>
                  </a:extLst>
                </a:gridCol>
              </a:tblGrid>
              <a:tr h="66858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New Order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Old Order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7158503"/>
                  </a:ext>
                </a:extLst>
              </a:tr>
              <a:tr h="4521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732896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4E109C67-55B5-06F3-BC5F-465D9B694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81" y="2429163"/>
            <a:ext cx="5419956" cy="17541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6FE217-3870-A0C5-14F3-1BFA19057853}"/>
              </a:ext>
            </a:extLst>
          </p:cNvPr>
          <p:cNvSpPr/>
          <p:nvPr/>
        </p:nvSpPr>
        <p:spPr>
          <a:xfrm>
            <a:off x="1196948" y="3548960"/>
            <a:ext cx="3193101" cy="69505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61BFC5E-08C9-B2AE-0ED3-9D25AF11A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313" y="2433826"/>
            <a:ext cx="5934158" cy="1552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D9C72DA-EBFD-EFF4-85A0-333622ACCD21}"/>
              </a:ext>
            </a:extLst>
          </p:cNvPr>
          <p:cNvSpPr/>
          <p:nvPr/>
        </p:nvSpPr>
        <p:spPr>
          <a:xfrm>
            <a:off x="7022236" y="3303938"/>
            <a:ext cx="3471170" cy="68213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4D47450-C93D-67BA-9554-3408F35E6681}"/>
              </a:ext>
            </a:extLst>
          </p:cNvPr>
          <p:cNvSpPr txBox="1">
            <a:spLocks/>
          </p:cNvSpPr>
          <p:nvPr/>
        </p:nvSpPr>
        <p:spPr>
          <a:xfrm>
            <a:off x="684734" y="313786"/>
            <a:ext cx="10817838" cy="7675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i="0" kern="1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Current UCPath Chartfield Order: Example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3DC1B2-38E5-4150-3F60-D1574BC23AE4}"/>
              </a:ext>
            </a:extLst>
          </p:cNvPr>
          <p:cNvSpPr/>
          <p:nvPr/>
        </p:nvSpPr>
        <p:spPr>
          <a:xfrm>
            <a:off x="3011648" y="2919369"/>
            <a:ext cx="352337" cy="310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5C8AB7-0AE7-AE3C-F2C4-60A3330D7672}"/>
              </a:ext>
            </a:extLst>
          </p:cNvPr>
          <p:cNvSpPr/>
          <p:nvPr/>
        </p:nvSpPr>
        <p:spPr>
          <a:xfrm>
            <a:off x="8724550" y="2986481"/>
            <a:ext cx="562063" cy="159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81B60F-72D0-092C-5908-0A94C7640E9C}"/>
              </a:ext>
            </a:extLst>
          </p:cNvPr>
          <p:cNvSpPr/>
          <p:nvPr/>
        </p:nvSpPr>
        <p:spPr>
          <a:xfrm>
            <a:off x="1795244" y="2936147"/>
            <a:ext cx="394283" cy="109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A76BB1-0F74-D5F5-AE8A-5FAE7D5FC897}"/>
              </a:ext>
            </a:extLst>
          </p:cNvPr>
          <p:cNvSpPr/>
          <p:nvPr/>
        </p:nvSpPr>
        <p:spPr>
          <a:xfrm>
            <a:off x="1779864" y="3122103"/>
            <a:ext cx="394283" cy="109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283A8F-E2DA-2D00-C49B-C1FC31A3DE1E}"/>
              </a:ext>
            </a:extLst>
          </p:cNvPr>
          <p:cNvSpPr/>
          <p:nvPr/>
        </p:nvSpPr>
        <p:spPr>
          <a:xfrm>
            <a:off x="1798040" y="3833769"/>
            <a:ext cx="394283" cy="83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E83F76-23CF-118C-7D2C-E42B82F3823A}"/>
              </a:ext>
            </a:extLst>
          </p:cNvPr>
          <p:cNvSpPr/>
          <p:nvPr/>
        </p:nvSpPr>
        <p:spPr>
          <a:xfrm>
            <a:off x="1791049" y="4019725"/>
            <a:ext cx="394283" cy="83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99CE15-6637-013C-10A8-7BD5D78ECAAD}"/>
              </a:ext>
            </a:extLst>
          </p:cNvPr>
          <p:cNvSpPr/>
          <p:nvPr/>
        </p:nvSpPr>
        <p:spPr>
          <a:xfrm>
            <a:off x="7387904" y="3803010"/>
            <a:ext cx="394283" cy="83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B077C1-F61D-1DD3-D450-2FF308623A6A}"/>
              </a:ext>
            </a:extLst>
          </p:cNvPr>
          <p:cNvSpPr/>
          <p:nvPr/>
        </p:nvSpPr>
        <p:spPr>
          <a:xfrm>
            <a:off x="7406080" y="3020037"/>
            <a:ext cx="394283" cy="104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10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098DF60-3906-8E4E-5B03-A2EA0D26B9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>
                <a:latin typeface="Arial"/>
                <a:cs typeface="Arial"/>
              </a:rPr>
              <a:t>Questions?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075864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 ANR PowerPoint template" id="{E3ABC6F1-FE44-E24C-9BA6-BC71FB632616}" vid="{E1EBF3C3-83B3-6446-BF48-EE02E5781D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6332</TotalTime>
  <Words>465</Words>
  <Application>Microsoft Office PowerPoint</Application>
  <PresentationFormat>Widescreen</PresentationFormat>
  <Paragraphs>79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UCPath Roadmap:  UCPath Retrofit Chartfield Order Changes Webinar</vt:lpstr>
      <vt:lpstr>Agenda</vt:lpstr>
      <vt:lpstr>Project Overview</vt:lpstr>
      <vt:lpstr>Key Dates</vt:lpstr>
      <vt:lpstr>Project Purpose and Scope</vt:lpstr>
      <vt:lpstr>Impacted UCPath Components</vt:lpstr>
      <vt:lpstr>PowerPoint Presentation</vt:lpstr>
      <vt:lpstr>PowerPoint Presentation</vt:lpstr>
      <vt:lpstr>Questions?</vt:lpstr>
      <vt:lpstr>Funding Entry Inquiry &amp; Direct Retro Inquiry</vt:lpstr>
      <vt:lpstr>Direct Retro - MCOP</vt:lpstr>
      <vt:lpstr>Benefit Cost Transfer (BCT) &amp; BCT Inquiry</vt:lpstr>
      <vt:lpstr>Budget Distribution Page &amp; Manage Accruals</vt:lpstr>
      <vt:lpstr>Approve One-Time Payments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title slide. This slide works well for long titles</dc:title>
  <dc:creator>Sandra J Osterman</dc:creator>
  <cp:lastModifiedBy>Ankith Mamindla (Contractor)</cp:lastModifiedBy>
  <cp:revision>240</cp:revision>
  <dcterms:created xsi:type="dcterms:W3CDTF">2019-09-30T22:39:57Z</dcterms:created>
  <dcterms:modified xsi:type="dcterms:W3CDTF">2022-12-08T20:51:02Z</dcterms:modified>
</cp:coreProperties>
</file>