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260" r:id="rId4"/>
    <p:sldId id="285" r:id="rId5"/>
    <p:sldId id="286" r:id="rId6"/>
    <p:sldId id="292" r:id="rId7"/>
    <p:sldId id="282" r:id="rId8"/>
    <p:sldId id="290" r:id="rId9"/>
    <p:sldId id="297" r:id="rId10"/>
    <p:sldId id="284" r:id="rId11"/>
    <p:sldId id="291" r:id="rId12"/>
    <p:sldId id="289" r:id="rId13"/>
    <p:sldId id="298" r:id="rId14"/>
    <p:sldId id="299" r:id="rId15"/>
    <p:sldId id="262" r:id="rId16"/>
    <p:sldId id="258" r:id="rId17"/>
    <p:sldId id="269" r:id="rId18"/>
    <p:sldId id="267" r:id="rId19"/>
    <p:sldId id="266" r:id="rId20"/>
    <p:sldId id="293" r:id="rId21"/>
    <p:sldId id="271" r:id="rId22"/>
    <p:sldId id="294" r:id="rId23"/>
    <p:sldId id="295" r:id="rId24"/>
    <p:sldId id="300" r:id="rId25"/>
    <p:sldId id="27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5" autoAdjust="0"/>
    <p:restoredTop sz="84724" autoAdjust="0"/>
  </p:normalViewPr>
  <p:slideViewPr>
    <p:cSldViewPr snapToGrid="0">
      <p:cViewPr varScale="1">
        <p:scale>
          <a:sx n="43" d="100"/>
          <a:sy n="43" d="100"/>
        </p:scale>
        <p:origin x="54" y="522"/>
      </p:cViewPr>
      <p:guideLst/>
    </p:cSldViewPr>
  </p:slideViewPr>
  <p:outlineViewPr>
    <p:cViewPr>
      <p:scale>
        <a:sx n="33" d="100"/>
        <a:sy n="33" d="100"/>
      </p:scale>
      <p:origin x="0" y="-352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CD3BE-3E5E-4CCE-BCAD-DD8E9ECEFEF6}"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49A91-E078-4CCE-9290-063D4CBF7E94}" type="slidenum">
              <a:rPr lang="en-US" smtClean="0"/>
              <a:t>‹#›</a:t>
            </a:fld>
            <a:endParaRPr lang="en-US"/>
          </a:p>
        </p:txBody>
      </p:sp>
    </p:spTree>
    <p:extLst>
      <p:ext uri="{BB962C8B-B14F-4D97-AF65-F5344CB8AC3E}">
        <p14:creationId xmlns:p14="http://schemas.microsoft.com/office/powerpoint/2010/main" val="428445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a:t>
            </a:r>
            <a:r>
              <a:rPr lang="en-US" baseline="0" dirty="0"/>
              <a:t> Welcomes everyone, hosted by Lockwood 4-H, introduce our committee members, MC, Attendance, Chat Monitor (will monitor the chat box for any questions – list your name and club, then your question), and Speaker.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a:t>
            </a:fld>
            <a:endParaRPr lang="en-US"/>
          </a:p>
        </p:txBody>
      </p:sp>
    </p:spTree>
    <p:extLst>
      <p:ext uri="{BB962C8B-B14F-4D97-AF65-F5344CB8AC3E}">
        <p14:creationId xmlns:p14="http://schemas.microsoft.com/office/powerpoint/2010/main" val="1188433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349A91-E078-4CCE-9290-063D4CBF7E94}" type="slidenum">
              <a:rPr lang="en-US" smtClean="0"/>
              <a:t>10</a:t>
            </a:fld>
            <a:endParaRPr lang="en-US"/>
          </a:p>
        </p:txBody>
      </p:sp>
    </p:spTree>
    <p:extLst>
      <p:ext uri="{BB962C8B-B14F-4D97-AF65-F5344CB8AC3E}">
        <p14:creationId xmlns:p14="http://schemas.microsoft.com/office/powerpoint/2010/main" val="187229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volunteers, we don’t just mean the adults.  4-H becomes exactly what you make it. From Project leaders and Junior or Teen leaders to Club Officers – you can see that 5, 520 YOUTH volunteers contributed over 12 thousand hours;  and 9,737 Project Leaders and other ADULT volunteers account for over one million five hundred thousand hours, a donation value of over 48 million dollars!</a:t>
            </a:r>
          </a:p>
        </p:txBody>
      </p:sp>
      <p:sp>
        <p:nvSpPr>
          <p:cNvPr id="4" name="Slide Number Placeholder 3"/>
          <p:cNvSpPr>
            <a:spLocks noGrp="1"/>
          </p:cNvSpPr>
          <p:nvPr>
            <p:ph type="sldNum" sz="quarter" idx="5"/>
          </p:nvPr>
        </p:nvSpPr>
        <p:spPr/>
        <p:txBody>
          <a:bodyPr/>
          <a:lstStyle/>
          <a:p>
            <a:fld id="{92349A91-E078-4CCE-9290-063D4CBF7E94}" type="slidenum">
              <a:rPr lang="en-US" smtClean="0"/>
              <a:t>11</a:t>
            </a:fld>
            <a:endParaRPr lang="en-US"/>
          </a:p>
        </p:txBody>
      </p:sp>
    </p:spTree>
    <p:extLst>
      <p:ext uri="{BB962C8B-B14F-4D97-AF65-F5344CB8AC3E}">
        <p14:creationId xmlns:p14="http://schemas.microsoft.com/office/powerpoint/2010/main" val="247258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Why do they do it?  The three top reasons … </a:t>
            </a:r>
          </a:p>
          <a:p>
            <a:r>
              <a:rPr lang="en-US" dirty="0"/>
              <a:t>But stick with me here, because I think THIS is even more impressive.  12 percent of the volunteers in 4-H  have served 1 year or less; 31 percent for 2 to 5 years, 27% have been involved for 6 to 10 years, and 30% have continued to serve for more than 11 years!  In 4-H, you’ve probably noticed we have lots of opportunities to volunteer. And you are </a:t>
            </a:r>
            <a:r>
              <a:rPr lang="en-US" b="1" dirty="0"/>
              <a:t>encouraged</a:t>
            </a:r>
            <a:r>
              <a:rPr lang="en-US" dirty="0"/>
              <a:t> to step up, from being a youth chair for an activity or event, serving as a junior or teen leader, as a club officer, or in community service … each one of these helps to build strong leaders of tomorrow … that’s YOU!</a:t>
            </a:r>
          </a:p>
        </p:txBody>
      </p:sp>
      <p:sp>
        <p:nvSpPr>
          <p:cNvPr id="4" name="Slide Number Placeholder 3"/>
          <p:cNvSpPr>
            <a:spLocks noGrp="1"/>
          </p:cNvSpPr>
          <p:nvPr>
            <p:ph type="sldNum" sz="quarter" idx="5"/>
          </p:nvPr>
        </p:nvSpPr>
        <p:spPr/>
        <p:txBody>
          <a:bodyPr/>
          <a:lstStyle/>
          <a:p>
            <a:fld id="{92349A91-E078-4CCE-9290-063D4CBF7E94}" type="slidenum">
              <a:rPr lang="en-US" smtClean="0"/>
              <a:t>12</a:t>
            </a:fld>
            <a:endParaRPr lang="en-US"/>
          </a:p>
        </p:txBody>
      </p:sp>
    </p:spTree>
    <p:extLst>
      <p:ext uri="{BB962C8B-B14F-4D97-AF65-F5344CB8AC3E}">
        <p14:creationId xmlns:p14="http://schemas.microsoft.com/office/powerpoint/2010/main" val="1189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SERALYN to handle this break out session.  Cheer</a:t>
            </a:r>
          </a:p>
          <a:p>
            <a:r>
              <a:rPr lang="en-US" dirty="0"/>
              <a:t>Play Simon Says …</a:t>
            </a:r>
          </a:p>
          <a:p>
            <a:r>
              <a:rPr lang="en-US" dirty="0"/>
              <a:t>INTRODUCE Jessica Riley for next portion (APRs)</a:t>
            </a:r>
          </a:p>
          <a:p>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13</a:t>
            </a:fld>
            <a:endParaRPr lang="en-US"/>
          </a:p>
        </p:txBody>
      </p:sp>
    </p:spTree>
    <p:extLst>
      <p:ext uri="{BB962C8B-B14F-4D97-AF65-F5344CB8AC3E}">
        <p14:creationId xmlns:p14="http://schemas.microsoft.com/office/powerpoint/2010/main" val="102543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buSzPct val="125000"/>
              <a:buFontTx/>
              <a:buNone/>
            </a:pPr>
            <a:r>
              <a:rPr lang="en-US" sz="1200" dirty="0">
                <a:ea typeface="Calibri" panose="020F0502020204030204" pitchFamily="34" charset="0"/>
                <a:cs typeface="Times New Roman" panose="02020603050405020304" pitchFamily="18" charset="0"/>
              </a:rPr>
              <a:t>* A completed project means you must have attended 80% of Project meetings (a minimum of 6 hours)</a:t>
            </a:r>
          </a:p>
          <a:p>
            <a:pPr marL="171450" indent="-171450">
              <a:lnSpc>
                <a:spcPct val="107000"/>
              </a:lnSpc>
              <a:spcBef>
                <a:spcPts val="0"/>
              </a:spcBef>
              <a:buSzPct val="125000"/>
              <a:buFont typeface="Arial" panose="020B0604020202020204" pitchFamily="34" charset="0"/>
              <a:buChar char="•"/>
            </a:pPr>
            <a:r>
              <a:rPr lang="en-US" sz="1200" dirty="0">
                <a:ea typeface="Calibri" panose="020F0502020204030204" pitchFamily="34" charset="0"/>
                <a:cs typeface="Times New Roman" panose="02020603050405020304" pitchFamily="18" charset="0"/>
              </a:rPr>
              <a:t>If less than 80% attendance, Talk to the Project Leader about make-up opportunities or consider dropping the project before the deadline.</a:t>
            </a:r>
          </a:p>
          <a:p>
            <a:pPr marL="171450" indent="-171450">
              <a:lnSpc>
                <a:spcPct val="107000"/>
              </a:lnSpc>
              <a:spcBef>
                <a:spcPts val="0"/>
              </a:spcBef>
              <a:buSzPct val="125000"/>
              <a:buFont typeface="Arial" panose="020B0604020202020204" pitchFamily="34" charset="0"/>
              <a:buChar char="•"/>
            </a:pPr>
            <a:r>
              <a:rPr lang="en-US" sz="1200" dirty="0">
                <a:ea typeface="Calibri" panose="020F0502020204030204" pitchFamily="34" charset="0"/>
                <a:cs typeface="Times New Roman" panose="02020603050405020304" pitchFamily="18" charset="0"/>
              </a:rPr>
              <a:t>ASK parents, ASK Project Leader if there are age limitations.  Consider commitments outside of 4-H (be realistic about your time),</a:t>
            </a:r>
          </a:p>
          <a:p>
            <a:pPr marL="171450" indent="-171450">
              <a:lnSpc>
                <a:spcPct val="107000"/>
              </a:lnSpc>
              <a:spcBef>
                <a:spcPts val="0"/>
              </a:spcBef>
              <a:buSzPct val="125000"/>
              <a:buFont typeface="Arial" panose="020B0604020202020204" pitchFamily="34" charset="0"/>
              <a:buChar char="•"/>
            </a:pPr>
            <a:r>
              <a:rPr lang="en-US" sz="1200" dirty="0">
                <a:ea typeface="Calibri" panose="020F0502020204030204" pitchFamily="34" charset="0"/>
                <a:cs typeface="Times New Roman" panose="02020603050405020304" pitchFamily="18" charset="0"/>
              </a:rPr>
              <a:t>All clubs require you to complete an APR for each project IF you wish to be in the same project next year!  </a:t>
            </a:r>
          </a:p>
        </p:txBody>
      </p:sp>
      <p:sp>
        <p:nvSpPr>
          <p:cNvPr id="4" name="Slide Number Placeholder 3"/>
          <p:cNvSpPr>
            <a:spLocks noGrp="1"/>
          </p:cNvSpPr>
          <p:nvPr>
            <p:ph type="sldNum" sz="quarter" idx="5"/>
          </p:nvPr>
        </p:nvSpPr>
        <p:spPr/>
        <p:txBody>
          <a:bodyPr/>
          <a:lstStyle/>
          <a:p>
            <a:fld id="{92349A91-E078-4CCE-9290-063D4CBF7E94}" type="slidenum">
              <a:rPr lang="en-US" smtClean="0"/>
              <a:t>14</a:t>
            </a:fld>
            <a:endParaRPr lang="en-US"/>
          </a:p>
        </p:txBody>
      </p:sp>
    </p:spTree>
    <p:extLst>
      <p:ext uri="{BB962C8B-B14F-4D97-AF65-F5344CB8AC3E}">
        <p14:creationId xmlns:p14="http://schemas.microsoft.com/office/powerpoint/2010/main" val="309099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buSzPct val="125000"/>
              <a:buFontTx/>
              <a:buChar char="-"/>
            </a:pPr>
            <a:r>
              <a:rPr lang="en-US" sz="1200" dirty="0">
                <a:ea typeface="Calibri" panose="020F0502020204030204" pitchFamily="34" charset="0"/>
                <a:cs typeface="Times New Roman" panose="02020603050405020304" pitchFamily="18" charset="0"/>
              </a:rPr>
              <a:t>A completed project means you must have attended 80% of Project meetings (a minimum of 6 hours)</a:t>
            </a:r>
          </a:p>
          <a:p>
            <a:pPr>
              <a:lnSpc>
                <a:spcPct val="107000"/>
              </a:lnSpc>
              <a:spcBef>
                <a:spcPts val="0"/>
              </a:spcBef>
              <a:buSzPct val="125000"/>
              <a:buFontTx/>
              <a:buChar char="-"/>
            </a:pPr>
            <a:r>
              <a:rPr lang="en-US" sz="1200" dirty="0">
                <a:ea typeface="Calibri" panose="020F0502020204030204" pitchFamily="34" charset="0"/>
                <a:cs typeface="Times New Roman" panose="02020603050405020304" pitchFamily="18" charset="0"/>
              </a:rPr>
              <a:t>– if less than 80% attendance, Talk to the Project Leader about make-up opportunities or consider </a:t>
            </a:r>
          </a:p>
          <a:p>
            <a:pPr marL="0" indent="0">
              <a:lnSpc>
                <a:spcPct val="107000"/>
              </a:lnSpc>
              <a:spcBef>
                <a:spcPts val="0"/>
              </a:spcBef>
              <a:buSzPct val="125000"/>
              <a:buNone/>
            </a:pPr>
            <a:r>
              <a:rPr lang="en-US" sz="1200" dirty="0">
                <a:ea typeface="Calibri" panose="020F0502020204030204" pitchFamily="34" charset="0"/>
                <a:cs typeface="Times New Roman" panose="02020603050405020304" pitchFamily="18" charset="0"/>
              </a:rPr>
              <a:t>dropping the project before the deadline.</a:t>
            </a:r>
          </a:p>
          <a:p>
            <a:pPr marL="171450" indent="-171450">
              <a:lnSpc>
                <a:spcPct val="107000"/>
              </a:lnSpc>
              <a:spcBef>
                <a:spcPts val="0"/>
              </a:spcBef>
              <a:buSzPct val="125000"/>
              <a:buFontTx/>
              <a:buChar char="-"/>
            </a:pPr>
            <a:r>
              <a:rPr lang="en-US" sz="1200" dirty="0">
                <a:ea typeface="Calibri" panose="020F0502020204030204" pitchFamily="34" charset="0"/>
                <a:cs typeface="Times New Roman" panose="02020603050405020304" pitchFamily="18" charset="0"/>
              </a:rPr>
              <a:t>ASK parents, ASK Project Leader if there are age limitations</a:t>
            </a:r>
          </a:p>
          <a:p>
            <a:pPr marL="171450" indent="-171450">
              <a:lnSpc>
                <a:spcPct val="107000"/>
              </a:lnSpc>
              <a:spcBef>
                <a:spcPts val="0"/>
              </a:spcBef>
              <a:buSzPct val="125000"/>
              <a:buFontTx/>
              <a:buChar char="-"/>
            </a:pPr>
            <a:r>
              <a:rPr lang="en-US" sz="1200" dirty="0">
                <a:ea typeface="Calibri" panose="020F0502020204030204" pitchFamily="34" charset="0"/>
                <a:cs typeface="Times New Roman" panose="02020603050405020304" pitchFamily="18" charset="0"/>
              </a:rPr>
              <a:t>Commitments outside of 4-H (be realistic about your time)</a:t>
            </a:r>
          </a:p>
        </p:txBody>
      </p:sp>
      <p:sp>
        <p:nvSpPr>
          <p:cNvPr id="4" name="Slide Number Placeholder 3"/>
          <p:cNvSpPr>
            <a:spLocks noGrp="1"/>
          </p:cNvSpPr>
          <p:nvPr>
            <p:ph type="sldNum" sz="quarter" idx="5"/>
          </p:nvPr>
        </p:nvSpPr>
        <p:spPr/>
        <p:txBody>
          <a:bodyPr/>
          <a:lstStyle/>
          <a:p>
            <a:fld id="{92349A91-E078-4CCE-9290-063D4CBF7E94}" type="slidenum">
              <a:rPr lang="en-US" smtClean="0"/>
              <a:t>15</a:t>
            </a:fld>
            <a:endParaRPr lang="en-US"/>
          </a:p>
        </p:txBody>
      </p:sp>
    </p:spTree>
    <p:extLst>
      <p:ext uri="{BB962C8B-B14F-4D97-AF65-F5344CB8AC3E}">
        <p14:creationId xmlns:p14="http://schemas.microsoft.com/office/powerpoint/2010/main" val="73426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Two of your Record Book is the PDR.  Record … report … gives you a place to keep track of your progress.  I put the sample entries in red here for emphasis but remember that the 4-H manual gives you the accepted formatting options, including font sizes, ink colors, and margins.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16</a:t>
            </a:fld>
            <a:endParaRPr lang="en-US"/>
          </a:p>
        </p:txBody>
      </p:sp>
    </p:spTree>
    <p:extLst>
      <p:ext uri="{BB962C8B-B14F-4D97-AF65-F5344CB8AC3E}">
        <p14:creationId xmlns:p14="http://schemas.microsoft.com/office/powerpoint/2010/main" val="307676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when do you think you should start filling out your APR?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17</a:t>
            </a:fld>
            <a:endParaRPr lang="en-US"/>
          </a:p>
        </p:txBody>
      </p:sp>
    </p:spTree>
    <p:extLst>
      <p:ext uri="{BB962C8B-B14F-4D97-AF65-F5344CB8AC3E}">
        <p14:creationId xmlns:p14="http://schemas.microsoft.com/office/powerpoint/2010/main" val="294371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Eight Categories (will go over each one), Total</a:t>
            </a:r>
            <a:r>
              <a:rPr lang="en-US" baseline="0" dirty="0"/>
              <a:t> Past Years, Total THIS YEAR, Total ALL Years.</a:t>
            </a:r>
          </a:p>
          <a:p>
            <a:r>
              <a:rPr lang="en-US" baseline="0" dirty="0"/>
              <a:t>Categories with an asterisk (*); split categories.</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18</a:t>
            </a:fld>
            <a:endParaRPr lang="en-US"/>
          </a:p>
        </p:txBody>
      </p:sp>
    </p:spTree>
    <p:extLst>
      <p:ext uri="{BB962C8B-B14F-4D97-AF65-F5344CB8AC3E}">
        <p14:creationId xmlns:p14="http://schemas.microsoft.com/office/powerpoint/2010/main" val="277698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of APR</a:t>
            </a:r>
          </a:p>
        </p:txBody>
      </p:sp>
      <p:sp>
        <p:nvSpPr>
          <p:cNvPr id="4" name="Slide Number Placeholder 3"/>
          <p:cNvSpPr>
            <a:spLocks noGrp="1"/>
          </p:cNvSpPr>
          <p:nvPr>
            <p:ph type="sldNum" sz="quarter" idx="5"/>
          </p:nvPr>
        </p:nvSpPr>
        <p:spPr/>
        <p:txBody>
          <a:bodyPr/>
          <a:lstStyle/>
          <a:p>
            <a:fld id="{92349A91-E078-4CCE-9290-063D4CBF7E94}" type="slidenum">
              <a:rPr lang="en-US" smtClean="0"/>
              <a:t>19</a:t>
            </a:fld>
            <a:endParaRPr lang="en-US"/>
          </a:p>
        </p:txBody>
      </p:sp>
    </p:spTree>
    <p:extLst>
      <p:ext uri="{BB962C8B-B14F-4D97-AF65-F5344CB8AC3E}">
        <p14:creationId xmlns:p14="http://schemas.microsoft.com/office/powerpoint/2010/main" val="127422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volunteers to lead the pledges or have someone designated.  Ask people to stand up?</a:t>
            </a:r>
          </a:p>
        </p:txBody>
      </p:sp>
      <p:sp>
        <p:nvSpPr>
          <p:cNvPr id="4" name="Slide Number Placeholder 3"/>
          <p:cNvSpPr>
            <a:spLocks noGrp="1"/>
          </p:cNvSpPr>
          <p:nvPr>
            <p:ph type="sldNum" sz="quarter" idx="5"/>
          </p:nvPr>
        </p:nvSpPr>
        <p:spPr/>
        <p:txBody>
          <a:bodyPr/>
          <a:lstStyle/>
          <a:p>
            <a:fld id="{92349A91-E078-4CCE-9290-063D4CBF7E94}" type="slidenum">
              <a:rPr lang="en-US" smtClean="0"/>
              <a:t>2</a:t>
            </a:fld>
            <a:endParaRPr lang="en-US"/>
          </a:p>
        </p:txBody>
      </p:sp>
    </p:spTree>
    <p:extLst>
      <p:ext uri="{BB962C8B-B14F-4D97-AF65-F5344CB8AC3E}">
        <p14:creationId xmlns:p14="http://schemas.microsoft.com/office/powerpoint/2010/main" val="1683351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of APR</a:t>
            </a:r>
          </a:p>
        </p:txBody>
      </p:sp>
      <p:sp>
        <p:nvSpPr>
          <p:cNvPr id="4" name="Slide Number Placeholder 3"/>
          <p:cNvSpPr>
            <a:spLocks noGrp="1"/>
          </p:cNvSpPr>
          <p:nvPr>
            <p:ph type="sldNum" sz="quarter" idx="5"/>
          </p:nvPr>
        </p:nvSpPr>
        <p:spPr/>
        <p:txBody>
          <a:bodyPr/>
          <a:lstStyle/>
          <a:p>
            <a:fld id="{92349A91-E078-4CCE-9290-063D4CBF7E94}" type="slidenum">
              <a:rPr lang="en-US" smtClean="0"/>
              <a:t>20</a:t>
            </a:fld>
            <a:endParaRPr lang="en-US"/>
          </a:p>
        </p:txBody>
      </p:sp>
    </p:spTree>
    <p:extLst>
      <p:ext uri="{BB962C8B-B14F-4D97-AF65-F5344CB8AC3E}">
        <p14:creationId xmlns:p14="http://schemas.microsoft.com/office/powerpoint/2010/main" val="66007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Expenses and Income or VALUE section …</a:t>
            </a:r>
          </a:p>
        </p:txBody>
      </p:sp>
      <p:sp>
        <p:nvSpPr>
          <p:cNvPr id="4" name="Slide Number Placeholder 3"/>
          <p:cNvSpPr>
            <a:spLocks noGrp="1"/>
          </p:cNvSpPr>
          <p:nvPr>
            <p:ph type="sldNum" sz="quarter" idx="5"/>
          </p:nvPr>
        </p:nvSpPr>
        <p:spPr/>
        <p:txBody>
          <a:bodyPr/>
          <a:lstStyle/>
          <a:p>
            <a:fld id="{92349A91-E078-4CCE-9290-063D4CBF7E94}" type="slidenum">
              <a:rPr lang="en-US" smtClean="0"/>
              <a:t>21</a:t>
            </a:fld>
            <a:endParaRPr lang="en-US"/>
          </a:p>
        </p:txBody>
      </p:sp>
    </p:spTree>
    <p:extLst>
      <p:ext uri="{BB962C8B-B14F-4D97-AF65-F5344CB8AC3E}">
        <p14:creationId xmlns:p14="http://schemas.microsoft.com/office/powerpoint/2010/main" val="63504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of APR</a:t>
            </a:r>
          </a:p>
        </p:txBody>
      </p:sp>
      <p:sp>
        <p:nvSpPr>
          <p:cNvPr id="4" name="Slide Number Placeholder 3"/>
          <p:cNvSpPr>
            <a:spLocks noGrp="1"/>
          </p:cNvSpPr>
          <p:nvPr>
            <p:ph type="sldNum" sz="quarter" idx="5"/>
          </p:nvPr>
        </p:nvSpPr>
        <p:spPr/>
        <p:txBody>
          <a:bodyPr/>
          <a:lstStyle/>
          <a:p>
            <a:fld id="{92349A91-E078-4CCE-9290-063D4CBF7E94}" type="slidenum">
              <a:rPr lang="en-US" smtClean="0"/>
              <a:t>22</a:t>
            </a:fld>
            <a:endParaRPr lang="en-US"/>
          </a:p>
        </p:txBody>
      </p:sp>
    </p:spTree>
    <p:extLst>
      <p:ext uri="{BB962C8B-B14F-4D97-AF65-F5344CB8AC3E}">
        <p14:creationId xmlns:p14="http://schemas.microsoft.com/office/powerpoint/2010/main" val="2098381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349A91-E078-4CCE-9290-063D4CBF7E94}" type="slidenum">
              <a:rPr lang="en-US" smtClean="0"/>
              <a:t>23</a:t>
            </a:fld>
            <a:endParaRPr lang="en-US"/>
          </a:p>
        </p:txBody>
      </p:sp>
    </p:spTree>
    <p:extLst>
      <p:ext uri="{BB962C8B-B14F-4D97-AF65-F5344CB8AC3E}">
        <p14:creationId xmlns:p14="http://schemas.microsoft.com/office/powerpoint/2010/main" val="388658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Sera to share screen to run the game, Josh to announce?</a:t>
            </a:r>
          </a:p>
        </p:txBody>
      </p:sp>
      <p:sp>
        <p:nvSpPr>
          <p:cNvPr id="4" name="Slide Number Placeholder 3"/>
          <p:cNvSpPr>
            <a:spLocks noGrp="1"/>
          </p:cNvSpPr>
          <p:nvPr>
            <p:ph type="sldNum" sz="quarter" idx="5"/>
          </p:nvPr>
        </p:nvSpPr>
        <p:spPr/>
        <p:txBody>
          <a:bodyPr/>
          <a:lstStyle/>
          <a:p>
            <a:fld id="{92349A91-E078-4CCE-9290-063D4CBF7E94}" type="slidenum">
              <a:rPr lang="en-US" smtClean="0"/>
              <a:t>24</a:t>
            </a:fld>
            <a:endParaRPr lang="en-US"/>
          </a:p>
        </p:txBody>
      </p:sp>
    </p:spTree>
    <p:extLst>
      <p:ext uri="{BB962C8B-B14F-4D97-AF65-F5344CB8AC3E}">
        <p14:creationId xmlns:p14="http://schemas.microsoft.com/office/powerpoint/2010/main" val="1849199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find more information.  Where to find</a:t>
            </a:r>
            <a:r>
              <a:rPr lang="en-US" baseline="0" dirty="0"/>
              <a:t> record book forms, samples, tips, the most current Record Book Manual, and a 4-H Resume Template.</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25</a:t>
            </a:fld>
            <a:endParaRPr lang="en-US"/>
          </a:p>
        </p:txBody>
      </p:sp>
    </p:spTree>
    <p:extLst>
      <p:ext uri="{BB962C8B-B14F-4D97-AF65-F5344CB8AC3E}">
        <p14:creationId xmlns:p14="http://schemas.microsoft.com/office/powerpoint/2010/main" val="4119014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Ask attendees to fill out and return survey, any more questions? Contact information</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26</a:t>
            </a:fld>
            <a:endParaRPr lang="en-US"/>
          </a:p>
        </p:txBody>
      </p:sp>
    </p:spTree>
    <p:extLst>
      <p:ext uri="{BB962C8B-B14F-4D97-AF65-F5344CB8AC3E}">
        <p14:creationId xmlns:p14="http://schemas.microsoft.com/office/powerpoint/2010/main" val="498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overview (15 clubs, 800 youths, and approx. 200 adult volunteers), let’s see some action in the Chat as we call out your club names!</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3</a:t>
            </a:fld>
            <a:endParaRPr lang="en-US"/>
          </a:p>
        </p:txBody>
      </p:sp>
    </p:spTree>
    <p:extLst>
      <p:ext uri="{BB962C8B-B14F-4D97-AF65-F5344CB8AC3E}">
        <p14:creationId xmlns:p14="http://schemas.microsoft.com/office/powerpoint/2010/main" val="295144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your team members (have them say a quick hello. Introduce Carla, Misty, and then </a:t>
            </a:r>
            <a:r>
              <a:rPr lang="en-US" dirty="0" err="1"/>
              <a:t>Lorin</a:t>
            </a:r>
            <a:r>
              <a:rPr lang="en-US" dirty="0"/>
              <a:t> (</a:t>
            </a:r>
            <a:r>
              <a:rPr lang="en-US" dirty="0" err="1"/>
              <a:t>Lorin</a:t>
            </a:r>
            <a:r>
              <a:rPr lang="en-US" dirty="0"/>
              <a:t> may want to speak)</a:t>
            </a:r>
          </a:p>
        </p:txBody>
      </p:sp>
      <p:sp>
        <p:nvSpPr>
          <p:cNvPr id="4" name="Slide Number Placeholder 3"/>
          <p:cNvSpPr>
            <a:spLocks noGrp="1"/>
          </p:cNvSpPr>
          <p:nvPr>
            <p:ph type="sldNum" sz="quarter" idx="5"/>
          </p:nvPr>
        </p:nvSpPr>
        <p:spPr/>
        <p:txBody>
          <a:bodyPr/>
          <a:lstStyle/>
          <a:p>
            <a:fld id="{92349A91-E078-4CCE-9290-063D4CBF7E94}" type="slidenum">
              <a:rPr lang="en-US" smtClean="0"/>
              <a:t>4</a:t>
            </a:fld>
            <a:endParaRPr lang="en-US"/>
          </a:p>
        </p:txBody>
      </p:sp>
    </p:spTree>
    <p:extLst>
      <p:ext uri="{BB962C8B-B14F-4D97-AF65-F5344CB8AC3E}">
        <p14:creationId xmlns:p14="http://schemas.microsoft.com/office/powerpoint/2010/main" val="54307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with the APR, lets talk about 4-H projects.  What kinds of projects does 4-H offer?  Is it all about animals or agriculture? NOT AT ALL! What projects are offered depends on the club and the volunteers. In fact, a 4-H project can be on just about anything you can think of, and if YOUR club doesn’t offer it, maybe another one does!  For instance, if you really want to be in a horse project, but your club doesn’t offer that project, check with your 4-H representative (</a:t>
            </a:r>
            <a:r>
              <a:rPr lang="en-US" dirty="0" err="1"/>
              <a:t>Lorin</a:t>
            </a:r>
            <a:r>
              <a:rPr lang="en-US" dirty="0"/>
              <a:t>) to find out if a club near you offers it, and what you need to do to participate.</a:t>
            </a:r>
          </a:p>
          <a:p>
            <a:r>
              <a:rPr lang="en-US" dirty="0"/>
              <a:t>There are a few things any project NEEDS:  It must have an adult volunteer, someone who is willing to teach; it must be something 4-H members are interesting in (if no one joins the project; and it must offer at least 6 hours of instruction – which CAN be virtual or in person.  Simple, right? </a:t>
            </a:r>
          </a:p>
        </p:txBody>
      </p:sp>
      <p:sp>
        <p:nvSpPr>
          <p:cNvPr id="4" name="Slide Number Placeholder 3"/>
          <p:cNvSpPr>
            <a:spLocks noGrp="1"/>
          </p:cNvSpPr>
          <p:nvPr>
            <p:ph type="sldNum" sz="quarter" idx="5"/>
          </p:nvPr>
        </p:nvSpPr>
        <p:spPr/>
        <p:txBody>
          <a:bodyPr/>
          <a:lstStyle/>
          <a:p>
            <a:fld id="{92349A91-E078-4CCE-9290-063D4CBF7E94}" type="slidenum">
              <a:rPr lang="en-US" smtClean="0"/>
              <a:t>5</a:t>
            </a:fld>
            <a:endParaRPr lang="en-US"/>
          </a:p>
        </p:txBody>
      </p:sp>
    </p:spTree>
    <p:extLst>
      <p:ext uri="{BB962C8B-B14F-4D97-AF65-F5344CB8AC3E}">
        <p14:creationId xmlns:p14="http://schemas.microsoft.com/office/powerpoint/2010/main" val="401390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349A91-E078-4CCE-9290-063D4CBF7E94}" type="slidenum">
              <a:rPr lang="en-US" smtClean="0"/>
              <a:t>6</a:t>
            </a:fld>
            <a:endParaRPr lang="en-US"/>
          </a:p>
        </p:txBody>
      </p:sp>
    </p:spTree>
    <p:extLst>
      <p:ext uri="{BB962C8B-B14F-4D97-AF65-F5344CB8AC3E}">
        <p14:creationId xmlns:p14="http://schemas.microsoft.com/office/powerpoint/2010/main" val="230834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of these are or CAN be 4-H projects … from A to Z, the possibilities are endless!  See any you’d be interested in?  Numismatics is the study or collection of coins, paper money, or related objects. STEM stands for … Science, Technology, Engineering, and Math.  I think I’d like to learn about Meteorology!  Best of all, the adult volunteer does NOT have to be an expert to teach it … they just have to be willing to learn.</a:t>
            </a:r>
          </a:p>
        </p:txBody>
      </p:sp>
      <p:sp>
        <p:nvSpPr>
          <p:cNvPr id="4" name="Slide Number Placeholder 3"/>
          <p:cNvSpPr>
            <a:spLocks noGrp="1"/>
          </p:cNvSpPr>
          <p:nvPr>
            <p:ph type="sldNum" sz="quarter" idx="5"/>
          </p:nvPr>
        </p:nvSpPr>
        <p:spPr/>
        <p:txBody>
          <a:bodyPr/>
          <a:lstStyle/>
          <a:p>
            <a:fld id="{92349A91-E078-4CCE-9290-063D4CBF7E94}" type="slidenum">
              <a:rPr lang="en-US" smtClean="0"/>
              <a:t>7</a:t>
            </a:fld>
            <a:endParaRPr lang="en-US"/>
          </a:p>
        </p:txBody>
      </p:sp>
    </p:spTree>
    <p:extLst>
      <p:ext uri="{BB962C8B-B14F-4D97-AF65-F5344CB8AC3E}">
        <p14:creationId xmlns:p14="http://schemas.microsoft.com/office/powerpoint/2010/main" val="240634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preparing for this workshop, I came across some statistics that I wanted to share with you!  In a recent study, they listed over TWO HUNDRED SEVENTEEN THOUSAND total 4-H projects!</a:t>
            </a:r>
          </a:p>
        </p:txBody>
      </p:sp>
      <p:sp>
        <p:nvSpPr>
          <p:cNvPr id="4" name="Slide Number Placeholder 3"/>
          <p:cNvSpPr>
            <a:spLocks noGrp="1"/>
          </p:cNvSpPr>
          <p:nvPr>
            <p:ph type="sldNum" sz="quarter" idx="5"/>
          </p:nvPr>
        </p:nvSpPr>
        <p:spPr/>
        <p:txBody>
          <a:bodyPr/>
          <a:lstStyle/>
          <a:p>
            <a:fld id="{92349A91-E078-4CCE-9290-063D4CBF7E94}" type="slidenum">
              <a:rPr lang="en-US" smtClean="0"/>
              <a:t>8</a:t>
            </a:fld>
            <a:endParaRPr lang="en-US"/>
          </a:p>
        </p:txBody>
      </p:sp>
    </p:spTree>
    <p:extLst>
      <p:ext uri="{BB962C8B-B14F-4D97-AF65-F5344CB8AC3E}">
        <p14:creationId xmlns:p14="http://schemas.microsoft.com/office/powerpoint/2010/main" val="291369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Each club offers the projects that are offered by the Adult Volunteers.  If no one is teaching that project, talk to your club leader or your parents (maybe someone else has expressed interest in it also …)</a:t>
            </a:r>
          </a:p>
          <a:p>
            <a:pPr marL="228600" indent="-228600">
              <a:buAutoNum type="arabicParenR"/>
            </a:pPr>
            <a:r>
              <a:rPr lang="en-US" dirty="0"/>
              <a:t>Volunteers – there are some books available in the 4-H Mall for different project, but the bottom line is, it’s up to the instructor.  Sometimes a project has been  around for a while, and the lesson plans have been handed down from one instructor to another, </a:t>
            </a:r>
          </a:p>
          <a:p>
            <a:pPr marL="228600" indent="-228600">
              <a:buAutoNum type="arabicParenR"/>
            </a:pPr>
            <a:r>
              <a:rPr lang="en-US" dirty="0"/>
              <a:t>Ask!  Your club leader, your parents, other 4-H members, even your 4-H Rep.  If there is enough interest, you can make it happen!</a:t>
            </a:r>
          </a:p>
          <a:p>
            <a:pPr marL="228600" indent="-228600">
              <a:buAutoNum type="arabicParenR"/>
            </a:pPr>
            <a:r>
              <a:rPr lang="en-US" dirty="0"/>
              <a:t>Yes!  Sometimes two leaders will split a project (by age group, or by # of years in the project) or share a project (one does the meeting, the other handles the Fair), etc.</a:t>
            </a:r>
          </a:p>
          <a:p>
            <a:pPr marL="228600" indent="-228600">
              <a:buAutoNum type="arabicParenR"/>
            </a:pPr>
            <a:r>
              <a:rPr lang="en-US" dirty="0"/>
              <a:t>If you liked doing it, you can always take the project again.  Often, the leader will provide different content for 2</a:t>
            </a:r>
            <a:r>
              <a:rPr lang="en-US" baseline="30000" dirty="0"/>
              <a:t>nd</a:t>
            </a:r>
            <a:r>
              <a:rPr lang="en-US" dirty="0"/>
              <a:t> year members.  You will learn by doing … the more you do, the more you learn.  And you can become a </a:t>
            </a:r>
            <a:r>
              <a:rPr lang="en-US" b="1" dirty="0"/>
              <a:t>junior </a:t>
            </a:r>
            <a:r>
              <a:rPr lang="en-US" dirty="0"/>
              <a:t>or </a:t>
            </a:r>
            <a:r>
              <a:rPr lang="en-US" b="1" dirty="0"/>
              <a:t>teen leader </a:t>
            </a:r>
            <a:r>
              <a:rPr lang="en-US" dirty="0"/>
              <a:t>and help teach other members!</a:t>
            </a:r>
          </a:p>
        </p:txBody>
      </p:sp>
      <p:sp>
        <p:nvSpPr>
          <p:cNvPr id="4" name="Slide Number Placeholder 3"/>
          <p:cNvSpPr>
            <a:spLocks noGrp="1"/>
          </p:cNvSpPr>
          <p:nvPr>
            <p:ph type="sldNum" sz="quarter" idx="5"/>
          </p:nvPr>
        </p:nvSpPr>
        <p:spPr/>
        <p:txBody>
          <a:bodyPr/>
          <a:lstStyle/>
          <a:p>
            <a:fld id="{92349A91-E078-4CCE-9290-063D4CBF7E94}" type="slidenum">
              <a:rPr lang="en-US" smtClean="0"/>
              <a:t>9</a:t>
            </a:fld>
            <a:endParaRPr lang="en-US"/>
          </a:p>
        </p:txBody>
      </p:sp>
    </p:spTree>
    <p:extLst>
      <p:ext uri="{BB962C8B-B14F-4D97-AF65-F5344CB8AC3E}">
        <p14:creationId xmlns:p14="http://schemas.microsoft.com/office/powerpoint/2010/main" val="349071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8469-7DA2-442A-9629-60BB6B5C14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3B874E-9AA6-4537-9C9D-DF0DCEF3A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0DEE02-45CA-44B0-9887-CC37B0B98739}"/>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5" name="Footer Placeholder 4">
            <a:extLst>
              <a:ext uri="{FF2B5EF4-FFF2-40B4-BE49-F238E27FC236}">
                <a16:creationId xmlns:a16="http://schemas.microsoft.com/office/drawing/2014/main" id="{7DB8FA1B-FF3D-48E6-9AF5-B8D1F6F88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18EE5-73C3-46DE-B300-0B69AC61AF77}"/>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51162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C870-1714-4FDE-B6F3-E05611D0E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9D99E-F839-47BC-B2CF-B46F98C3E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975BD-CBDF-4B6B-BA55-208F5D994185}"/>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5" name="Footer Placeholder 4">
            <a:extLst>
              <a:ext uri="{FF2B5EF4-FFF2-40B4-BE49-F238E27FC236}">
                <a16:creationId xmlns:a16="http://schemas.microsoft.com/office/drawing/2014/main" id="{4DFCE111-14AE-4164-8462-509A6A34F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44B83-3918-49E8-A38E-AA83C6861F10}"/>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32553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1FAC1-FD93-42BC-93E9-C4090B632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B9FA8-ECA4-4D2D-A4EF-FF051FB33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F7AD8-66D0-4E4F-9D39-FF734C47E937}"/>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5" name="Footer Placeholder 4">
            <a:extLst>
              <a:ext uri="{FF2B5EF4-FFF2-40B4-BE49-F238E27FC236}">
                <a16:creationId xmlns:a16="http://schemas.microsoft.com/office/drawing/2014/main" id="{10DA001B-537D-437B-8C6D-7263B7F8A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D0F33-2883-4D6D-89DE-324AD7A1CCB8}"/>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355125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479D-B91D-47D4-829B-0DF80CEC2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98D3A-9BE4-4728-8819-CDA5F4249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3342A-DA11-4CB4-95F5-5C9EE0E8B7B2}"/>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5" name="Footer Placeholder 4">
            <a:extLst>
              <a:ext uri="{FF2B5EF4-FFF2-40B4-BE49-F238E27FC236}">
                <a16:creationId xmlns:a16="http://schemas.microsoft.com/office/drawing/2014/main" id="{AB5E8284-45B6-4379-81BA-64FB831BE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07C4B-A125-4EEE-887A-EBBCC2075695}"/>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117071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B705-3B07-404A-9D8B-08D09665C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264BF-DDBE-4B82-8AFE-E5120A82D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90886-3AA8-437E-8B39-11A79E6AA1DF}"/>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5" name="Footer Placeholder 4">
            <a:extLst>
              <a:ext uri="{FF2B5EF4-FFF2-40B4-BE49-F238E27FC236}">
                <a16:creationId xmlns:a16="http://schemas.microsoft.com/office/drawing/2014/main" id="{16F16B9E-4E09-49A1-A157-6F2AA81B0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4BEA4-F8A1-42DF-8A44-0D28D20153D6}"/>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6934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43D2-809D-4603-936F-B7C1E397A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B0F017-9845-414D-B323-E364B3081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3BED64-C0F9-4A1A-9A33-6060F5CEDA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44DB8-D8B3-4475-8B1F-CA535B06851A}"/>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6" name="Footer Placeholder 5">
            <a:extLst>
              <a:ext uri="{FF2B5EF4-FFF2-40B4-BE49-F238E27FC236}">
                <a16:creationId xmlns:a16="http://schemas.microsoft.com/office/drawing/2014/main" id="{84EF1EE7-E743-4C6D-8EE9-D3D9E0E39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D6413-A8B1-4FDA-8EC8-DF7285A2F37A}"/>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144687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BB56-6CE0-4E47-A8B6-379799533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AFFD3-014E-4570-99A6-734B1822D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6D569-8DE0-4029-B7E7-614FBF90D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64638F-4CA3-45E3-813F-C37E6B045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9BF6C-C284-4F64-9C77-7114EA396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253F6-87CD-4F0C-BEFC-C2CBCF7C98E4}"/>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8" name="Footer Placeholder 7">
            <a:extLst>
              <a:ext uri="{FF2B5EF4-FFF2-40B4-BE49-F238E27FC236}">
                <a16:creationId xmlns:a16="http://schemas.microsoft.com/office/drawing/2014/main" id="{98860CC8-5CD8-42AF-B3F5-167346D99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644C3-D983-4A31-BAE3-AADE79C0B791}"/>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421301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F872-1010-4051-8388-C1B77176F7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A3B5-EF6F-4946-A1E9-D5229259BA88}"/>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4" name="Footer Placeholder 3">
            <a:extLst>
              <a:ext uri="{FF2B5EF4-FFF2-40B4-BE49-F238E27FC236}">
                <a16:creationId xmlns:a16="http://schemas.microsoft.com/office/drawing/2014/main" id="{59527918-A004-4956-A3D6-F61C7B40EB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4FA7B0-27FE-4FA5-8FAA-73549760442D}"/>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291154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0D9DA-915D-480B-A9AF-8DE73C7764B2}"/>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3" name="Footer Placeholder 2">
            <a:extLst>
              <a:ext uri="{FF2B5EF4-FFF2-40B4-BE49-F238E27FC236}">
                <a16:creationId xmlns:a16="http://schemas.microsoft.com/office/drawing/2014/main" id="{11BA3A3C-3301-46AB-AD8C-92D01AEE9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883549-DDE6-4CEE-96BA-1CE5750694D8}"/>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234013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8AB4-A9C1-4379-8BC4-AFD150FD5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EE924-6DFF-4DE2-9288-09FF10153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09023-3A0C-4622-B565-8D378CAFF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2FD8E-6851-42DF-A900-EA86A4021696}"/>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6" name="Footer Placeholder 5">
            <a:extLst>
              <a:ext uri="{FF2B5EF4-FFF2-40B4-BE49-F238E27FC236}">
                <a16:creationId xmlns:a16="http://schemas.microsoft.com/office/drawing/2014/main" id="{0C36F42D-D51E-4E34-A18D-CF871C8AA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3E0C4-D9D2-4A3F-A486-2CE7CA325115}"/>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36038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B73C-20B6-4A9E-A470-F26E9E4DD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19815-BBD8-44DE-A6D6-416D6C33F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7AF557-E566-4DA0-8D45-6C58CE90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120A3-A11B-49FD-8C89-853125D8DB60}"/>
              </a:ext>
            </a:extLst>
          </p:cNvPr>
          <p:cNvSpPr>
            <a:spLocks noGrp="1"/>
          </p:cNvSpPr>
          <p:nvPr>
            <p:ph type="dt" sz="half" idx="10"/>
          </p:nvPr>
        </p:nvSpPr>
        <p:spPr/>
        <p:txBody>
          <a:bodyPr/>
          <a:lstStyle/>
          <a:p>
            <a:fld id="{FAF0F25D-E31F-45F1-9547-40E616BEED45}" type="datetimeFigureOut">
              <a:rPr lang="en-US" smtClean="0"/>
              <a:t>2/28/2021</a:t>
            </a:fld>
            <a:endParaRPr lang="en-US"/>
          </a:p>
        </p:txBody>
      </p:sp>
      <p:sp>
        <p:nvSpPr>
          <p:cNvPr id="6" name="Footer Placeholder 5">
            <a:extLst>
              <a:ext uri="{FF2B5EF4-FFF2-40B4-BE49-F238E27FC236}">
                <a16:creationId xmlns:a16="http://schemas.microsoft.com/office/drawing/2014/main" id="{21270AC8-61BD-4543-96E8-2BF829872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3CECC-D739-49B9-A776-3B18BCAC462F}"/>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106210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284EF9-A6AE-4EBD-BC3A-D8AED0E42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36FBD-4B91-4AAE-AAB2-3D8448206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3A52D-24F1-451A-8021-283F9864F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0F25D-E31F-45F1-9547-40E616BEED45}" type="datetimeFigureOut">
              <a:rPr lang="en-US" smtClean="0"/>
              <a:t>2/28/2021</a:t>
            </a:fld>
            <a:endParaRPr lang="en-US"/>
          </a:p>
        </p:txBody>
      </p:sp>
      <p:sp>
        <p:nvSpPr>
          <p:cNvPr id="5" name="Footer Placeholder 4">
            <a:extLst>
              <a:ext uri="{FF2B5EF4-FFF2-40B4-BE49-F238E27FC236}">
                <a16:creationId xmlns:a16="http://schemas.microsoft.com/office/drawing/2014/main" id="{4A165AD4-8E6C-44C7-816A-221C41B69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E1F70-21EC-48D2-8F4F-18BCC3B00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B7CAC-D9DB-4FFD-B193-308AB16A81C8}" type="slidenum">
              <a:rPr lang="en-US" smtClean="0"/>
              <a:t>‹#›</a:t>
            </a:fld>
            <a:endParaRPr lang="en-US"/>
          </a:p>
        </p:txBody>
      </p:sp>
    </p:spTree>
    <p:extLst>
      <p:ext uri="{BB962C8B-B14F-4D97-AF65-F5344CB8AC3E}">
        <p14:creationId xmlns:p14="http://schemas.microsoft.com/office/powerpoint/2010/main" val="35503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extension.umn.edu/about-4-h/4-h-volunteer-impact-study"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extension.umn.edu/about-4-h/4-h-volunteer-impact-stud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kahoot.i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emonterey.ucanr.edu/4-H_Program/4-H_Record_Book/"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ucanr.edu/sites/4horbhelp/ORB_Sunset_Support_Page/" TargetMode="External"/><Relationship Id="rId4" Type="http://schemas.openxmlformats.org/officeDocument/2006/relationships/hyperlink" Target="http://4h.ucanr.edu/Resources/Member_Resources/RecordBook/RBCompetition/StateCompetit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canr.edu/sites/uccemontereycounty/files/306813.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ucanr.edu/sites/UC4-H/files/339098.pd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BA52-9368-4FEE-A764-9461C0091ED0}"/>
              </a:ext>
            </a:extLst>
          </p:cNvPr>
          <p:cNvSpPr>
            <a:spLocks noGrp="1"/>
          </p:cNvSpPr>
          <p:nvPr>
            <p:ph type="ctrTitle"/>
          </p:nvPr>
        </p:nvSpPr>
        <p:spPr>
          <a:xfrm>
            <a:off x="1524000" y="1113570"/>
            <a:ext cx="9144000" cy="3607899"/>
          </a:xfrm>
        </p:spPr>
        <p:txBody>
          <a:bodyPr>
            <a:normAutofit/>
          </a:bodyPr>
          <a:lstStyle/>
          <a:p>
            <a:r>
              <a:rPr lang="en-US" b="1" dirty="0">
                <a:latin typeface="Arial Rounded MT Bold" panose="020F0704030504030204" pitchFamily="34" charset="0"/>
              </a:rPr>
              <a:t>Monterey County Record Book Workshop</a:t>
            </a:r>
            <a:br>
              <a:rPr lang="en-US" b="1" dirty="0">
                <a:latin typeface="Arial Rounded MT Bold" panose="020F0704030504030204" pitchFamily="34" charset="0"/>
              </a:rPr>
            </a:br>
            <a:br>
              <a:rPr lang="en-US" b="1" dirty="0">
                <a:latin typeface="Arial Rounded MT Bold" panose="020F0704030504030204" pitchFamily="34" charset="0"/>
              </a:rPr>
            </a:br>
            <a:r>
              <a:rPr lang="en-US" sz="4400" b="1" dirty="0" err="1">
                <a:latin typeface="Arial Rounded MT Bold" panose="020F0704030504030204" pitchFamily="34" charset="0"/>
              </a:rPr>
              <a:t>Workshop</a:t>
            </a:r>
            <a:r>
              <a:rPr lang="en-US" sz="4400" b="1" dirty="0">
                <a:latin typeface="Arial Rounded MT Bold" panose="020F0704030504030204" pitchFamily="34" charset="0"/>
              </a:rPr>
              <a:t> #2 -“APRs</a:t>
            </a:r>
            <a:r>
              <a:rPr lang="en-US" b="1" dirty="0">
                <a:latin typeface="Arial Rounded MT Bold" panose="020F0704030504030204" pitchFamily="34" charset="0"/>
              </a:rPr>
              <a:t>”</a:t>
            </a:r>
          </a:p>
        </p:txBody>
      </p:sp>
      <p:sp>
        <p:nvSpPr>
          <p:cNvPr id="3" name="Subtitle 2">
            <a:extLst>
              <a:ext uri="{FF2B5EF4-FFF2-40B4-BE49-F238E27FC236}">
                <a16:creationId xmlns:a16="http://schemas.microsoft.com/office/drawing/2014/main" id="{FB571CAC-A417-4A7A-A7AB-3CF9CEB6CC28}"/>
              </a:ext>
            </a:extLst>
          </p:cNvPr>
          <p:cNvSpPr>
            <a:spLocks noGrp="1"/>
          </p:cNvSpPr>
          <p:nvPr>
            <p:ph type="subTitle" idx="1"/>
          </p:nvPr>
        </p:nvSpPr>
        <p:spPr>
          <a:xfrm>
            <a:off x="1524000" y="4833256"/>
            <a:ext cx="9144000" cy="424543"/>
          </a:xfrm>
        </p:spPr>
        <p:txBody>
          <a:bodyPr/>
          <a:lstStyle/>
          <a:p>
            <a:r>
              <a:rPr lang="en-US" dirty="0"/>
              <a:t>Created by Lockwood 4-H - 2021</a:t>
            </a:r>
          </a:p>
        </p:txBody>
      </p:sp>
    </p:spTree>
    <p:extLst>
      <p:ext uri="{BB962C8B-B14F-4D97-AF65-F5344CB8AC3E}">
        <p14:creationId xmlns:p14="http://schemas.microsoft.com/office/powerpoint/2010/main" val="254124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93B4-7A46-4590-8BFD-96919272798C}"/>
              </a:ext>
            </a:extLst>
          </p:cNvPr>
          <p:cNvSpPr>
            <a:spLocks noGrp="1"/>
          </p:cNvSpPr>
          <p:nvPr>
            <p:ph type="title"/>
          </p:nvPr>
        </p:nvSpPr>
        <p:spPr>
          <a:xfrm>
            <a:off x="838200" y="327803"/>
            <a:ext cx="10515600" cy="13255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txBody>
          <a:bodyPr/>
          <a:lstStyle/>
          <a:p>
            <a:pPr algn="ctr"/>
            <a:r>
              <a:rPr lang="en-US" b="1" dirty="0">
                <a:solidFill>
                  <a:schemeClr val="accent4">
                    <a:lumMod val="60000"/>
                    <a:lumOff val="40000"/>
                  </a:schemeClr>
                </a:solidFill>
              </a:rPr>
              <a:t>Why do some clubs offer different projects?</a:t>
            </a:r>
          </a:p>
        </p:txBody>
      </p:sp>
      <p:sp>
        <p:nvSpPr>
          <p:cNvPr id="3" name="Content Placeholder 2">
            <a:extLst>
              <a:ext uri="{FF2B5EF4-FFF2-40B4-BE49-F238E27FC236}">
                <a16:creationId xmlns:a16="http://schemas.microsoft.com/office/drawing/2014/main" id="{6204DEED-B9D3-47B3-9ED4-A0E545F0282D}"/>
              </a:ext>
            </a:extLst>
          </p:cNvPr>
          <p:cNvSpPr>
            <a:spLocks noGrp="1"/>
          </p:cNvSpPr>
          <p:nvPr>
            <p:ph idx="1"/>
          </p:nvPr>
        </p:nvSpPr>
        <p:spPr/>
        <p:txBody>
          <a:bodyPr/>
          <a:lstStyle/>
          <a:p>
            <a:pPr marL="0" indent="0">
              <a:buNone/>
            </a:pPr>
            <a:r>
              <a:rPr lang="en-US" dirty="0"/>
              <a:t>Projects are taught by </a:t>
            </a:r>
            <a:r>
              <a:rPr lang="en-US" dirty="0">
                <a:solidFill>
                  <a:schemeClr val="accent6">
                    <a:lumMod val="75000"/>
                  </a:schemeClr>
                </a:solidFill>
              </a:rPr>
              <a:t>VOLUNTEERS</a:t>
            </a:r>
            <a:r>
              <a:rPr lang="en-US" dirty="0"/>
              <a:t>, and in order to provide a project for its members, there must be a …</a:t>
            </a:r>
            <a:r>
              <a:rPr lang="en-US" dirty="0">
                <a:solidFill>
                  <a:srgbClr val="FF0000"/>
                </a:solidFill>
              </a:rPr>
              <a:t>Project Leader</a:t>
            </a:r>
            <a:r>
              <a:rPr lang="en-US" dirty="0"/>
              <a:t>!  </a:t>
            </a:r>
          </a:p>
          <a:p>
            <a:pPr marL="0" indent="0">
              <a:buNone/>
            </a:pPr>
            <a:r>
              <a:rPr lang="en-US" dirty="0"/>
              <a:t>If you have a project you would like to see in your club, talk to your </a:t>
            </a:r>
            <a:r>
              <a:rPr lang="en-US" dirty="0">
                <a:solidFill>
                  <a:srgbClr val="0070C0"/>
                </a:solidFill>
              </a:rPr>
              <a:t>Club Leader</a:t>
            </a:r>
            <a:r>
              <a:rPr lang="en-US" dirty="0"/>
              <a:t>, and your </a:t>
            </a:r>
            <a:r>
              <a:rPr lang="en-US" dirty="0">
                <a:solidFill>
                  <a:srgbClr val="7030A0"/>
                </a:solidFill>
              </a:rPr>
              <a:t>Parents </a:t>
            </a:r>
            <a:r>
              <a:rPr lang="en-US" dirty="0"/>
              <a:t>(or Guardians). </a:t>
            </a:r>
          </a:p>
          <a:p>
            <a:pPr marL="0" indent="0">
              <a:buNone/>
            </a:pPr>
            <a:r>
              <a:rPr lang="en-US" dirty="0"/>
              <a:t>Parents/Grandparents/Guardians may become Project Leaders if … </a:t>
            </a:r>
          </a:p>
          <a:p>
            <a:pPr marL="0" indent="0">
              <a:buNone/>
            </a:pPr>
            <a:r>
              <a:rPr lang="en-US" sz="1000" dirty="0"/>
              <a:t> </a:t>
            </a:r>
          </a:p>
          <a:p>
            <a:pPr lvl="1"/>
            <a:r>
              <a:rPr lang="en-US" dirty="0"/>
              <a:t>Become Certified Adult Volunteers (fingerprinted, background check)</a:t>
            </a:r>
          </a:p>
          <a:p>
            <a:pPr lvl="1"/>
            <a:r>
              <a:rPr lang="en-US" dirty="0"/>
              <a:t>Complete Annual Adult Volunteer training</a:t>
            </a:r>
          </a:p>
          <a:p>
            <a:pPr lvl="1"/>
            <a:r>
              <a:rPr lang="en-US" dirty="0"/>
              <a:t>Become a member (many clubs pay dues for their Adult Volunteers)</a:t>
            </a:r>
          </a:p>
          <a:p>
            <a:pPr lvl="1"/>
            <a:r>
              <a:rPr lang="en-US" dirty="0"/>
              <a:t>Offer a minimum of 6 hours of instruction</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99249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mall red balls forming a hear">
            <a:extLst>
              <a:ext uri="{FF2B5EF4-FFF2-40B4-BE49-F238E27FC236}">
                <a16:creationId xmlns:a16="http://schemas.microsoft.com/office/drawing/2014/main" id="{D8A779DF-E4B5-4831-8A10-11157F615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237" y="4612268"/>
            <a:ext cx="1177383" cy="784922"/>
          </a:xfrm>
          <a:prstGeom prst="rect">
            <a:avLst/>
          </a:prstGeom>
        </p:spPr>
      </p:pic>
      <p:pic>
        <p:nvPicPr>
          <p:cNvPr id="3" name="Picture 2">
            <a:extLst>
              <a:ext uri="{FF2B5EF4-FFF2-40B4-BE49-F238E27FC236}">
                <a16:creationId xmlns:a16="http://schemas.microsoft.com/office/drawing/2014/main" id="{58BB2535-734A-42B1-9341-EFE6109D08CB}"/>
              </a:ext>
            </a:extLst>
          </p:cNvPr>
          <p:cNvPicPr>
            <a:picLocks noChangeAspect="1"/>
          </p:cNvPicPr>
          <p:nvPr/>
        </p:nvPicPr>
        <p:blipFill>
          <a:blip r:embed="rId4"/>
          <a:stretch>
            <a:fillRect/>
          </a:stretch>
        </p:blipFill>
        <p:spPr>
          <a:xfrm>
            <a:off x="4255933" y="452780"/>
            <a:ext cx="7452847" cy="5952439"/>
          </a:xfrm>
          <a:prstGeom prst="rect">
            <a:avLst/>
          </a:prstGeom>
        </p:spPr>
      </p:pic>
      <p:sp>
        <p:nvSpPr>
          <p:cNvPr id="4" name="TextBox 3">
            <a:extLst>
              <a:ext uri="{FF2B5EF4-FFF2-40B4-BE49-F238E27FC236}">
                <a16:creationId xmlns:a16="http://schemas.microsoft.com/office/drawing/2014/main" id="{D7CEC1AC-C9C7-4FE9-81A4-91714E42F0B9}"/>
              </a:ext>
            </a:extLst>
          </p:cNvPr>
          <p:cNvSpPr txBox="1"/>
          <p:nvPr/>
        </p:nvSpPr>
        <p:spPr>
          <a:xfrm>
            <a:off x="669073" y="769434"/>
            <a:ext cx="3725315" cy="5539978"/>
          </a:xfrm>
          <a:prstGeom prst="rect">
            <a:avLst/>
          </a:prstGeom>
          <a:noFill/>
        </p:spPr>
        <p:txBody>
          <a:bodyPr wrap="none" rtlCol="0">
            <a:spAutoFit/>
          </a:bodyPr>
          <a:lstStyle/>
          <a:p>
            <a:r>
              <a:rPr lang="en-US" sz="3600" dirty="0"/>
              <a:t>Project Leaders</a:t>
            </a:r>
          </a:p>
          <a:p>
            <a:r>
              <a:rPr lang="en-US" sz="3600" dirty="0"/>
              <a:t>Teen Leaders</a:t>
            </a:r>
          </a:p>
          <a:p>
            <a:r>
              <a:rPr lang="en-US" sz="3600" dirty="0"/>
              <a:t>Junior Leaders</a:t>
            </a:r>
          </a:p>
          <a:p>
            <a:r>
              <a:rPr lang="en-US" sz="3600" dirty="0"/>
              <a:t>Club Officers</a:t>
            </a:r>
          </a:p>
          <a:p>
            <a:r>
              <a:rPr lang="en-US" sz="3600" dirty="0"/>
              <a:t>Activities or Events</a:t>
            </a:r>
          </a:p>
          <a:p>
            <a:r>
              <a:rPr lang="en-US" sz="3600" dirty="0"/>
              <a:t>County Council</a:t>
            </a:r>
          </a:p>
          <a:p>
            <a:r>
              <a:rPr lang="en-US" sz="3600" dirty="0"/>
              <a:t>Youth Council</a:t>
            </a:r>
          </a:p>
          <a:p>
            <a:r>
              <a:rPr lang="en-US" sz="3600" dirty="0"/>
              <a:t>… We          our </a:t>
            </a:r>
          </a:p>
          <a:p>
            <a:r>
              <a:rPr lang="en-US" sz="3600" dirty="0"/>
              <a:t>  </a:t>
            </a:r>
            <a:r>
              <a:rPr lang="en-US" sz="4800" b="1" dirty="0">
                <a:solidFill>
                  <a:schemeClr val="accent6">
                    <a:lumMod val="50000"/>
                  </a:schemeClr>
                </a:solidFill>
              </a:rPr>
              <a:t>VOLUNTEERS</a:t>
            </a:r>
          </a:p>
          <a:p>
            <a:endParaRPr lang="en-US" dirty="0"/>
          </a:p>
        </p:txBody>
      </p:sp>
      <p:sp>
        <p:nvSpPr>
          <p:cNvPr id="7" name="TextBox 6">
            <a:extLst>
              <a:ext uri="{FF2B5EF4-FFF2-40B4-BE49-F238E27FC236}">
                <a16:creationId xmlns:a16="http://schemas.microsoft.com/office/drawing/2014/main" id="{E7BA0971-E5E9-4BB8-B3BB-142809D98600}"/>
              </a:ext>
            </a:extLst>
          </p:cNvPr>
          <p:cNvSpPr txBox="1"/>
          <p:nvPr/>
        </p:nvSpPr>
        <p:spPr>
          <a:xfrm>
            <a:off x="2531730" y="6307332"/>
            <a:ext cx="7039206" cy="369332"/>
          </a:xfrm>
          <a:prstGeom prst="rect">
            <a:avLst/>
          </a:prstGeom>
          <a:noFill/>
        </p:spPr>
        <p:txBody>
          <a:bodyPr wrap="square">
            <a:spAutoFit/>
          </a:bodyPr>
          <a:lstStyle/>
          <a:p>
            <a:pPr algn="ctr"/>
            <a:r>
              <a:rPr lang="en-US" dirty="0">
                <a:hlinkClick r:id="rId5"/>
              </a:rPr>
              <a:t>https://extension.umn.edu/about-4-h/4-h-volunteer-impact-study</a:t>
            </a:r>
            <a:r>
              <a:rPr lang="en-US" dirty="0"/>
              <a:t> </a:t>
            </a:r>
          </a:p>
        </p:txBody>
      </p:sp>
    </p:spTree>
    <p:extLst>
      <p:ext uri="{BB962C8B-B14F-4D97-AF65-F5344CB8AC3E}">
        <p14:creationId xmlns:p14="http://schemas.microsoft.com/office/powerpoint/2010/main" val="41737310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3CC4-A10B-4E56-AC7B-5D9C944721A6}"/>
              </a:ext>
            </a:extLst>
          </p:cNvPr>
          <p:cNvSpPr>
            <a:spLocks noGrp="1"/>
          </p:cNvSpPr>
          <p:nvPr>
            <p:ph type="title"/>
          </p:nvPr>
        </p:nvSpPr>
        <p:spPr>
          <a:xfrm>
            <a:off x="838200" y="365125"/>
            <a:ext cx="10515600" cy="1325563"/>
          </a:xfrm>
        </p:spPr>
        <p:txBody>
          <a:bodyPr/>
          <a:lstStyle/>
          <a:p>
            <a:r>
              <a:rPr lang="en-US" dirty="0"/>
              <a:t>Top reasons to Volunteer …</a:t>
            </a:r>
          </a:p>
        </p:txBody>
      </p:sp>
      <p:pic>
        <p:nvPicPr>
          <p:cNvPr id="9" name="Content Placeholder 8">
            <a:extLst>
              <a:ext uri="{FF2B5EF4-FFF2-40B4-BE49-F238E27FC236}">
                <a16:creationId xmlns:a16="http://schemas.microsoft.com/office/drawing/2014/main" id="{0E5C4EB3-BA93-4136-8A2F-E53E30502B95}"/>
              </a:ext>
            </a:extLst>
          </p:cNvPr>
          <p:cNvPicPr>
            <a:picLocks noGrp="1" noChangeAspect="1"/>
          </p:cNvPicPr>
          <p:nvPr>
            <p:ph idx="1"/>
          </p:nvPr>
        </p:nvPicPr>
        <p:blipFill>
          <a:blip r:embed="rId3"/>
          <a:stretch>
            <a:fillRect/>
          </a:stretch>
        </p:blipFill>
        <p:spPr>
          <a:xfrm>
            <a:off x="838200" y="1472290"/>
            <a:ext cx="1400175" cy="1333500"/>
          </a:xfrm>
        </p:spPr>
      </p:pic>
      <p:pic>
        <p:nvPicPr>
          <p:cNvPr id="11" name="Picture 10">
            <a:extLst>
              <a:ext uri="{FF2B5EF4-FFF2-40B4-BE49-F238E27FC236}">
                <a16:creationId xmlns:a16="http://schemas.microsoft.com/office/drawing/2014/main" id="{033532DB-C87B-4165-8DE7-9F6474B25A0C}"/>
              </a:ext>
            </a:extLst>
          </p:cNvPr>
          <p:cNvPicPr>
            <a:picLocks noChangeAspect="1"/>
          </p:cNvPicPr>
          <p:nvPr/>
        </p:nvPicPr>
        <p:blipFill>
          <a:blip r:embed="rId4"/>
          <a:stretch>
            <a:fillRect/>
          </a:stretch>
        </p:blipFill>
        <p:spPr>
          <a:xfrm>
            <a:off x="838200" y="2849292"/>
            <a:ext cx="1362075" cy="1362075"/>
          </a:xfrm>
          <a:prstGeom prst="rect">
            <a:avLst/>
          </a:prstGeom>
        </p:spPr>
      </p:pic>
      <p:pic>
        <p:nvPicPr>
          <p:cNvPr id="13" name="Picture 12">
            <a:extLst>
              <a:ext uri="{FF2B5EF4-FFF2-40B4-BE49-F238E27FC236}">
                <a16:creationId xmlns:a16="http://schemas.microsoft.com/office/drawing/2014/main" id="{90FED309-6237-4BA1-AF06-5726B68ED98F}"/>
              </a:ext>
            </a:extLst>
          </p:cNvPr>
          <p:cNvPicPr>
            <a:picLocks noChangeAspect="1"/>
          </p:cNvPicPr>
          <p:nvPr/>
        </p:nvPicPr>
        <p:blipFill>
          <a:blip r:embed="rId5"/>
          <a:stretch>
            <a:fillRect/>
          </a:stretch>
        </p:blipFill>
        <p:spPr>
          <a:xfrm>
            <a:off x="933450" y="4271751"/>
            <a:ext cx="1304925" cy="1333500"/>
          </a:xfrm>
          <a:prstGeom prst="rect">
            <a:avLst/>
          </a:prstGeom>
        </p:spPr>
      </p:pic>
      <p:sp>
        <p:nvSpPr>
          <p:cNvPr id="14" name="TextBox 13">
            <a:extLst>
              <a:ext uri="{FF2B5EF4-FFF2-40B4-BE49-F238E27FC236}">
                <a16:creationId xmlns:a16="http://schemas.microsoft.com/office/drawing/2014/main" id="{203EEA6D-F96B-420D-A04C-8716D7560AAF}"/>
              </a:ext>
            </a:extLst>
          </p:cNvPr>
          <p:cNvSpPr txBox="1"/>
          <p:nvPr/>
        </p:nvSpPr>
        <p:spPr>
          <a:xfrm>
            <a:off x="2238375" y="1661986"/>
            <a:ext cx="2266718" cy="954107"/>
          </a:xfrm>
          <a:prstGeom prst="rect">
            <a:avLst/>
          </a:prstGeom>
          <a:noFill/>
        </p:spPr>
        <p:txBody>
          <a:bodyPr wrap="square" rtlCol="0">
            <a:spAutoFit/>
          </a:bodyPr>
          <a:lstStyle/>
          <a:p>
            <a:r>
              <a:rPr lang="en-US" sz="2800" b="1" dirty="0"/>
              <a:t>#1 Support a Child in 4-H</a:t>
            </a:r>
          </a:p>
        </p:txBody>
      </p:sp>
      <p:sp>
        <p:nvSpPr>
          <p:cNvPr id="24" name="TextBox 23">
            <a:extLst>
              <a:ext uri="{FF2B5EF4-FFF2-40B4-BE49-F238E27FC236}">
                <a16:creationId xmlns:a16="http://schemas.microsoft.com/office/drawing/2014/main" id="{601D2AF2-D015-4060-BF64-ABC1332C81F6}"/>
              </a:ext>
            </a:extLst>
          </p:cNvPr>
          <p:cNvSpPr txBox="1"/>
          <p:nvPr/>
        </p:nvSpPr>
        <p:spPr>
          <a:xfrm>
            <a:off x="2333393" y="4461447"/>
            <a:ext cx="2396581" cy="954107"/>
          </a:xfrm>
          <a:prstGeom prst="rect">
            <a:avLst/>
          </a:prstGeom>
          <a:noFill/>
        </p:spPr>
        <p:txBody>
          <a:bodyPr wrap="square">
            <a:spAutoFit/>
          </a:bodyPr>
          <a:lstStyle/>
          <a:p>
            <a:r>
              <a:rPr lang="en-US" sz="2800" b="1" dirty="0"/>
              <a:t>#3 To Make A Difference</a:t>
            </a:r>
          </a:p>
        </p:txBody>
      </p:sp>
      <p:sp>
        <p:nvSpPr>
          <p:cNvPr id="26" name="TextBox 25">
            <a:extLst>
              <a:ext uri="{FF2B5EF4-FFF2-40B4-BE49-F238E27FC236}">
                <a16:creationId xmlns:a16="http://schemas.microsoft.com/office/drawing/2014/main" id="{18CAA934-DAC7-491F-B2C0-99198FB6C9B7}"/>
              </a:ext>
            </a:extLst>
          </p:cNvPr>
          <p:cNvSpPr txBox="1"/>
          <p:nvPr/>
        </p:nvSpPr>
        <p:spPr>
          <a:xfrm>
            <a:off x="2238375" y="3268719"/>
            <a:ext cx="2396581" cy="523220"/>
          </a:xfrm>
          <a:prstGeom prst="rect">
            <a:avLst/>
          </a:prstGeom>
          <a:noFill/>
        </p:spPr>
        <p:txBody>
          <a:bodyPr wrap="square">
            <a:spAutoFit/>
          </a:bodyPr>
          <a:lstStyle/>
          <a:p>
            <a:r>
              <a:rPr lang="en-US" sz="2800" b="1" dirty="0"/>
              <a:t>#2 Help Others</a:t>
            </a:r>
          </a:p>
        </p:txBody>
      </p:sp>
      <p:pic>
        <p:nvPicPr>
          <p:cNvPr id="28" name="Picture 27">
            <a:extLst>
              <a:ext uri="{FF2B5EF4-FFF2-40B4-BE49-F238E27FC236}">
                <a16:creationId xmlns:a16="http://schemas.microsoft.com/office/drawing/2014/main" id="{0962EA7A-9B87-4004-AED8-14C3A5E4A110}"/>
              </a:ext>
            </a:extLst>
          </p:cNvPr>
          <p:cNvPicPr>
            <a:picLocks noChangeAspect="1"/>
          </p:cNvPicPr>
          <p:nvPr/>
        </p:nvPicPr>
        <p:blipFill>
          <a:blip r:embed="rId6"/>
          <a:stretch>
            <a:fillRect/>
          </a:stretch>
        </p:blipFill>
        <p:spPr>
          <a:xfrm>
            <a:off x="4543193" y="1472290"/>
            <a:ext cx="4124325" cy="4343400"/>
          </a:xfrm>
          <a:prstGeom prst="rect">
            <a:avLst/>
          </a:prstGeom>
        </p:spPr>
      </p:pic>
      <p:sp>
        <p:nvSpPr>
          <p:cNvPr id="30" name="TextBox 29">
            <a:extLst>
              <a:ext uri="{FF2B5EF4-FFF2-40B4-BE49-F238E27FC236}">
                <a16:creationId xmlns:a16="http://schemas.microsoft.com/office/drawing/2014/main" id="{A93A1CC8-A92D-4B20-A146-59722D71D185}"/>
              </a:ext>
            </a:extLst>
          </p:cNvPr>
          <p:cNvSpPr txBox="1"/>
          <p:nvPr/>
        </p:nvSpPr>
        <p:spPr>
          <a:xfrm>
            <a:off x="2576397" y="5968489"/>
            <a:ext cx="7039206" cy="369332"/>
          </a:xfrm>
          <a:prstGeom prst="rect">
            <a:avLst/>
          </a:prstGeom>
          <a:noFill/>
        </p:spPr>
        <p:txBody>
          <a:bodyPr wrap="square">
            <a:spAutoFit/>
          </a:bodyPr>
          <a:lstStyle/>
          <a:p>
            <a:pPr algn="ctr"/>
            <a:r>
              <a:rPr lang="en-US" dirty="0">
                <a:hlinkClick r:id="rId7"/>
              </a:rPr>
              <a:t>https://extension.umn.edu/about-4-h/4-h-volunteer-impact-study</a:t>
            </a:r>
            <a:r>
              <a:rPr lang="en-US" dirty="0"/>
              <a:t> </a:t>
            </a:r>
          </a:p>
        </p:txBody>
      </p:sp>
      <p:pic>
        <p:nvPicPr>
          <p:cNvPr id="4" name="Picture 3" descr="Casual woman with hand on face">
            <a:extLst>
              <a:ext uri="{FF2B5EF4-FFF2-40B4-BE49-F238E27FC236}">
                <a16:creationId xmlns:a16="http://schemas.microsoft.com/office/drawing/2014/main" id="{54421CF2-8B80-4214-BD3E-242D27FCF3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6042" y="520179"/>
            <a:ext cx="3133169" cy="9144000"/>
          </a:xfrm>
          <a:prstGeom prst="rect">
            <a:avLst/>
          </a:prstGeom>
        </p:spPr>
      </p:pic>
    </p:spTree>
    <p:extLst>
      <p:ext uri="{BB962C8B-B14F-4D97-AF65-F5344CB8AC3E}">
        <p14:creationId xmlns:p14="http://schemas.microsoft.com/office/powerpoint/2010/main" val="3441332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1D406-1A71-4F9D-8C94-595DC499D1CC}"/>
              </a:ext>
            </a:extLst>
          </p:cNvPr>
          <p:cNvSpPr txBox="1"/>
          <p:nvPr/>
        </p:nvSpPr>
        <p:spPr>
          <a:xfrm>
            <a:off x="884584" y="343987"/>
            <a:ext cx="10048460" cy="5324535"/>
          </a:xfrm>
          <a:prstGeom prst="rect">
            <a:avLst/>
          </a:prstGeom>
          <a:noFill/>
        </p:spPr>
        <p:txBody>
          <a:bodyPr wrap="square" rtlCol="0">
            <a:spAutoFit/>
          </a:bodyPr>
          <a:lstStyle/>
          <a:p>
            <a:r>
              <a:rPr lang="en-US" sz="4400" b="1" dirty="0">
                <a:solidFill>
                  <a:srgbClr val="0070C0"/>
                </a:solidFill>
              </a:rPr>
              <a:t>“HEY 4-H’ers …</a:t>
            </a:r>
          </a:p>
          <a:p>
            <a:r>
              <a:rPr lang="en-US" sz="4400" b="1" dirty="0">
                <a:solidFill>
                  <a:srgbClr val="0070C0"/>
                </a:solidFill>
              </a:rPr>
              <a:t>                                    How do you feel?!</a:t>
            </a:r>
          </a:p>
          <a:p>
            <a:r>
              <a:rPr lang="en-US" sz="3600" b="1" dirty="0">
                <a:latin typeface="Arial Rounded MT Bold" panose="020F0704030504030204" pitchFamily="34" charset="0"/>
              </a:rPr>
              <a:t>We </a:t>
            </a:r>
            <a:r>
              <a:rPr lang="en-US" sz="3600" b="1" dirty="0">
                <a:solidFill>
                  <a:srgbClr val="00B050"/>
                </a:solidFill>
                <a:latin typeface="Arial Rounded MT Bold" panose="020F0704030504030204" pitchFamily="34" charset="0"/>
              </a:rPr>
              <a:t>feel good</a:t>
            </a:r>
            <a:r>
              <a:rPr lang="en-US" sz="3600" b="1" dirty="0">
                <a:latin typeface="Arial Rounded MT Bold" panose="020F0704030504030204" pitchFamily="34" charset="0"/>
              </a:rPr>
              <a:t>!</a:t>
            </a:r>
          </a:p>
          <a:p>
            <a:r>
              <a:rPr lang="en-US" sz="3600" b="1" dirty="0">
                <a:latin typeface="Arial Rounded MT Bold" panose="020F0704030504030204" pitchFamily="34" charset="0"/>
              </a:rPr>
              <a:t>Oh, we feel </a:t>
            </a:r>
            <a:r>
              <a:rPr lang="en-US" sz="3600" b="1" dirty="0">
                <a:solidFill>
                  <a:srgbClr val="00B050"/>
                </a:solidFill>
                <a:latin typeface="Arial Rounded MT Bold" panose="020F0704030504030204" pitchFamily="34" charset="0"/>
              </a:rPr>
              <a:t>SO GOOD</a:t>
            </a:r>
            <a:r>
              <a:rPr lang="en-US" sz="3600" b="1" dirty="0">
                <a:latin typeface="Arial Rounded MT Bold" panose="020F0704030504030204" pitchFamily="34" charset="0"/>
              </a:rPr>
              <a:t>!</a:t>
            </a:r>
          </a:p>
          <a:p>
            <a:endParaRPr lang="en-US" sz="3600" b="1" dirty="0">
              <a:latin typeface="Arial Rounded MT Bold" panose="020F0704030504030204" pitchFamily="34" charset="0"/>
            </a:endParaRPr>
          </a:p>
          <a:p>
            <a:r>
              <a:rPr lang="en-US" sz="3600" b="1" dirty="0">
                <a:latin typeface="Arial Rounded MT Bold" panose="020F0704030504030204" pitchFamily="34" charset="0"/>
              </a:rPr>
              <a:t>         OH</a:t>
            </a:r>
          </a:p>
          <a:p>
            <a:r>
              <a:rPr lang="en-US" sz="3600" b="1" dirty="0">
                <a:latin typeface="Arial Rounded MT Bold" panose="020F0704030504030204" pitchFamily="34" charset="0"/>
              </a:rPr>
              <a:t>              Double OH </a:t>
            </a:r>
            <a:r>
              <a:rPr lang="en-US" sz="3600" b="1" dirty="0" err="1">
                <a:latin typeface="Arial Rounded MT Bold" panose="020F0704030504030204" pitchFamily="34" charset="0"/>
              </a:rPr>
              <a:t>OH</a:t>
            </a:r>
            <a:endParaRPr lang="en-US" sz="3600" b="1" dirty="0">
              <a:latin typeface="Arial Rounded MT Bold" panose="020F0704030504030204" pitchFamily="34" charset="0"/>
            </a:endParaRPr>
          </a:p>
          <a:p>
            <a:pPr algn="ctr"/>
            <a:r>
              <a:rPr lang="en-US" sz="3600" b="1" dirty="0">
                <a:latin typeface="Arial Rounded MT Bold" panose="020F0704030504030204" pitchFamily="34" charset="0"/>
              </a:rPr>
              <a:t>    Triple Woo </a:t>
            </a:r>
            <a:r>
              <a:rPr lang="en-US" sz="3600" b="1" dirty="0" err="1">
                <a:latin typeface="Arial Rounded MT Bold" panose="020F0704030504030204" pitchFamily="34" charset="0"/>
              </a:rPr>
              <a:t>woo</a:t>
            </a:r>
            <a:r>
              <a:rPr lang="en-US" sz="3600" b="1" dirty="0">
                <a:latin typeface="Arial Rounded MT Bold" panose="020F0704030504030204" pitchFamily="34" charset="0"/>
              </a:rPr>
              <a:t> </a:t>
            </a:r>
            <a:r>
              <a:rPr lang="en-US" sz="3600" b="1" dirty="0" err="1">
                <a:latin typeface="Arial Rounded MT Bold" panose="020F0704030504030204" pitchFamily="34" charset="0"/>
              </a:rPr>
              <a:t>WOO</a:t>
            </a:r>
            <a:r>
              <a:rPr lang="en-US" sz="3600" b="1" dirty="0">
                <a:latin typeface="Arial Rounded MT Bold" panose="020F0704030504030204" pitchFamily="34" charset="0"/>
              </a:rPr>
              <a:t>! </a:t>
            </a:r>
          </a:p>
          <a:p>
            <a:pPr algn="ctr"/>
            <a:endParaRPr lang="en-US" dirty="0"/>
          </a:p>
          <a:p>
            <a:endParaRPr lang="en-US" dirty="0"/>
          </a:p>
        </p:txBody>
      </p:sp>
      <p:pic>
        <p:nvPicPr>
          <p:cNvPr id="6" name="Picture 5" descr="Casual woman cheering two hands">
            <a:extLst>
              <a:ext uri="{FF2B5EF4-FFF2-40B4-BE49-F238E27FC236}">
                <a16:creationId xmlns:a16="http://schemas.microsoft.com/office/drawing/2014/main" id="{4032FDE3-41FD-4A87-98D3-574188417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79" y="1936377"/>
            <a:ext cx="2875654" cy="6858000"/>
          </a:xfrm>
          <a:prstGeom prst="rect">
            <a:avLst/>
          </a:prstGeom>
        </p:spPr>
      </p:pic>
    </p:spTree>
    <p:extLst>
      <p:ext uri="{BB962C8B-B14F-4D97-AF65-F5344CB8AC3E}">
        <p14:creationId xmlns:p14="http://schemas.microsoft.com/office/powerpoint/2010/main" val="2581771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667"/>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250"/>
                                        <p:tgtEl>
                                          <p:spTgt spid="4">
                                            <p:txEl>
                                              <p:pRg st="1" end="1"/>
                                            </p:txEl>
                                          </p:spTgt>
                                        </p:tgtEl>
                                      </p:cBhvr>
                                    </p:animEffect>
                                  </p:childTnLst>
                                </p:cTn>
                              </p:par>
                            </p:childTnLst>
                          </p:cTn>
                        </p:par>
                        <p:par>
                          <p:cTn id="11" fill="hold">
                            <p:stCondLst>
                              <p:cond delay="2750"/>
                            </p:stCondLst>
                            <p:childTnLst>
                              <p:par>
                                <p:cTn id="12" presetID="10" presetClass="entr" presetSubtype="0" fill="hold" nodeType="afterEffect">
                                  <p:stCondLst>
                                    <p:cond delay="0"/>
                                  </p:stCondLst>
                                  <p:iterate type="wd">
                                    <p:tmPct val="0"/>
                                  </p:iterate>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childTnLst>
                                </p:cTn>
                              </p:par>
                            </p:childTnLst>
                          </p:cTn>
                        </p:par>
                        <p:par>
                          <p:cTn id="15" fill="hold">
                            <p:stCondLst>
                              <p:cond delay="4750"/>
                            </p:stCondLst>
                            <p:childTnLst>
                              <p:par>
                                <p:cTn id="16" presetID="10" presetClass="entr" presetSubtype="0" fill="hold"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500"/>
                                        <p:tgtEl>
                                          <p:spTgt spid="4">
                                            <p:txEl>
                                              <p:pRg st="3" end="3"/>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750"/>
                                        <p:tgtEl>
                                          <p:spTgt spid="4">
                                            <p:txEl>
                                              <p:pRg st="5" end="5"/>
                                            </p:txEl>
                                          </p:spTgt>
                                        </p:tgtEl>
                                      </p:cBhvr>
                                    </p:animEffect>
                                  </p:childTnLst>
                                </p:cTn>
                              </p:par>
                            </p:childTnLst>
                          </p:cTn>
                        </p:par>
                        <p:par>
                          <p:cTn id="22" fill="hold">
                            <p:stCondLst>
                              <p:cond delay="7250"/>
                            </p:stCondLst>
                            <p:childTnLst>
                              <p:par>
                                <p:cTn id="23" presetID="10" presetClass="entr" presetSubtype="0" fill="hold" nodeType="afterEffect">
                                  <p:stCondLst>
                                    <p:cond delay="0"/>
                                  </p:stCondLst>
                                  <p:iterate type="wd">
                                    <p:tmPct val="0"/>
                                  </p:iterate>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850"/>
                                        <p:tgtEl>
                                          <p:spTgt spid="4">
                                            <p:txEl>
                                              <p:pRg st="6" end="6"/>
                                            </p:txEl>
                                          </p:spTgt>
                                        </p:tgtEl>
                                      </p:cBhvr>
                                    </p:animEffect>
                                  </p:childTnLst>
                                </p:cTn>
                              </p:par>
                            </p:childTnLst>
                          </p:cTn>
                        </p:par>
                        <p:par>
                          <p:cTn id="26" fill="hold">
                            <p:stCondLst>
                              <p:cond delay="8100"/>
                            </p:stCondLst>
                            <p:childTnLst>
                              <p:par>
                                <p:cTn id="27" presetID="10" presetClass="entr" presetSubtype="0" fill="hold" nodeType="after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20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nodeType="clickEffect">
                                  <p:stCondLst>
                                    <p:cond delay="300"/>
                                  </p:stCondLst>
                                  <p:childTnLst>
                                    <p:animClr clrSpc="rgb" dir="cw">
                                      <p:cBhvr override="childStyle">
                                        <p:cTn id="33" dur="700" autoRev="1" fill="remove"/>
                                        <p:tgtEl>
                                          <p:spTgt spid="4">
                                            <p:txEl>
                                              <p:pRg st="7" end="7"/>
                                            </p:txEl>
                                          </p:spTgt>
                                        </p:tgtEl>
                                        <p:attrNameLst>
                                          <p:attrName>style.color</p:attrName>
                                        </p:attrNameLst>
                                      </p:cBhvr>
                                      <p:to>
                                        <a:srgbClr val="CC0000"/>
                                      </p:to>
                                    </p:animClr>
                                    <p:animClr clrSpc="rgb" dir="cw">
                                      <p:cBhvr>
                                        <p:cTn id="34" dur="700" autoRev="1" fill="remove"/>
                                        <p:tgtEl>
                                          <p:spTgt spid="4">
                                            <p:txEl>
                                              <p:pRg st="7" end="7"/>
                                            </p:txEl>
                                          </p:spTgt>
                                        </p:tgtEl>
                                        <p:attrNameLst>
                                          <p:attrName>fillcolor</p:attrName>
                                        </p:attrNameLst>
                                      </p:cBhvr>
                                      <p:to>
                                        <a:srgbClr val="CC0000"/>
                                      </p:to>
                                    </p:animClr>
                                    <p:set>
                                      <p:cBhvr>
                                        <p:cTn id="35" dur="700" autoRev="1" fill="remove"/>
                                        <p:tgtEl>
                                          <p:spTgt spid="4">
                                            <p:txEl>
                                              <p:pRg st="7" end="7"/>
                                            </p:txEl>
                                          </p:spTgt>
                                        </p:tgtEl>
                                        <p:attrNameLst>
                                          <p:attrName>fill.type</p:attrName>
                                        </p:attrNameLst>
                                      </p:cBhvr>
                                      <p:to>
                                        <p:strVal val="solid"/>
                                      </p:to>
                                    </p:set>
                                    <p:set>
                                      <p:cBhvr>
                                        <p:cTn id="36" dur="700" autoRev="1" fill="remove"/>
                                        <p:tgtEl>
                                          <p:spTgt spid="4">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A84-1C25-4DEA-8E84-D8466861F994}"/>
              </a:ext>
            </a:extLst>
          </p:cNvPr>
          <p:cNvSpPr>
            <a:spLocks noGrp="1"/>
          </p:cNvSpPr>
          <p:nvPr>
            <p:ph type="title"/>
          </p:nvPr>
        </p:nvSpPr>
        <p:spPr>
          <a:xfrm>
            <a:off x="556727" y="453215"/>
            <a:ext cx="11010120" cy="1071789"/>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pPr marL="0" marR="0">
              <a:lnSpc>
                <a:spcPct val="107000"/>
              </a:lnSpc>
              <a:spcBef>
                <a:spcPts val="0"/>
              </a:spcBef>
              <a:spcAft>
                <a:spcPts val="800"/>
              </a:spcAft>
            </a:pPr>
            <a:r>
              <a:rPr lang="en-US" sz="4400" b="1"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SECTION 4: Projects (Annual Project Reports)</a:t>
            </a:r>
          </a:p>
        </p:txBody>
      </p:sp>
      <p:sp>
        <p:nvSpPr>
          <p:cNvPr id="4" name="Content Placeholder 3">
            <a:extLst>
              <a:ext uri="{FF2B5EF4-FFF2-40B4-BE49-F238E27FC236}">
                <a16:creationId xmlns:a16="http://schemas.microsoft.com/office/drawing/2014/main" id="{E723E11E-2807-4D0F-8EC3-7AD6FAC0E720}"/>
              </a:ext>
            </a:extLst>
          </p:cNvPr>
          <p:cNvSpPr>
            <a:spLocks noGrp="1"/>
          </p:cNvSpPr>
          <p:nvPr>
            <p:ph sz="half" idx="2"/>
          </p:nvPr>
        </p:nvSpPr>
        <p:spPr>
          <a:xfrm>
            <a:off x="556727" y="1521421"/>
            <a:ext cx="11010120" cy="4748749"/>
          </a:xfrm>
          <a:solidFill>
            <a:schemeClr val="accent6">
              <a:lumMod val="40000"/>
              <a:lumOff val="60000"/>
            </a:schemeClr>
          </a:solidFill>
          <a:ln w="41275" cmpd="thickThin">
            <a:solidFill>
              <a:schemeClr val="accent6">
                <a:lumMod val="75000"/>
              </a:schemeClr>
            </a:solidFill>
          </a:ln>
        </p:spPr>
        <p:txBody>
          <a:bodyPr>
            <a:normAutofit/>
          </a:bodyPr>
          <a:lstStyle/>
          <a:p>
            <a:pPr marL="0" indent="0">
              <a:lnSpc>
                <a:spcPct val="107000"/>
              </a:lnSpc>
              <a:spcBef>
                <a:spcPts val="0"/>
              </a:spcBef>
              <a:buSzPct val="125000"/>
              <a:buNone/>
            </a:pPr>
            <a:r>
              <a:rPr lang="en-US" sz="4600" dirty="0">
                <a:effectLst/>
                <a:ea typeface="Calibri" panose="020F0502020204030204" pitchFamily="34" charset="0"/>
                <a:cs typeface="Times New Roman" panose="02020603050405020304" pitchFamily="18" charset="0"/>
              </a:rPr>
              <a:t>One APR for EACH completed project </a:t>
            </a:r>
          </a:p>
          <a:p>
            <a:pPr marL="0" indent="0">
              <a:lnSpc>
                <a:spcPct val="107000"/>
              </a:lnSpc>
              <a:spcBef>
                <a:spcPts val="0"/>
              </a:spcBef>
              <a:buSzPct val="125000"/>
              <a:buNone/>
            </a:pPr>
            <a:r>
              <a:rPr lang="en-US" sz="4600" dirty="0">
                <a:ea typeface="Calibri" panose="020F0502020204030204" pitchFamily="34" charset="0"/>
                <a:cs typeface="Times New Roman" panose="02020603050405020304" pitchFamily="18" charset="0"/>
              </a:rPr>
              <a:t> </a:t>
            </a:r>
            <a:r>
              <a:rPr lang="en-US" sz="3500" dirty="0">
                <a:latin typeface="Arial" panose="020B0604020202020204" pitchFamily="34" charset="0"/>
                <a:ea typeface="Times New Roman" panose="02020603050405020304" pitchFamily="18" charset="0"/>
                <a:cs typeface="Times New Roman" panose="02020603050405020304" pitchFamily="18" charset="0"/>
              </a:rPr>
              <a:t>How many projects can I take?</a:t>
            </a:r>
          </a:p>
          <a:p>
            <a:pPr>
              <a:lnSpc>
                <a:spcPct val="107000"/>
              </a:lnSpc>
              <a:spcBef>
                <a:spcPts val="0"/>
              </a:spcBef>
              <a:buClr>
                <a:schemeClr val="accent6">
                  <a:lumMod val="75000"/>
                </a:schemeClr>
              </a:buClr>
              <a:buSzPct val="125000"/>
              <a:buFont typeface="Symbol" panose="05050102010706020507" pitchFamily="18" charset="2"/>
              <a:buChar char=""/>
            </a:pPr>
            <a:r>
              <a:rPr lang="en-US" sz="3500" dirty="0">
                <a:ea typeface="Calibri" panose="020F0502020204030204" pitchFamily="34" charset="0"/>
                <a:cs typeface="Times New Roman" panose="02020603050405020304" pitchFamily="18" charset="0"/>
              </a:rPr>
              <a:t> </a:t>
            </a:r>
            <a:r>
              <a:rPr lang="en-US" sz="3000" dirty="0">
                <a:effectLst/>
                <a:ea typeface="Calibri" panose="020F0502020204030204" pitchFamily="34" charset="0"/>
                <a:cs typeface="Times New Roman" panose="02020603050405020304" pitchFamily="18" charset="0"/>
              </a:rPr>
              <a:t>Ask !</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ffectLst/>
                <a:ea typeface="Calibri" panose="020F0502020204030204" pitchFamily="34" charset="0"/>
                <a:cs typeface="Times New Roman" panose="02020603050405020304" pitchFamily="18" charset="0"/>
              </a:rPr>
              <a:t>  Time Commitment?</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a typeface="Calibri" panose="020F0502020204030204" pitchFamily="34" charset="0"/>
                <a:cs typeface="Times New Roman" panose="02020603050405020304" pitchFamily="18" charset="0"/>
              </a:rPr>
              <a:t>  Money?</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a typeface="Calibri" panose="020F0502020204030204" pitchFamily="34" charset="0"/>
                <a:cs typeface="Times New Roman" panose="02020603050405020304" pitchFamily="18" charset="0"/>
              </a:rPr>
              <a:t>  Age Limitations?</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a typeface="Calibri" panose="020F0502020204030204" pitchFamily="34" charset="0"/>
                <a:cs typeface="Times New Roman" panose="02020603050405020304" pitchFamily="18" charset="0"/>
              </a:rPr>
              <a:t>  Outside of 4-H (school, sports, family, etc.)</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ffectLst/>
                <a:ea typeface="Calibri" panose="020F0502020204030204" pitchFamily="34" charset="0"/>
                <a:cs typeface="Times New Roman" panose="02020603050405020304" pitchFamily="18" charset="0"/>
              </a:rPr>
              <a:t>  One Annual Project Report for each project (per year).</a:t>
            </a:r>
          </a:p>
          <a:p>
            <a:pPr marL="342900" marR="0" lvl="0" indent="-342900">
              <a:lnSpc>
                <a:spcPct val="107000"/>
              </a:lnSpc>
              <a:spcBef>
                <a:spcPts val="1200"/>
              </a:spcBef>
              <a:spcAft>
                <a:spcPts val="0"/>
              </a:spcAft>
              <a:buSzPts val="1600"/>
              <a:buFont typeface="Arial Nova" panose="020B0504020202020204" pitchFamily="34" charset="0"/>
              <a:buAutoNum type="arabicPeriod"/>
              <a:tabLst>
                <a:tab pos="2286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asual woman">
            <a:extLst>
              <a:ext uri="{FF2B5EF4-FFF2-40B4-BE49-F238E27FC236}">
                <a16:creationId xmlns:a16="http://schemas.microsoft.com/office/drawing/2014/main" id="{13B1D90F-140B-49CF-BC48-597FE08DC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937" y="1272989"/>
            <a:ext cx="3459910" cy="7299196"/>
          </a:xfrm>
          <a:prstGeom prst="rect">
            <a:avLst/>
          </a:prstGeom>
        </p:spPr>
      </p:pic>
    </p:spTree>
    <p:extLst>
      <p:ext uri="{BB962C8B-B14F-4D97-AF65-F5344CB8AC3E}">
        <p14:creationId xmlns:p14="http://schemas.microsoft.com/office/powerpoint/2010/main" val="28891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A84-1C25-4DEA-8E84-D8466861F994}"/>
              </a:ext>
            </a:extLst>
          </p:cNvPr>
          <p:cNvSpPr>
            <a:spLocks noGrp="1"/>
          </p:cNvSpPr>
          <p:nvPr>
            <p:ph type="title"/>
          </p:nvPr>
        </p:nvSpPr>
        <p:spPr>
          <a:xfrm>
            <a:off x="556727" y="453215"/>
            <a:ext cx="11010120" cy="1071789"/>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pPr marL="0" marR="0">
              <a:lnSpc>
                <a:spcPct val="107000"/>
              </a:lnSpc>
              <a:spcBef>
                <a:spcPts val="0"/>
              </a:spcBef>
              <a:spcAft>
                <a:spcPts val="800"/>
              </a:spcAft>
            </a:pPr>
            <a:r>
              <a:rPr lang="en-US" sz="4400" b="1"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SECTION 4: Projects (Annual Project Reports)</a:t>
            </a:r>
          </a:p>
        </p:txBody>
      </p:sp>
      <p:sp>
        <p:nvSpPr>
          <p:cNvPr id="4" name="Content Placeholder 3">
            <a:extLst>
              <a:ext uri="{FF2B5EF4-FFF2-40B4-BE49-F238E27FC236}">
                <a16:creationId xmlns:a16="http://schemas.microsoft.com/office/drawing/2014/main" id="{E723E11E-2807-4D0F-8EC3-7AD6FAC0E720}"/>
              </a:ext>
            </a:extLst>
          </p:cNvPr>
          <p:cNvSpPr>
            <a:spLocks noGrp="1"/>
          </p:cNvSpPr>
          <p:nvPr>
            <p:ph sz="half" idx="2"/>
          </p:nvPr>
        </p:nvSpPr>
        <p:spPr>
          <a:xfrm>
            <a:off x="556727" y="1521421"/>
            <a:ext cx="11010120" cy="4748749"/>
          </a:xfrm>
          <a:solidFill>
            <a:schemeClr val="accent6">
              <a:lumMod val="40000"/>
              <a:lumOff val="60000"/>
            </a:schemeClr>
          </a:solidFill>
          <a:ln w="41275" cmpd="thickThin">
            <a:solidFill>
              <a:schemeClr val="accent6">
                <a:lumMod val="75000"/>
              </a:schemeClr>
            </a:solidFill>
          </a:ln>
        </p:spPr>
        <p:txBody>
          <a:bodyPr>
            <a:normAutofit/>
          </a:bodyPr>
          <a:lstStyle/>
          <a:p>
            <a:pPr marL="0" indent="0">
              <a:lnSpc>
                <a:spcPct val="107000"/>
              </a:lnSpc>
              <a:spcBef>
                <a:spcPts val="0"/>
              </a:spcBef>
              <a:buSzPct val="125000"/>
              <a:buNone/>
            </a:pPr>
            <a:r>
              <a:rPr lang="en-US" sz="4600" dirty="0">
                <a:effectLst/>
                <a:ea typeface="Calibri" panose="020F0502020204030204" pitchFamily="34" charset="0"/>
                <a:cs typeface="Times New Roman" panose="02020603050405020304" pitchFamily="18" charset="0"/>
              </a:rPr>
              <a:t>One APR for EACH completed project </a:t>
            </a:r>
          </a:p>
          <a:p>
            <a:pPr marL="0" indent="0">
              <a:lnSpc>
                <a:spcPct val="107000"/>
              </a:lnSpc>
              <a:spcBef>
                <a:spcPts val="0"/>
              </a:spcBef>
              <a:buSzPct val="125000"/>
              <a:buNone/>
            </a:pPr>
            <a:r>
              <a:rPr lang="en-US" sz="4600" dirty="0">
                <a:ea typeface="Calibri" panose="020F0502020204030204" pitchFamily="34" charset="0"/>
                <a:cs typeface="Times New Roman" panose="02020603050405020304" pitchFamily="18" charset="0"/>
              </a:rPr>
              <a:t> </a:t>
            </a:r>
            <a:r>
              <a:rPr lang="en-US" sz="3500" dirty="0">
                <a:latin typeface="Arial" panose="020B0604020202020204" pitchFamily="34" charset="0"/>
                <a:ea typeface="Times New Roman" panose="02020603050405020304" pitchFamily="18" charset="0"/>
                <a:cs typeface="Times New Roman" panose="02020603050405020304" pitchFamily="18" charset="0"/>
              </a:rPr>
              <a:t>How many projects can I take?</a:t>
            </a:r>
          </a:p>
          <a:p>
            <a:pPr>
              <a:lnSpc>
                <a:spcPct val="107000"/>
              </a:lnSpc>
              <a:spcBef>
                <a:spcPts val="0"/>
              </a:spcBef>
              <a:buClr>
                <a:schemeClr val="accent6">
                  <a:lumMod val="75000"/>
                </a:schemeClr>
              </a:buClr>
              <a:buSzPct val="125000"/>
              <a:buFont typeface="Symbol" panose="05050102010706020507" pitchFamily="18" charset="2"/>
              <a:buChar char=""/>
            </a:pPr>
            <a:r>
              <a:rPr lang="en-US" sz="3500" dirty="0">
                <a:ea typeface="Calibri" panose="020F0502020204030204" pitchFamily="34" charset="0"/>
                <a:cs typeface="Times New Roman" panose="02020603050405020304" pitchFamily="18" charset="0"/>
              </a:rPr>
              <a:t> </a:t>
            </a:r>
            <a:r>
              <a:rPr lang="en-US" sz="3000" dirty="0">
                <a:effectLst/>
                <a:ea typeface="Calibri" panose="020F0502020204030204" pitchFamily="34" charset="0"/>
                <a:cs typeface="Times New Roman" panose="02020603050405020304" pitchFamily="18" charset="0"/>
              </a:rPr>
              <a:t>Ask !</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ffectLst/>
                <a:ea typeface="Calibri" panose="020F0502020204030204" pitchFamily="34" charset="0"/>
                <a:cs typeface="Times New Roman" panose="02020603050405020304" pitchFamily="18" charset="0"/>
              </a:rPr>
              <a:t>  Time Commitment?</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a typeface="Calibri" panose="020F0502020204030204" pitchFamily="34" charset="0"/>
                <a:cs typeface="Times New Roman" panose="02020603050405020304" pitchFamily="18" charset="0"/>
              </a:rPr>
              <a:t>  Money?</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a typeface="Calibri" panose="020F0502020204030204" pitchFamily="34" charset="0"/>
                <a:cs typeface="Times New Roman" panose="02020603050405020304" pitchFamily="18" charset="0"/>
              </a:rPr>
              <a:t>  Age Limitations?</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a typeface="Calibri" panose="020F0502020204030204" pitchFamily="34" charset="0"/>
                <a:cs typeface="Times New Roman" panose="02020603050405020304" pitchFamily="18" charset="0"/>
              </a:rPr>
              <a:t>  Outside of 4-H (school, sports, family, etc.)</a:t>
            </a:r>
          </a:p>
          <a:p>
            <a:pPr>
              <a:lnSpc>
                <a:spcPct val="107000"/>
              </a:lnSpc>
              <a:spcBef>
                <a:spcPts val="0"/>
              </a:spcBef>
              <a:buClr>
                <a:schemeClr val="accent6">
                  <a:lumMod val="75000"/>
                </a:schemeClr>
              </a:buClr>
              <a:buSzPct val="125000"/>
              <a:buFont typeface="Symbol" panose="05050102010706020507" pitchFamily="18" charset="2"/>
              <a:buChar char=""/>
            </a:pPr>
            <a:r>
              <a:rPr lang="en-US" sz="3000" dirty="0">
                <a:effectLst/>
                <a:ea typeface="Calibri" panose="020F0502020204030204" pitchFamily="34" charset="0"/>
                <a:cs typeface="Times New Roman" panose="02020603050405020304" pitchFamily="18" charset="0"/>
              </a:rPr>
              <a:t>  One Annual Project Report for each project (per year).</a:t>
            </a:r>
          </a:p>
          <a:p>
            <a:pPr marL="342900" marR="0" lvl="0" indent="-342900">
              <a:lnSpc>
                <a:spcPct val="107000"/>
              </a:lnSpc>
              <a:spcBef>
                <a:spcPts val="1200"/>
              </a:spcBef>
              <a:spcAft>
                <a:spcPts val="0"/>
              </a:spcAft>
              <a:buSzPts val="1600"/>
              <a:buFont typeface="Arial Nova" panose="020B0504020202020204" pitchFamily="34" charset="0"/>
              <a:buAutoNum type="arabicPeriod"/>
              <a:tabLst>
                <a:tab pos="2286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asual woman">
            <a:extLst>
              <a:ext uri="{FF2B5EF4-FFF2-40B4-BE49-F238E27FC236}">
                <a16:creationId xmlns:a16="http://schemas.microsoft.com/office/drawing/2014/main" id="{13B1D90F-140B-49CF-BC48-597FE08DC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937" y="1272989"/>
            <a:ext cx="3459910" cy="7299196"/>
          </a:xfrm>
          <a:prstGeom prst="rect">
            <a:avLst/>
          </a:prstGeom>
        </p:spPr>
      </p:pic>
    </p:spTree>
    <p:extLst>
      <p:ext uri="{BB962C8B-B14F-4D97-AF65-F5344CB8AC3E}">
        <p14:creationId xmlns:p14="http://schemas.microsoft.com/office/powerpoint/2010/main" val="3594505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4C7C-B40C-41F9-937D-B925EE83C01E}"/>
              </a:ext>
            </a:extLst>
          </p:cNvPr>
          <p:cNvSpPr>
            <a:spLocks noGrp="1"/>
          </p:cNvSpPr>
          <p:nvPr>
            <p:ph type="title"/>
          </p:nvPr>
        </p:nvSpPr>
        <p:spPr>
          <a:gradFill>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gradFill>
        </p:spPr>
        <p:txBody>
          <a:bodyPr/>
          <a:lstStyle/>
          <a:p>
            <a:r>
              <a:rPr lang="en-US" dirty="0"/>
              <a:t>Let’s look at an APR …</a:t>
            </a:r>
          </a:p>
        </p:txBody>
      </p:sp>
      <p:sp>
        <p:nvSpPr>
          <p:cNvPr id="3" name="Content Placeholder 2">
            <a:extLst>
              <a:ext uri="{FF2B5EF4-FFF2-40B4-BE49-F238E27FC236}">
                <a16:creationId xmlns:a16="http://schemas.microsoft.com/office/drawing/2014/main" id="{7A1D1499-DE2D-4015-B71A-29F574460613}"/>
              </a:ext>
            </a:extLst>
          </p:cNvPr>
          <p:cNvSpPr>
            <a:spLocks noGrp="1"/>
          </p:cNvSpPr>
          <p:nvPr>
            <p:ph idx="1"/>
          </p:nvPr>
        </p:nvSpPr>
        <p:spPr>
          <a:xfrm>
            <a:off x="838200" y="1825625"/>
            <a:ext cx="10515600" cy="4667250"/>
          </a:xfrm>
          <a:solidFill>
            <a:schemeClr val="accent6">
              <a:lumMod val="40000"/>
              <a:lumOff val="60000"/>
            </a:schemeClr>
          </a:solidFill>
        </p:spPr>
        <p:txBody>
          <a:bodyPr/>
          <a:lstStyle/>
          <a:p>
            <a:pPr marL="0" indent="0">
              <a:buNone/>
            </a:pPr>
            <a:r>
              <a:rPr lang="en-US" dirty="0">
                <a:solidFill>
                  <a:schemeClr val="accent6">
                    <a:lumMod val="50000"/>
                  </a:schemeClr>
                </a:solidFill>
              </a:rPr>
              <a:t>Starting at the top</a:t>
            </a:r>
          </a:p>
          <a:p>
            <a:pPr marL="0" indent="0">
              <a:buNone/>
            </a:pP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C3B13E76-F897-4233-89A4-9422C0B2F5D8}"/>
              </a:ext>
            </a:extLst>
          </p:cNvPr>
          <p:cNvPicPr>
            <a:picLocks noChangeAspect="1"/>
          </p:cNvPicPr>
          <p:nvPr/>
        </p:nvPicPr>
        <p:blipFill>
          <a:blip r:embed="rId3"/>
          <a:stretch>
            <a:fillRect/>
          </a:stretch>
        </p:blipFill>
        <p:spPr>
          <a:xfrm>
            <a:off x="1947860" y="2367902"/>
            <a:ext cx="8296275" cy="3238500"/>
          </a:xfrm>
          <a:prstGeom prst="rect">
            <a:avLst/>
          </a:prstGeom>
        </p:spPr>
      </p:pic>
      <p:sp>
        <p:nvSpPr>
          <p:cNvPr id="8" name="TextBox 7">
            <a:extLst>
              <a:ext uri="{FF2B5EF4-FFF2-40B4-BE49-F238E27FC236}">
                <a16:creationId xmlns:a16="http://schemas.microsoft.com/office/drawing/2014/main" id="{8B6EFF02-9538-42BA-B3CB-C695E14C50F4}"/>
              </a:ext>
            </a:extLst>
          </p:cNvPr>
          <p:cNvSpPr txBox="1"/>
          <p:nvPr/>
        </p:nvSpPr>
        <p:spPr>
          <a:xfrm>
            <a:off x="1743685" y="5818806"/>
            <a:ext cx="8704627" cy="461665"/>
          </a:xfrm>
          <a:prstGeom prst="rect">
            <a:avLst/>
          </a:prstGeom>
          <a:noFill/>
        </p:spPr>
        <p:txBody>
          <a:bodyPr wrap="none" rtlCol="0">
            <a:spAutoFit/>
          </a:bodyPr>
          <a:lstStyle/>
          <a:p>
            <a:r>
              <a:rPr lang="en-US" sz="2000" b="1" dirty="0"/>
              <a:t>Example:  </a:t>
            </a:r>
            <a:r>
              <a:rPr lang="en-US" dirty="0"/>
              <a:t>7 Meetings ATTENDED </a:t>
            </a:r>
            <a:r>
              <a:rPr lang="en-US" sz="2400" dirty="0"/>
              <a:t>÷ </a:t>
            </a:r>
            <a:r>
              <a:rPr lang="en-US" dirty="0"/>
              <a:t>8 Meetings HELD </a:t>
            </a:r>
            <a:r>
              <a:rPr lang="en-US" sz="2400" dirty="0"/>
              <a:t>= </a:t>
            </a:r>
            <a:r>
              <a:rPr lang="en-US" dirty="0"/>
              <a:t>.875 … </a:t>
            </a:r>
            <a:r>
              <a:rPr lang="en-US" sz="2400" dirty="0"/>
              <a:t>= 87.5 % Attended</a:t>
            </a:r>
          </a:p>
        </p:txBody>
      </p:sp>
      <p:sp>
        <p:nvSpPr>
          <p:cNvPr id="9" name="TextBox 8">
            <a:extLst>
              <a:ext uri="{FF2B5EF4-FFF2-40B4-BE49-F238E27FC236}">
                <a16:creationId xmlns:a16="http://schemas.microsoft.com/office/drawing/2014/main" id="{DADC0F5D-213E-4728-A59E-F395CAF4D9BC}"/>
              </a:ext>
            </a:extLst>
          </p:cNvPr>
          <p:cNvSpPr txBox="1"/>
          <p:nvPr/>
        </p:nvSpPr>
        <p:spPr>
          <a:xfrm>
            <a:off x="3423424" y="443818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8D08B632-4BD9-4AA0-B157-40E7B8C7E9E5}"/>
              </a:ext>
            </a:extLst>
          </p:cNvPr>
          <p:cNvSpPr txBox="1"/>
          <p:nvPr/>
        </p:nvSpPr>
        <p:spPr>
          <a:xfrm>
            <a:off x="3274660" y="4225781"/>
            <a:ext cx="2475571" cy="369332"/>
          </a:xfrm>
          <a:prstGeom prst="rect">
            <a:avLst/>
          </a:prstGeom>
          <a:noFill/>
        </p:spPr>
        <p:txBody>
          <a:bodyPr wrap="square" rtlCol="0">
            <a:spAutoFit/>
          </a:bodyPr>
          <a:lstStyle/>
          <a:p>
            <a:r>
              <a:rPr lang="en-US" b="1" dirty="0">
                <a:solidFill>
                  <a:srgbClr val="FF0000"/>
                </a:solidFill>
              </a:rPr>
              <a:t>Jimmy Cricket</a:t>
            </a:r>
          </a:p>
        </p:txBody>
      </p:sp>
      <p:sp>
        <p:nvSpPr>
          <p:cNvPr id="11" name="TextBox 10">
            <a:extLst>
              <a:ext uri="{FF2B5EF4-FFF2-40B4-BE49-F238E27FC236}">
                <a16:creationId xmlns:a16="http://schemas.microsoft.com/office/drawing/2014/main" id="{F0E2E48D-BC42-4EE2-8E79-1FFCA1ADE7F4}"/>
              </a:ext>
            </a:extLst>
          </p:cNvPr>
          <p:cNvSpPr txBox="1"/>
          <p:nvPr/>
        </p:nvSpPr>
        <p:spPr>
          <a:xfrm>
            <a:off x="7918041" y="4147944"/>
            <a:ext cx="1393227" cy="369332"/>
          </a:xfrm>
          <a:prstGeom prst="rect">
            <a:avLst/>
          </a:prstGeom>
          <a:noFill/>
        </p:spPr>
        <p:txBody>
          <a:bodyPr wrap="square" rtlCol="0">
            <a:spAutoFit/>
          </a:bodyPr>
          <a:lstStyle/>
          <a:p>
            <a:r>
              <a:rPr lang="en-US" b="1" dirty="0">
                <a:solidFill>
                  <a:srgbClr val="FF0000"/>
                </a:solidFill>
              </a:rPr>
              <a:t>2020 - 2021</a:t>
            </a:r>
          </a:p>
        </p:txBody>
      </p:sp>
      <p:sp>
        <p:nvSpPr>
          <p:cNvPr id="12" name="TextBox 11">
            <a:extLst>
              <a:ext uri="{FF2B5EF4-FFF2-40B4-BE49-F238E27FC236}">
                <a16:creationId xmlns:a16="http://schemas.microsoft.com/office/drawing/2014/main" id="{4217F20A-2E40-462D-827C-093A3B5DD6FC}"/>
              </a:ext>
            </a:extLst>
          </p:cNvPr>
          <p:cNvSpPr txBox="1"/>
          <p:nvPr/>
        </p:nvSpPr>
        <p:spPr>
          <a:xfrm>
            <a:off x="3285893" y="4650589"/>
            <a:ext cx="2475571" cy="369332"/>
          </a:xfrm>
          <a:prstGeom prst="rect">
            <a:avLst/>
          </a:prstGeom>
          <a:noFill/>
        </p:spPr>
        <p:txBody>
          <a:bodyPr wrap="square" rtlCol="0">
            <a:spAutoFit/>
          </a:bodyPr>
          <a:lstStyle/>
          <a:p>
            <a:r>
              <a:rPr lang="en-US" b="1" dirty="0">
                <a:solidFill>
                  <a:srgbClr val="FF0000"/>
                </a:solidFill>
              </a:rPr>
              <a:t>Numismatics	</a:t>
            </a:r>
          </a:p>
        </p:txBody>
      </p:sp>
      <p:sp>
        <p:nvSpPr>
          <p:cNvPr id="13" name="TextBox 12">
            <a:extLst>
              <a:ext uri="{FF2B5EF4-FFF2-40B4-BE49-F238E27FC236}">
                <a16:creationId xmlns:a16="http://schemas.microsoft.com/office/drawing/2014/main" id="{5531D4D9-B1E9-4AFC-8E94-02963E3D2B05}"/>
              </a:ext>
            </a:extLst>
          </p:cNvPr>
          <p:cNvSpPr txBox="1"/>
          <p:nvPr/>
        </p:nvSpPr>
        <p:spPr>
          <a:xfrm>
            <a:off x="8382840" y="4690221"/>
            <a:ext cx="1393227" cy="369332"/>
          </a:xfrm>
          <a:prstGeom prst="rect">
            <a:avLst/>
          </a:prstGeom>
          <a:noFill/>
        </p:spPr>
        <p:txBody>
          <a:bodyPr wrap="square" rtlCol="0">
            <a:spAutoFit/>
          </a:bodyPr>
          <a:lstStyle/>
          <a:p>
            <a:r>
              <a:rPr lang="en-US" b="1" dirty="0">
                <a:solidFill>
                  <a:srgbClr val="FF0000"/>
                </a:solidFill>
              </a:rPr>
              <a:t>1</a:t>
            </a:r>
          </a:p>
        </p:txBody>
      </p:sp>
      <p:sp>
        <p:nvSpPr>
          <p:cNvPr id="14" name="TextBox 13">
            <a:extLst>
              <a:ext uri="{FF2B5EF4-FFF2-40B4-BE49-F238E27FC236}">
                <a16:creationId xmlns:a16="http://schemas.microsoft.com/office/drawing/2014/main" id="{E0581152-130E-4DDC-862C-DEC17447023F}"/>
              </a:ext>
            </a:extLst>
          </p:cNvPr>
          <p:cNvSpPr txBox="1"/>
          <p:nvPr/>
        </p:nvSpPr>
        <p:spPr>
          <a:xfrm>
            <a:off x="2601787" y="5011597"/>
            <a:ext cx="684106" cy="369332"/>
          </a:xfrm>
          <a:prstGeom prst="rect">
            <a:avLst/>
          </a:prstGeom>
          <a:noFill/>
        </p:spPr>
        <p:txBody>
          <a:bodyPr wrap="square" rtlCol="0">
            <a:spAutoFit/>
          </a:bodyPr>
          <a:lstStyle/>
          <a:p>
            <a:r>
              <a:rPr lang="en-US" dirty="0">
                <a:solidFill>
                  <a:srgbClr val="FF0000"/>
                </a:solidFill>
              </a:rPr>
              <a:t>8</a:t>
            </a:r>
          </a:p>
        </p:txBody>
      </p:sp>
      <p:sp>
        <p:nvSpPr>
          <p:cNvPr id="16" name="TextBox 15">
            <a:extLst>
              <a:ext uri="{FF2B5EF4-FFF2-40B4-BE49-F238E27FC236}">
                <a16:creationId xmlns:a16="http://schemas.microsoft.com/office/drawing/2014/main" id="{3B38A6AA-9962-4BA4-A1DF-5A533F0DEFFE}"/>
              </a:ext>
            </a:extLst>
          </p:cNvPr>
          <p:cNvSpPr txBox="1"/>
          <p:nvPr/>
        </p:nvSpPr>
        <p:spPr>
          <a:xfrm>
            <a:off x="2590554" y="5266687"/>
            <a:ext cx="684106" cy="369332"/>
          </a:xfrm>
          <a:prstGeom prst="rect">
            <a:avLst/>
          </a:prstGeom>
          <a:noFill/>
        </p:spPr>
        <p:txBody>
          <a:bodyPr wrap="square" rtlCol="0">
            <a:spAutoFit/>
          </a:bodyPr>
          <a:lstStyle/>
          <a:p>
            <a:r>
              <a:rPr lang="en-US" dirty="0">
                <a:solidFill>
                  <a:srgbClr val="FF0000"/>
                </a:solidFill>
              </a:rPr>
              <a:t>7</a:t>
            </a:r>
          </a:p>
        </p:txBody>
      </p:sp>
      <p:sp>
        <p:nvSpPr>
          <p:cNvPr id="17" name="TextBox 16">
            <a:extLst>
              <a:ext uri="{FF2B5EF4-FFF2-40B4-BE49-F238E27FC236}">
                <a16:creationId xmlns:a16="http://schemas.microsoft.com/office/drawing/2014/main" id="{2CEE43D4-77C2-4353-9A03-2F42BB0DBDFF}"/>
              </a:ext>
            </a:extLst>
          </p:cNvPr>
          <p:cNvSpPr txBox="1"/>
          <p:nvPr/>
        </p:nvSpPr>
        <p:spPr>
          <a:xfrm>
            <a:off x="6675702" y="5158606"/>
            <a:ext cx="684106" cy="369332"/>
          </a:xfrm>
          <a:prstGeom prst="rect">
            <a:avLst/>
          </a:prstGeom>
          <a:noFill/>
        </p:spPr>
        <p:txBody>
          <a:bodyPr wrap="square" rtlCol="0">
            <a:spAutoFit/>
          </a:bodyPr>
          <a:lstStyle/>
          <a:p>
            <a:r>
              <a:rPr lang="en-US" b="1" dirty="0">
                <a:solidFill>
                  <a:srgbClr val="FF0000"/>
                </a:solidFill>
              </a:rPr>
              <a:t>87.5</a:t>
            </a:r>
          </a:p>
        </p:txBody>
      </p:sp>
    </p:spTree>
    <p:extLst>
      <p:ext uri="{BB962C8B-B14F-4D97-AF65-F5344CB8AC3E}">
        <p14:creationId xmlns:p14="http://schemas.microsoft.com/office/powerpoint/2010/main" val="3019726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000"/>
                                        <p:tgtEl>
                                          <p:spTgt spid="10"/>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2000"/>
                                        <p:tgtEl>
                                          <p:spTgt spid="11">
                                            <p:txEl>
                                              <p:pRg st="0" end="0"/>
                                            </p:txEl>
                                          </p:spTgt>
                                        </p:tgtEl>
                                      </p:cBhvr>
                                    </p:animEffect>
                                  </p:childTnLst>
                                </p:cTn>
                              </p:par>
                            </p:childTnLst>
                          </p:cTn>
                        </p:par>
                        <p:par>
                          <p:cTn id="12" fill="hold">
                            <p:stCondLst>
                              <p:cond delay="4000"/>
                            </p:stCondLst>
                            <p:childTnLst>
                              <p:par>
                                <p:cTn id="13" presetID="18" presetClass="entr" presetSubtype="12"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strips(downLeft)">
                                      <p:cBhvr>
                                        <p:cTn id="15" dur="2000"/>
                                        <p:tgtEl>
                                          <p:spTgt spid="12">
                                            <p:txEl>
                                              <p:pRg st="0" end="0"/>
                                            </p:txEl>
                                          </p:spTgt>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par>
                          <p:cTn id="29" fill="hold">
                            <p:stCondLst>
                              <p:cond delay="2500"/>
                            </p:stCondLst>
                            <p:childTnLst>
                              <p:par>
                                <p:cTn id="30" presetID="45" presetClass="entr" presetSubtype="0" fill="hold"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2000"/>
                                        <p:tgtEl>
                                          <p:spTgt spid="17">
                                            <p:txEl>
                                              <p:pRg st="0" end="0"/>
                                            </p:txEl>
                                          </p:spTgt>
                                        </p:tgtEl>
                                      </p:cBhvr>
                                    </p:animEffect>
                                    <p:anim calcmode="lin" valueType="num">
                                      <p:cBhvr>
                                        <p:cTn id="33"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068B-9BDC-4AE4-A833-53601AB84B53}"/>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1AE50AE4-2574-4CC8-8F21-EA551BEED69D}"/>
              </a:ext>
            </a:extLst>
          </p:cNvPr>
          <p:cNvSpPr>
            <a:spLocks noGrp="1"/>
          </p:cNvSpPr>
          <p:nvPr>
            <p:ph idx="1"/>
          </p:nvPr>
        </p:nvSpPr>
        <p:spPr>
          <a:xfrm>
            <a:off x="805981" y="1438858"/>
            <a:ext cx="8708698" cy="4710113"/>
          </a:xfrm>
        </p:spPr>
        <p:txBody>
          <a:bodyPr>
            <a:normAutofit/>
          </a:bodyPr>
          <a:lstStyle/>
          <a:p>
            <a:r>
              <a:rPr lang="en-US" sz="2400" dirty="0"/>
              <a:t>Keep track of what you learned.  </a:t>
            </a:r>
          </a:p>
          <a:p>
            <a:r>
              <a:rPr lang="en-US" sz="2400" dirty="0"/>
              <a:t>List </a:t>
            </a:r>
            <a:r>
              <a:rPr lang="en-US" sz="2400" u="sng" dirty="0"/>
              <a:t>Project Meetings</a:t>
            </a:r>
            <a:r>
              <a:rPr lang="en-US" sz="2400" dirty="0"/>
              <a:t>, </a:t>
            </a:r>
            <a:r>
              <a:rPr lang="en-US" sz="2400" u="sng" dirty="0"/>
              <a:t>Shows</a:t>
            </a:r>
            <a:r>
              <a:rPr lang="en-US" sz="2400" dirty="0"/>
              <a:t>, </a:t>
            </a:r>
            <a:r>
              <a:rPr lang="en-US" sz="2400" u="sng" dirty="0"/>
              <a:t>Clinics</a:t>
            </a:r>
            <a:r>
              <a:rPr lang="en-US" sz="2400" dirty="0"/>
              <a:t>, </a:t>
            </a:r>
            <a:r>
              <a:rPr lang="en-US" sz="2400" u="sng" dirty="0"/>
              <a:t>Events</a:t>
            </a:r>
            <a:r>
              <a:rPr lang="en-US" sz="2400" dirty="0"/>
              <a:t>, and </a:t>
            </a:r>
            <a:r>
              <a:rPr lang="en-US" sz="2400" u="sng" dirty="0"/>
              <a:t>individual time</a:t>
            </a:r>
            <a:r>
              <a:rPr lang="en-US" sz="2400" dirty="0"/>
              <a:t> spent on your project.</a:t>
            </a:r>
          </a:p>
          <a:p>
            <a:r>
              <a:rPr lang="en-US" sz="2400" dirty="0"/>
              <a:t>List things made, grown, or raised during the year.  </a:t>
            </a:r>
          </a:p>
          <a:p>
            <a:r>
              <a:rPr lang="en-US" sz="2400" dirty="0"/>
              <a:t>Keep track of </a:t>
            </a:r>
            <a:r>
              <a:rPr lang="en-US" sz="2400" u="sng" dirty="0"/>
              <a:t>expenses</a:t>
            </a:r>
            <a:r>
              <a:rPr lang="en-US" sz="2400" dirty="0"/>
              <a:t> for your market reports, or just for your own experience. Consider the VALUE of supplies or tools you received (even if they didn’t cost YOU anything). </a:t>
            </a:r>
          </a:p>
          <a:p>
            <a:r>
              <a:rPr lang="en-US" sz="2400" dirty="0"/>
              <a:t>Keep a record of any </a:t>
            </a:r>
            <a:r>
              <a:rPr lang="en-US" sz="2400" u="sng" dirty="0"/>
              <a:t>awards</a:t>
            </a:r>
            <a:r>
              <a:rPr lang="en-US" sz="2400" dirty="0"/>
              <a:t>, </a:t>
            </a:r>
            <a:r>
              <a:rPr lang="en-US" sz="2400" u="sng" dirty="0"/>
              <a:t>prizes</a:t>
            </a:r>
            <a:r>
              <a:rPr lang="en-US" sz="2400" dirty="0"/>
              <a:t> or </a:t>
            </a:r>
            <a:r>
              <a:rPr lang="en-US" sz="2400" u="sng" dirty="0"/>
              <a:t>money</a:t>
            </a:r>
            <a:r>
              <a:rPr lang="en-US" sz="2400" dirty="0"/>
              <a:t> earned.</a:t>
            </a:r>
          </a:p>
          <a:p>
            <a:r>
              <a:rPr lang="en-US" sz="2400" dirty="0"/>
              <a:t>What is the project </a:t>
            </a:r>
            <a:r>
              <a:rPr lang="en-US" sz="2400" u="sng" dirty="0"/>
              <a:t>VALUE</a:t>
            </a:r>
            <a:r>
              <a:rPr lang="en-US" sz="2400" dirty="0"/>
              <a:t> at the end ( … your project does not have to make a profit), but it does have value!</a:t>
            </a:r>
          </a:p>
        </p:txBody>
      </p:sp>
      <p:pic>
        <p:nvPicPr>
          <p:cNvPr id="6" name="Picture 5" descr="Young business woman counting">
            <a:extLst>
              <a:ext uri="{FF2B5EF4-FFF2-40B4-BE49-F238E27FC236}">
                <a16:creationId xmlns:a16="http://schemas.microsoft.com/office/drawing/2014/main" id="{5CACB2A9-14FE-45AC-B3B1-D0E4E4D6E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417" y="452550"/>
            <a:ext cx="2730248" cy="9003683"/>
          </a:xfrm>
          <a:prstGeom prst="rect">
            <a:avLst/>
          </a:prstGeom>
        </p:spPr>
      </p:pic>
    </p:spTree>
    <p:extLst>
      <p:ext uri="{BB962C8B-B14F-4D97-AF65-F5344CB8AC3E}">
        <p14:creationId xmlns:p14="http://schemas.microsoft.com/office/powerpoint/2010/main" val="158859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8C4E-E5F9-40D8-BCF0-F213D7F4C8BE}"/>
              </a:ext>
            </a:extLst>
          </p:cNvPr>
          <p:cNvSpPr>
            <a:spLocks noGrp="1"/>
          </p:cNvSpPr>
          <p:nvPr>
            <p:ph type="title"/>
          </p:nvPr>
        </p:nvSpPr>
        <p:spPr>
          <a:xfrm>
            <a:off x="838200" y="365126"/>
            <a:ext cx="10515600" cy="866516"/>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dirty="0">
                <a:solidFill>
                  <a:schemeClr val="accent4">
                    <a:lumMod val="60000"/>
                    <a:lumOff val="40000"/>
                  </a:schemeClr>
                </a:solidFill>
              </a:rPr>
              <a:t>Learning Experiences</a:t>
            </a:r>
          </a:p>
        </p:txBody>
      </p:sp>
      <p:sp>
        <p:nvSpPr>
          <p:cNvPr id="3" name="Content Placeholder 2">
            <a:extLst>
              <a:ext uri="{FF2B5EF4-FFF2-40B4-BE49-F238E27FC236}">
                <a16:creationId xmlns:a16="http://schemas.microsoft.com/office/drawing/2014/main" id="{8265C1F5-5B6B-4375-A090-379CBEE8595E}"/>
              </a:ext>
            </a:extLst>
          </p:cNvPr>
          <p:cNvSpPr>
            <a:spLocks noGrp="1"/>
          </p:cNvSpPr>
          <p:nvPr>
            <p:ph idx="1"/>
          </p:nvPr>
        </p:nvSpPr>
        <p:spPr>
          <a:xfrm>
            <a:off x="838200" y="1371600"/>
            <a:ext cx="2520334" cy="4805363"/>
          </a:xfrm>
        </p:spPr>
        <p:txBody>
          <a:bodyPr/>
          <a:lstStyle/>
          <a:p>
            <a:pPr marL="0" indent="0">
              <a:buNone/>
            </a:pPr>
            <a:r>
              <a:rPr lang="en-US" dirty="0"/>
              <a:t>Explain …</a:t>
            </a:r>
          </a:p>
          <a:p>
            <a:r>
              <a:rPr lang="en-US" dirty="0"/>
              <a:t>Date</a:t>
            </a:r>
          </a:p>
          <a:p>
            <a:r>
              <a:rPr lang="en-US" dirty="0"/>
              <a:t>Level</a:t>
            </a:r>
          </a:p>
          <a:p>
            <a:r>
              <a:rPr lang="en-US" dirty="0"/>
              <a:t>Hours</a:t>
            </a:r>
          </a:p>
          <a:p>
            <a:r>
              <a:rPr lang="en-US" dirty="0"/>
              <a:t>What you did</a:t>
            </a:r>
          </a:p>
          <a:p>
            <a:r>
              <a:rPr lang="en-US" dirty="0"/>
              <a:t>Where?</a:t>
            </a:r>
          </a:p>
          <a:p>
            <a:r>
              <a:rPr lang="en-US" dirty="0"/>
              <a:t>What did you learn or practice?</a:t>
            </a:r>
          </a:p>
          <a:p>
            <a:pPr marL="0" indent="0">
              <a:buNone/>
            </a:pPr>
            <a:endParaRPr lang="en-US" dirty="0"/>
          </a:p>
        </p:txBody>
      </p:sp>
      <p:pic>
        <p:nvPicPr>
          <p:cNvPr id="8" name="Picture 7">
            <a:extLst>
              <a:ext uri="{FF2B5EF4-FFF2-40B4-BE49-F238E27FC236}">
                <a16:creationId xmlns:a16="http://schemas.microsoft.com/office/drawing/2014/main" id="{E1E9BF77-1711-444D-9E1E-7381BA63B897}"/>
              </a:ext>
            </a:extLst>
          </p:cNvPr>
          <p:cNvPicPr>
            <a:picLocks noChangeAspect="1"/>
          </p:cNvPicPr>
          <p:nvPr/>
        </p:nvPicPr>
        <p:blipFill>
          <a:blip r:embed="rId3"/>
          <a:stretch>
            <a:fillRect/>
          </a:stretch>
        </p:blipFill>
        <p:spPr>
          <a:xfrm>
            <a:off x="3200400" y="1231642"/>
            <a:ext cx="8153400" cy="4819650"/>
          </a:xfrm>
          <a:prstGeom prst="rect">
            <a:avLst/>
          </a:prstGeom>
        </p:spPr>
      </p:pic>
      <p:sp>
        <p:nvSpPr>
          <p:cNvPr id="9" name="TextBox 8">
            <a:extLst>
              <a:ext uri="{FF2B5EF4-FFF2-40B4-BE49-F238E27FC236}">
                <a16:creationId xmlns:a16="http://schemas.microsoft.com/office/drawing/2014/main" id="{7D767BBC-ECBF-4078-B3B2-3586A335EE1F}"/>
              </a:ext>
            </a:extLst>
          </p:cNvPr>
          <p:cNvSpPr txBox="1"/>
          <p:nvPr/>
        </p:nvSpPr>
        <p:spPr>
          <a:xfrm>
            <a:off x="3491261" y="3059668"/>
            <a:ext cx="2385432" cy="369332"/>
          </a:xfrm>
          <a:prstGeom prst="rect">
            <a:avLst/>
          </a:prstGeom>
          <a:noFill/>
        </p:spPr>
        <p:txBody>
          <a:bodyPr wrap="square" rtlCol="0">
            <a:spAutoFit/>
          </a:bodyPr>
          <a:lstStyle/>
          <a:p>
            <a:r>
              <a:rPr lang="en-US" dirty="0"/>
              <a:t>2/1/21            L        1.5</a:t>
            </a:r>
          </a:p>
        </p:txBody>
      </p:sp>
      <p:sp>
        <p:nvSpPr>
          <p:cNvPr id="10" name="TextBox 9">
            <a:extLst>
              <a:ext uri="{FF2B5EF4-FFF2-40B4-BE49-F238E27FC236}">
                <a16:creationId xmlns:a16="http://schemas.microsoft.com/office/drawing/2014/main" id="{6044AE9B-0841-461E-A63A-411946BF9702}"/>
              </a:ext>
            </a:extLst>
          </p:cNvPr>
          <p:cNvSpPr txBox="1"/>
          <p:nvPr/>
        </p:nvSpPr>
        <p:spPr>
          <a:xfrm>
            <a:off x="5876693" y="2832410"/>
            <a:ext cx="5477107" cy="738664"/>
          </a:xfrm>
          <a:prstGeom prst="rect">
            <a:avLst/>
          </a:prstGeom>
          <a:noFill/>
        </p:spPr>
        <p:txBody>
          <a:bodyPr wrap="square" rtlCol="0">
            <a:spAutoFit/>
          </a:bodyPr>
          <a:lstStyle/>
          <a:p>
            <a:r>
              <a:rPr lang="en-US" sz="1400" b="1" u="sng" dirty="0"/>
              <a:t>Meeting #1: </a:t>
            </a:r>
            <a:r>
              <a:rPr lang="en-US" sz="1400" dirty="0"/>
              <a:t>Leader’s House.  I learned that Numismatics is the study or collection of currency, including coins and paper money.  I learned that coin collecting  has been around a long time, and collectors often …</a:t>
            </a:r>
          </a:p>
        </p:txBody>
      </p:sp>
      <p:sp>
        <p:nvSpPr>
          <p:cNvPr id="11" name="TextBox 10">
            <a:extLst>
              <a:ext uri="{FF2B5EF4-FFF2-40B4-BE49-F238E27FC236}">
                <a16:creationId xmlns:a16="http://schemas.microsoft.com/office/drawing/2014/main" id="{01A25D4E-D22B-4A4A-8B31-75C7D06A0C88}"/>
              </a:ext>
            </a:extLst>
          </p:cNvPr>
          <p:cNvSpPr txBox="1"/>
          <p:nvPr/>
        </p:nvSpPr>
        <p:spPr>
          <a:xfrm>
            <a:off x="3491261" y="3936380"/>
            <a:ext cx="2385432" cy="369332"/>
          </a:xfrm>
          <a:prstGeom prst="rect">
            <a:avLst/>
          </a:prstGeom>
          <a:noFill/>
        </p:spPr>
        <p:txBody>
          <a:bodyPr wrap="square" rtlCol="0">
            <a:spAutoFit/>
          </a:bodyPr>
          <a:lstStyle/>
          <a:p>
            <a:r>
              <a:rPr lang="en-US" dirty="0"/>
              <a:t>3/5/21            I         1</a:t>
            </a:r>
          </a:p>
        </p:txBody>
      </p:sp>
      <p:sp>
        <p:nvSpPr>
          <p:cNvPr id="12" name="TextBox 11">
            <a:extLst>
              <a:ext uri="{FF2B5EF4-FFF2-40B4-BE49-F238E27FC236}">
                <a16:creationId xmlns:a16="http://schemas.microsoft.com/office/drawing/2014/main" id="{785CB5CC-34E2-410D-9B6A-AE9D5D5C3EEA}"/>
              </a:ext>
            </a:extLst>
          </p:cNvPr>
          <p:cNvSpPr txBox="1"/>
          <p:nvPr/>
        </p:nvSpPr>
        <p:spPr>
          <a:xfrm>
            <a:off x="5876693" y="3641467"/>
            <a:ext cx="5374887" cy="738664"/>
          </a:xfrm>
          <a:prstGeom prst="rect">
            <a:avLst/>
          </a:prstGeom>
          <a:noFill/>
        </p:spPr>
        <p:txBody>
          <a:bodyPr wrap="square" rtlCol="0">
            <a:spAutoFit/>
          </a:bodyPr>
          <a:lstStyle/>
          <a:p>
            <a:r>
              <a:rPr lang="en-US" sz="1400" dirty="0"/>
              <a:t>I visited my grandpa, who showed me his coin collection.  I learned the history of some of his coins, and that while some are not very valuable, they can be important to the collector for various reasons.  </a:t>
            </a:r>
          </a:p>
        </p:txBody>
      </p:sp>
      <p:sp>
        <p:nvSpPr>
          <p:cNvPr id="15" name="TextBox 14">
            <a:extLst>
              <a:ext uri="{FF2B5EF4-FFF2-40B4-BE49-F238E27FC236}">
                <a16:creationId xmlns:a16="http://schemas.microsoft.com/office/drawing/2014/main" id="{3D339671-0F15-4792-BB0A-7EAEEA119D2B}"/>
              </a:ext>
            </a:extLst>
          </p:cNvPr>
          <p:cNvSpPr txBox="1"/>
          <p:nvPr/>
        </p:nvSpPr>
        <p:spPr>
          <a:xfrm>
            <a:off x="3491261" y="4681123"/>
            <a:ext cx="2385432" cy="369332"/>
          </a:xfrm>
          <a:prstGeom prst="rect">
            <a:avLst/>
          </a:prstGeom>
          <a:noFill/>
        </p:spPr>
        <p:txBody>
          <a:bodyPr wrap="square" rtlCol="0">
            <a:spAutoFit/>
          </a:bodyPr>
          <a:lstStyle/>
          <a:p>
            <a:r>
              <a:rPr lang="en-US" dirty="0"/>
              <a:t>3/6/21            N        2</a:t>
            </a:r>
          </a:p>
        </p:txBody>
      </p:sp>
      <p:sp>
        <p:nvSpPr>
          <p:cNvPr id="16" name="TextBox 15">
            <a:extLst>
              <a:ext uri="{FF2B5EF4-FFF2-40B4-BE49-F238E27FC236}">
                <a16:creationId xmlns:a16="http://schemas.microsoft.com/office/drawing/2014/main" id="{39948C6F-2FAA-408C-8D4C-05F8B852B3F6}"/>
              </a:ext>
            </a:extLst>
          </p:cNvPr>
          <p:cNvSpPr txBox="1"/>
          <p:nvPr/>
        </p:nvSpPr>
        <p:spPr>
          <a:xfrm>
            <a:off x="5876693" y="4386209"/>
            <a:ext cx="5477106" cy="738664"/>
          </a:xfrm>
          <a:prstGeom prst="rect">
            <a:avLst/>
          </a:prstGeom>
          <a:noFill/>
        </p:spPr>
        <p:txBody>
          <a:bodyPr wrap="square" rtlCol="0">
            <a:spAutoFit/>
          </a:bodyPr>
          <a:lstStyle/>
          <a:p>
            <a:r>
              <a:rPr lang="en-US" sz="1400" dirty="0"/>
              <a:t>I attended a seminar on coin collecting online, hosted by the American Numismatic Association, which explained ANA grading standards, and learned that “a cleaned coin is a ruined coin.”</a:t>
            </a:r>
          </a:p>
        </p:txBody>
      </p:sp>
    </p:spTree>
    <p:extLst>
      <p:ext uri="{BB962C8B-B14F-4D97-AF65-F5344CB8AC3E}">
        <p14:creationId xmlns:p14="http://schemas.microsoft.com/office/powerpoint/2010/main" val="419083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3DF1-8671-4B15-AA19-B5A4A3818ED1}"/>
              </a:ext>
            </a:extLst>
          </p:cNvPr>
          <p:cNvSpPr>
            <a:spLocks noGrp="1"/>
          </p:cNvSpPr>
          <p:nvPr>
            <p:ph type="title"/>
          </p:nvPr>
        </p:nvSpPr>
        <p:spPr>
          <a:xfrm>
            <a:off x="838200" y="365126"/>
            <a:ext cx="10515600" cy="866516"/>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b="1" dirty="0">
                <a:solidFill>
                  <a:schemeClr val="accent4">
                    <a:lumMod val="60000"/>
                    <a:lumOff val="40000"/>
                  </a:schemeClr>
                </a:solidFill>
              </a:rPr>
              <a:t>  APR Page 2</a:t>
            </a:r>
          </a:p>
        </p:txBody>
      </p:sp>
      <p:sp>
        <p:nvSpPr>
          <p:cNvPr id="3" name="Content Placeholder 2">
            <a:extLst>
              <a:ext uri="{FF2B5EF4-FFF2-40B4-BE49-F238E27FC236}">
                <a16:creationId xmlns:a16="http://schemas.microsoft.com/office/drawing/2014/main" id="{381D54F3-4A3C-42D2-A579-61EDB5ACE3AE}"/>
              </a:ext>
            </a:extLst>
          </p:cNvPr>
          <p:cNvSpPr>
            <a:spLocks noGrp="1"/>
          </p:cNvSpPr>
          <p:nvPr>
            <p:ph idx="1"/>
          </p:nvPr>
        </p:nvSpPr>
        <p:spPr>
          <a:xfrm>
            <a:off x="838200" y="1324947"/>
            <a:ext cx="10515600" cy="4852016"/>
          </a:xfrm>
          <a:solidFill>
            <a:schemeClr val="accent6">
              <a:lumMod val="40000"/>
              <a:lumOff val="60000"/>
            </a:schemeClr>
          </a:solidFill>
          <a:ln w="41275" cmpd="thickThin">
            <a:solidFill>
              <a:schemeClr val="accent6">
                <a:lumMod val="75000"/>
              </a:schemeClr>
            </a:solidFill>
          </a:ln>
        </p:spPr>
        <p:txBody>
          <a:bodyPr/>
          <a:lstStyle/>
          <a:p>
            <a:pPr marL="0" indent="0">
              <a:buNone/>
            </a:pPr>
            <a:r>
              <a:rPr lang="en-US" dirty="0"/>
              <a:t>Let’s review this part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List anything that is related to your project.</a:t>
            </a:r>
          </a:p>
        </p:txBody>
      </p:sp>
      <p:pic>
        <p:nvPicPr>
          <p:cNvPr id="6" name="Picture 5">
            <a:extLst>
              <a:ext uri="{FF2B5EF4-FFF2-40B4-BE49-F238E27FC236}">
                <a16:creationId xmlns:a16="http://schemas.microsoft.com/office/drawing/2014/main" id="{EFF3095B-6A74-41E3-9324-6963C4154390}"/>
              </a:ext>
            </a:extLst>
          </p:cNvPr>
          <p:cNvPicPr>
            <a:picLocks noChangeAspect="1"/>
          </p:cNvPicPr>
          <p:nvPr/>
        </p:nvPicPr>
        <p:blipFill>
          <a:blip r:embed="rId3"/>
          <a:stretch>
            <a:fillRect/>
          </a:stretch>
        </p:blipFill>
        <p:spPr>
          <a:xfrm>
            <a:off x="2344325" y="2143487"/>
            <a:ext cx="8153400" cy="2295525"/>
          </a:xfrm>
          <a:prstGeom prst="rect">
            <a:avLst/>
          </a:prstGeom>
        </p:spPr>
      </p:pic>
      <p:sp>
        <p:nvSpPr>
          <p:cNvPr id="4" name="TextBox 3">
            <a:extLst>
              <a:ext uri="{FF2B5EF4-FFF2-40B4-BE49-F238E27FC236}">
                <a16:creationId xmlns:a16="http://schemas.microsoft.com/office/drawing/2014/main" id="{EF64CFE7-80FD-4E2E-9ABD-168DC1D487A0}"/>
              </a:ext>
            </a:extLst>
          </p:cNvPr>
          <p:cNvSpPr txBox="1"/>
          <p:nvPr/>
        </p:nvSpPr>
        <p:spPr>
          <a:xfrm>
            <a:off x="2743201" y="2689413"/>
            <a:ext cx="301686" cy="369332"/>
          </a:xfrm>
          <a:prstGeom prst="rect">
            <a:avLst/>
          </a:prstGeom>
          <a:noFill/>
        </p:spPr>
        <p:txBody>
          <a:bodyPr wrap="none" rtlCol="0">
            <a:spAutoFit/>
          </a:bodyPr>
          <a:lstStyle/>
          <a:p>
            <a:r>
              <a:rPr lang="en-US" dirty="0"/>
              <a:t>1</a:t>
            </a:r>
          </a:p>
        </p:txBody>
      </p:sp>
      <p:sp>
        <p:nvSpPr>
          <p:cNvPr id="5" name="TextBox 4">
            <a:extLst>
              <a:ext uri="{FF2B5EF4-FFF2-40B4-BE49-F238E27FC236}">
                <a16:creationId xmlns:a16="http://schemas.microsoft.com/office/drawing/2014/main" id="{98A13CD6-95FB-4B95-A37D-BDBD619F7458}"/>
              </a:ext>
            </a:extLst>
          </p:cNvPr>
          <p:cNvSpPr txBox="1"/>
          <p:nvPr/>
        </p:nvSpPr>
        <p:spPr>
          <a:xfrm>
            <a:off x="3778624" y="2689413"/>
            <a:ext cx="2524987" cy="369332"/>
          </a:xfrm>
          <a:prstGeom prst="rect">
            <a:avLst/>
          </a:prstGeom>
          <a:noFill/>
        </p:spPr>
        <p:txBody>
          <a:bodyPr wrap="none" rtlCol="0">
            <a:spAutoFit/>
          </a:bodyPr>
          <a:lstStyle/>
          <a:p>
            <a:r>
              <a:rPr lang="en-US" dirty="0"/>
              <a:t>Poster on Coin Collecting</a:t>
            </a:r>
          </a:p>
        </p:txBody>
      </p:sp>
      <p:sp>
        <p:nvSpPr>
          <p:cNvPr id="7" name="TextBox 6">
            <a:extLst>
              <a:ext uri="{FF2B5EF4-FFF2-40B4-BE49-F238E27FC236}">
                <a16:creationId xmlns:a16="http://schemas.microsoft.com/office/drawing/2014/main" id="{DBAA1B7E-D554-49CB-A4E6-12886A384429}"/>
              </a:ext>
            </a:extLst>
          </p:cNvPr>
          <p:cNvSpPr txBox="1"/>
          <p:nvPr/>
        </p:nvSpPr>
        <p:spPr>
          <a:xfrm>
            <a:off x="6988230" y="2689413"/>
            <a:ext cx="1412438" cy="369332"/>
          </a:xfrm>
          <a:prstGeom prst="rect">
            <a:avLst/>
          </a:prstGeom>
          <a:noFill/>
        </p:spPr>
        <p:txBody>
          <a:bodyPr wrap="none" rtlCol="0">
            <a:spAutoFit/>
          </a:bodyPr>
          <a:lstStyle/>
          <a:p>
            <a:r>
              <a:rPr lang="en-US" dirty="0"/>
              <a:t>1</a:t>
            </a:r>
            <a:r>
              <a:rPr lang="en-US" baseline="30000" dirty="0"/>
              <a:t>st</a:t>
            </a:r>
            <a:r>
              <a:rPr lang="en-US" dirty="0"/>
              <a:t> Place, SVF</a:t>
            </a:r>
          </a:p>
        </p:txBody>
      </p:sp>
      <p:sp>
        <p:nvSpPr>
          <p:cNvPr id="8" name="TextBox 7">
            <a:extLst>
              <a:ext uri="{FF2B5EF4-FFF2-40B4-BE49-F238E27FC236}">
                <a16:creationId xmlns:a16="http://schemas.microsoft.com/office/drawing/2014/main" id="{D6D4818D-FCFF-469C-9213-A4E2262B81D1}"/>
              </a:ext>
            </a:extLst>
          </p:cNvPr>
          <p:cNvSpPr txBox="1"/>
          <p:nvPr/>
        </p:nvSpPr>
        <p:spPr>
          <a:xfrm>
            <a:off x="2601283" y="3058745"/>
            <a:ext cx="642532" cy="369332"/>
          </a:xfrm>
          <a:prstGeom prst="rect">
            <a:avLst/>
          </a:prstGeom>
          <a:noFill/>
        </p:spPr>
        <p:txBody>
          <a:bodyPr wrap="square" rtlCol="0">
            <a:spAutoFit/>
          </a:bodyPr>
          <a:lstStyle/>
          <a:p>
            <a:r>
              <a:rPr lang="en-US" dirty="0"/>
              <a:t>15</a:t>
            </a:r>
          </a:p>
        </p:txBody>
      </p:sp>
      <p:sp>
        <p:nvSpPr>
          <p:cNvPr id="9" name="TextBox 8">
            <a:extLst>
              <a:ext uri="{FF2B5EF4-FFF2-40B4-BE49-F238E27FC236}">
                <a16:creationId xmlns:a16="http://schemas.microsoft.com/office/drawing/2014/main" id="{DB74EDD5-3D97-4EF3-B890-108078102A7D}"/>
              </a:ext>
            </a:extLst>
          </p:cNvPr>
          <p:cNvSpPr txBox="1"/>
          <p:nvPr/>
        </p:nvSpPr>
        <p:spPr>
          <a:xfrm>
            <a:off x="3768947" y="3058745"/>
            <a:ext cx="2388795" cy="369332"/>
          </a:xfrm>
          <a:prstGeom prst="rect">
            <a:avLst/>
          </a:prstGeom>
          <a:noFill/>
        </p:spPr>
        <p:txBody>
          <a:bodyPr wrap="none" rtlCol="0">
            <a:spAutoFit/>
          </a:bodyPr>
          <a:lstStyle/>
          <a:p>
            <a:r>
              <a:rPr lang="en-US" dirty="0"/>
              <a:t>Chinese Coin Collection</a:t>
            </a:r>
          </a:p>
        </p:txBody>
      </p:sp>
      <p:sp>
        <p:nvSpPr>
          <p:cNvPr id="10" name="TextBox 9">
            <a:extLst>
              <a:ext uri="{FF2B5EF4-FFF2-40B4-BE49-F238E27FC236}">
                <a16:creationId xmlns:a16="http://schemas.microsoft.com/office/drawing/2014/main" id="{B8491B81-57FE-4FB7-AE41-C9211BF536FA}"/>
              </a:ext>
            </a:extLst>
          </p:cNvPr>
          <p:cNvSpPr txBox="1"/>
          <p:nvPr/>
        </p:nvSpPr>
        <p:spPr>
          <a:xfrm>
            <a:off x="2714199" y="3385989"/>
            <a:ext cx="301686" cy="369332"/>
          </a:xfrm>
          <a:prstGeom prst="rect">
            <a:avLst/>
          </a:prstGeom>
          <a:noFill/>
        </p:spPr>
        <p:txBody>
          <a:bodyPr wrap="none" rtlCol="0">
            <a:spAutoFit/>
          </a:bodyPr>
          <a:lstStyle/>
          <a:p>
            <a:r>
              <a:rPr lang="en-US" dirty="0"/>
              <a:t>3</a:t>
            </a:r>
          </a:p>
        </p:txBody>
      </p:sp>
      <p:sp>
        <p:nvSpPr>
          <p:cNvPr id="11" name="TextBox 10">
            <a:extLst>
              <a:ext uri="{FF2B5EF4-FFF2-40B4-BE49-F238E27FC236}">
                <a16:creationId xmlns:a16="http://schemas.microsoft.com/office/drawing/2014/main" id="{DB7062D9-9458-42C7-B756-38B09EE935E8}"/>
              </a:ext>
            </a:extLst>
          </p:cNvPr>
          <p:cNvSpPr txBox="1"/>
          <p:nvPr/>
        </p:nvSpPr>
        <p:spPr>
          <a:xfrm>
            <a:off x="3613689" y="3381623"/>
            <a:ext cx="3056286" cy="369332"/>
          </a:xfrm>
          <a:prstGeom prst="rect">
            <a:avLst/>
          </a:prstGeom>
          <a:noFill/>
        </p:spPr>
        <p:txBody>
          <a:bodyPr wrap="none" rtlCol="0">
            <a:spAutoFit/>
          </a:bodyPr>
          <a:lstStyle/>
          <a:p>
            <a:r>
              <a:rPr lang="en-US" dirty="0"/>
              <a:t>Numismatics: History of a Coin</a:t>
            </a:r>
          </a:p>
        </p:txBody>
      </p:sp>
      <p:sp>
        <p:nvSpPr>
          <p:cNvPr id="14" name="TextBox 13">
            <a:extLst>
              <a:ext uri="{FF2B5EF4-FFF2-40B4-BE49-F238E27FC236}">
                <a16:creationId xmlns:a16="http://schemas.microsoft.com/office/drawing/2014/main" id="{7A0621FF-283B-4377-B424-70EB0498178C}"/>
              </a:ext>
            </a:extLst>
          </p:cNvPr>
          <p:cNvSpPr txBox="1"/>
          <p:nvPr/>
        </p:nvSpPr>
        <p:spPr>
          <a:xfrm>
            <a:off x="6789123" y="3352770"/>
            <a:ext cx="3377335" cy="369332"/>
          </a:xfrm>
          <a:prstGeom prst="rect">
            <a:avLst/>
          </a:prstGeom>
          <a:noFill/>
        </p:spPr>
        <p:txBody>
          <a:bodyPr wrap="none" rtlCol="0">
            <a:spAutoFit/>
          </a:bodyPr>
          <a:lstStyle/>
          <a:p>
            <a:r>
              <a:rPr lang="en-US" dirty="0"/>
              <a:t>Display; Club, School, project mtg.</a:t>
            </a:r>
          </a:p>
        </p:txBody>
      </p:sp>
    </p:spTree>
    <p:extLst>
      <p:ext uri="{BB962C8B-B14F-4D97-AF65-F5344CB8AC3E}">
        <p14:creationId xmlns:p14="http://schemas.microsoft.com/office/powerpoint/2010/main" val="223389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9929-188A-4381-9470-85AC5D80FC7E}"/>
              </a:ext>
            </a:extLst>
          </p:cNvPr>
          <p:cNvSpPr>
            <a:spLocks noGrp="1"/>
          </p:cNvSpPr>
          <p:nvPr>
            <p:ph type="title"/>
          </p:nvPr>
        </p:nvSpPr>
        <p:spPr>
          <a:xfrm>
            <a:off x="838200" y="365126"/>
            <a:ext cx="2286837" cy="810532"/>
          </a:xfrm>
        </p:spPr>
        <p:txBody>
          <a:bodyPr/>
          <a:lstStyle/>
          <a:p>
            <a:r>
              <a:rPr lang="en-US" dirty="0"/>
              <a:t>Pledges</a:t>
            </a:r>
          </a:p>
        </p:txBody>
      </p:sp>
      <p:pic>
        <p:nvPicPr>
          <p:cNvPr id="5" name="Picture 4">
            <a:extLst>
              <a:ext uri="{FF2B5EF4-FFF2-40B4-BE49-F238E27FC236}">
                <a16:creationId xmlns:a16="http://schemas.microsoft.com/office/drawing/2014/main" id="{3CDB0D6D-9992-4E36-B6F9-D1F0C4EA17A8}"/>
              </a:ext>
            </a:extLst>
          </p:cNvPr>
          <p:cNvPicPr>
            <a:picLocks noChangeAspect="1"/>
          </p:cNvPicPr>
          <p:nvPr/>
        </p:nvPicPr>
        <p:blipFill>
          <a:blip r:embed="rId3"/>
          <a:stretch>
            <a:fillRect/>
          </a:stretch>
        </p:blipFill>
        <p:spPr>
          <a:xfrm>
            <a:off x="6379028" y="940254"/>
            <a:ext cx="5334000" cy="5448300"/>
          </a:xfrm>
          <a:prstGeom prst="rect">
            <a:avLst/>
          </a:prstGeom>
        </p:spPr>
      </p:pic>
      <p:pic>
        <p:nvPicPr>
          <p:cNvPr id="9" name="Picture 8">
            <a:extLst>
              <a:ext uri="{FF2B5EF4-FFF2-40B4-BE49-F238E27FC236}">
                <a16:creationId xmlns:a16="http://schemas.microsoft.com/office/drawing/2014/main" id="{5FF0F649-1D8C-4CA2-B1D0-507AEBDC1552}"/>
              </a:ext>
            </a:extLst>
          </p:cNvPr>
          <p:cNvPicPr>
            <a:picLocks noChangeAspect="1"/>
          </p:cNvPicPr>
          <p:nvPr/>
        </p:nvPicPr>
        <p:blipFill>
          <a:blip r:embed="rId4"/>
          <a:stretch>
            <a:fillRect/>
          </a:stretch>
        </p:blipFill>
        <p:spPr>
          <a:xfrm>
            <a:off x="1014884" y="1378215"/>
            <a:ext cx="5133975" cy="3438525"/>
          </a:xfrm>
          <a:prstGeom prst="rect">
            <a:avLst/>
          </a:prstGeom>
        </p:spPr>
      </p:pic>
      <p:sp>
        <p:nvSpPr>
          <p:cNvPr id="10" name="TextBox 9">
            <a:extLst>
              <a:ext uri="{FF2B5EF4-FFF2-40B4-BE49-F238E27FC236}">
                <a16:creationId xmlns:a16="http://schemas.microsoft.com/office/drawing/2014/main" id="{791AD0B4-DDFD-4E6B-B705-E2B0032A62E7}"/>
              </a:ext>
            </a:extLst>
          </p:cNvPr>
          <p:cNvSpPr txBox="1"/>
          <p:nvPr/>
        </p:nvSpPr>
        <p:spPr>
          <a:xfrm>
            <a:off x="1014884" y="5254701"/>
            <a:ext cx="5374192" cy="923330"/>
          </a:xfrm>
          <a:prstGeom prst="rect">
            <a:avLst/>
          </a:prstGeom>
          <a:noFill/>
        </p:spPr>
        <p:txBody>
          <a:bodyPr wrap="square" rtlCol="0">
            <a:spAutoFit/>
          </a:bodyPr>
          <a:lstStyle/>
          <a:p>
            <a:r>
              <a:rPr lang="en-US" b="0" i="0" dirty="0">
                <a:solidFill>
                  <a:srgbClr val="202945"/>
                </a:solidFill>
                <a:effectLst/>
                <a:latin typeface="Inter"/>
              </a:rPr>
              <a:t>I </a:t>
            </a:r>
            <a:r>
              <a:rPr lang="en-US" b="1" i="0" dirty="0">
                <a:solidFill>
                  <a:srgbClr val="202945"/>
                </a:solidFill>
                <a:effectLst/>
                <a:latin typeface="Inter"/>
              </a:rPr>
              <a:t>pledge allegiance</a:t>
            </a:r>
            <a:r>
              <a:rPr lang="en-US" b="0" i="0" dirty="0">
                <a:solidFill>
                  <a:srgbClr val="202945"/>
                </a:solidFill>
                <a:effectLst/>
                <a:latin typeface="Inter"/>
              </a:rPr>
              <a:t> to the Flag of the </a:t>
            </a:r>
            <a:r>
              <a:rPr lang="en-US" b="1" i="0" dirty="0">
                <a:solidFill>
                  <a:srgbClr val="202945"/>
                </a:solidFill>
                <a:effectLst/>
                <a:latin typeface="Inter"/>
              </a:rPr>
              <a:t>United States</a:t>
            </a:r>
            <a:r>
              <a:rPr lang="en-US" b="0" i="0" dirty="0">
                <a:solidFill>
                  <a:srgbClr val="202945"/>
                </a:solidFill>
                <a:effectLst/>
                <a:latin typeface="Inter"/>
              </a:rPr>
              <a:t> of America and to the Republic for which it stands, one nation, indivisible, with liberty and justice for all."</a:t>
            </a:r>
            <a:endParaRPr lang="en-US" dirty="0"/>
          </a:p>
        </p:txBody>
      </p:sp>
    </p:spTree>
    <p:extLst>
      <p:ext uri="{BB962C8B-B14F-4D97-AF65-F5344CB8AC3E}">
        <p14:creationId xmlns:p14="http://schemas.microsoft.com/office/powerpoint/2010/main" val="6799872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3DF1-8671-4B15-AA19-B5A4A3818ED1}"/>
              </a:ext>
            </a:extLst>
          </p:cNvPr>
          <p:cNvSpPr>
            <a:spLocks noGrp="1"/>
          </p:cNvSpPr>
          <p:nvPr>
            <p:ph type="title"/>
          </p:nvPr>
        </p:nvSpPr>
        <p:spPr>
          <a:xfrm>
            <a:off x="838200" y="365126"/>
            <a:ext cx="10515600" cy="866516"/>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b="1" dirty="0">
                <a:solidFill>
                  <a:schemeClr val="accent4">
                    <a:lumMod val="60000"/>
                    <a:lumOff val="40000"/>
                  </a:schemeClr>
                </a:solidFill>
              </a:rPr>
              <a:t>  APR Page 2</a:t>
            </a:r>
          </a:p>
        </p:txBody>
      </p:sp>
      <p:sp>
        <p:nvSpPr>
          <p:cNvPr id="3" name="Content Placeholder 2">
            <a:extLst>
              <a:ext uri="{FF2B5EF4-FFF2-40B4-BE49-F238E27FC236}">
                <a16:creationId xmlns:a16="http://schemas.microsoft.com/office/drawing/2014/main" id="{381D54F3-4A3C-42D2-A579-61EDB5ACE3AE}"/>
              </a:ext>
            </a:extLst>
          </p:cNvPr>
          <p:cNvSpPr>
            <a:spLocks noGrp="1"/>
          </p:cNvSpPr>
          <p:nvPr>
            <p:ph idx="1"/>
          </p:nvPr>
        </p:nvSpPr>
        <p:spPr>
          <a:xfrm>
            <a:off x="838200" y="1324947"/>
            <a:ext cx="10515600" cy="4852016"/>
          </a:xfrm>
          <a:solidFill>
            <a:schemeClr val="accent6">
              <a:lumMod val="40000"/>
              <a:lumOff val="60000"/>
            </a:schemeClr>
          </a:solidFill>
          <a:ln w="41275" cmpd="thickThin">
            <a:solidFill>
              <a:schemeClr val="accent6">
                <a:lumMod val="75000"/>
              </a:schemeClr>
            </a:solidFill>
          </a:ln>
        </p:spPr>
        <p:txBody>
          <a:bodyPr>
            <a:normAutofit lnSpcReduction="10000"/>
          </a:bodyPr>
          <a:lstStyle/>
          <a:p>
            <a:pPr marL="0" indent="0">
              <a:buNone/>
            </a:pPr>
            <a:r>
              <a:rPr lang="en-US" dirty="0"/>
              <a:t>Let’s review this part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Anything that is related to your project should go here.  Are you a junior or teen leader for this project?  Did you do any </a:t>
            </a:r>
            <a:r>
              <a:rPr lang="en-US" b="1" u="sng" dirty="0"/>
              <a:t>Leadership development </a:t>
            </a:r>
            <a:r>
              <a:rPr lang="en-US" dirty="0"/>
              <a:t>activities related to your project?</a:t>
            </a:r>
          </a:p>
          <a:p>
            <a:pPr marL="0" indent="0">
              <a:buNone/>
            </a:pPr>
            <a:r>
              <a:rPr lang="en-US" b="1" u="sng" dirty="0"/>
              <a:t>Civic engagement </a:t>
            </a:r>
            <a:r>
              <a:rPr lang="en-US" dirty="0"/>
              <a:t>– </a:t>
            </a:r>
            <a:r>
              <a:rPr lang="en-US" dirty="0">
                <a:highlight>
                  <a:srgbClr val="FFFF00"/>
                </a:highlight>
              </a:rPr>
              <a:t>an information booth at the fair, a petting zoo at a local function, or a science project or display to tell people about 4-H and your project animal.</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D1FB4C5-515E-4A1F-9A56-11A2EFB91075}"/>
              </a:ext>
            </a:extLst>
          </p:cNvPr>
          <p:cNvPicPr>
            <a:picLocks noChangeAspect="1"/>
          </p:cNvPicPr>
          <p:nvPr/>
        </p:nvPicPr>
        <p:blipFill>
          <a:blip r:embed="rId3"/>
          <a:stretch>
            <a:fillRect/>
          </a:stretch>
        </p:blipFill>
        <p:spPr>
          <a:xfrm>
            <a:off x="1143505" y="1906859"/>
            <a:ext cx="9904990" cy="1693359"/>
          </a:xfrm>
          <a:prstGeom prst="rect">
            <a:avLst/>
          </a:prstGeom>
        </p:spPr>
      </p:pic>
    </p:spTree>
    <p:extLst>
      <p:ext uri="{BB962C8B-B14F-4D97-AF65-F5344CB8AC3E}">
        <p14:creationId xmlns:p14="http://schemas.microsoft.com/office/powerpoint/2010/main" val="330072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D35C-9D7B-4316-AAF2-E2E96C2F2270}"/>
              </a:ext>
            </a:extLst>
          </p:cNvPr>
          <p:cNvSpPr>
            <a:spLocks noGrp="1"/>
          </p:cNvSpPr>
          <p:nvPr>
            <p:ph type="title"/>
          </p:nvPr>
        </p:nvSpPr>
        <p:spPr>
          <a:xfrm>
            <a:off x="839788" y="457200"/>
            <a:ext cx="3932237" cy="1191846"/>
          </a:xfrm>
          <a:gradFill flip="none" rotWithShape="1">
            <a:gsLst>
              <a:gs pos="0">
                <a:schemeClr val="accent6">
                  <a:lumMod val="67000"/>
                </a:schemeClr>
              </a:gs>
              <a:gs pos="91000">
                <a:schemeClr val="accent6">
                  <a:lumMod val="97000"/>
                  <a:lumOff val="3000"/>
                </a:schemeClr>
              </a:gs>
              <a:gs pos="100000">
                <a:schemeClr val="accent6">
                  <a:lumMod val="60000"/>
                  <a:lumOff val="40000"/>
                </a:schemeClr>
              </a:gs>
            </a:gsLst>
            <a:path path="circle">
              <a:fillToRect l="100000" t="100000"/>
            </a:path>
            <a:tileRect r="-100000" b="-100000"/>
          </a:gradFill>
        </p:spPr>
        <p:txBody>
          <a:bodyPr>
            <a:normAutofit/>
          </a:bodyPr>
          <a:lstStyle/>
          <a:p>
            <a:r>
              <a:rPr lang="en-US" b="1" dirty="0">
                <a:solidFill>
                  <a:schemeClr val="accent4">
                    <a:lumMod val="60000"/>
                    <a:lumOff val="40000"/>
                  </a:schemeClr>
                </a:solidFill>
              </a:rPr>
              <a:t>Expenses and Income/ Value</a:t>
            </a:r>
          </a:p>
        </p:txBody>
      </p:sp>
      <p:sp>
        <p:nvSpPr>
          <p:cNvPr id="4" name="Text Placeholder 3">
            <a:extLst>
              <a:ext uri="{FF2B5EF4-FFF2-40B4-BE49-F238E27FC236}">
                <a16:creationId xmlns:a16="http://schemas.microsoft.com/office/drawing/2014/main" id="{996DF74D-3A15-4D5A-B774-0C18A700B0A3}"/>
              </a:ext>
            </a:extLst>
          </p:cNvPr>
          <p:cNvSpPr>
            <a:spLocks noGrp="1"/>
          </p:cNvSpPr>
          <p:nvPr>
            <p:ph type="body" sz="half" idx="2"/>
          </p:nvPr>
        </p:nvSpPr>
        <p:spPr>
          <a:xfrm>
            <a:off x="839788" y="1726163"/>
            <a:ext cx="3932237" cy="4852338"/>
          </a:xfrm>
          <a:solidFill>
            <a:schemeClr val="accent6">
              <a:lumMod val="40000"/>
              <a:lumOff val="60000"/>
            </a:schemeClr>
          </a:solidFill>
          <a:ln w="19050">
            <a:solidFill>
              <a:schemeClr val="tx1"/>
            </a:solidFill>
          </a:ln>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events or activities where you demonstrate your knowledge to an audience or judge.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You CAN participate in skill activities where you are not enrolled in a corresponding project, as long as the skills are related to a 4-H project.</a:t>
            </a:r>
          </a:p>
          <a:p>
            <a:pPr marL="285750" indent="-285750">
              <a:buClr>
                <a:schemeClr val="accent6">
                  <a:lumMod val="75000"/>
                </a:schemeClr>
              </a:buClr>
              <a:buSzPct val="125000"/>
              <a:buFont typeface="Symbol" panose="05050102010706020507" pitchFamily="18" charset="2"/>
              <a:buChar char="§"/>
            </a:pPr>
            <a:r>
              <a:rPr lang="en-US" sz="1800" b="1" dirty="0"/>
              <a:t>Supplies</a:t>
            </a:r>
          </a:p>
          <a:p>
            <a:pPr lvl="1">
              <a:buClr>
                <a:schemeClr val="accent6">
                  <a:lumMod val="75000"/>
                </a:schemeClr>
              </a:buClr>
              <a:buSzPct val="125000"/>
            </a:pPr>
            <a:r>
              <a:rPr lang="en-US" sz="1600" dirty="0"/>
              <a:t>- Things you bought</a:t>
            </a:r>
          </a:p>
          <a:p>
            <a:pPr lvl="1">
              <a:buClr>
                <a:schemeClr val="accent6">
                  <a:lumMod val="75000"/>
                </a:schemeClr>
              </a:buClr>
              <a:buSzPct val="125000"/>
            </a:pPr>
            <a:r>
              <a:rPr lang="en-US" sz="1600" dirty="0"/>
              <a:t>- Things that were provided for you</a:t>
            </a:r>
          </a:p>
          <a:p>
            <a:pPr marL="285750" indent="-285750">
              <a:buClr>
                <a:schemeClr val="accent6">
                  <a:lumMod val="75000"/>
                </a:schemeClr>
              </a:buClr>
              <a:buSzPct val="125000"/>
              <a:buFont typeface="Symbol" panose="05050102010706020507" pitchFamily="18" charset="2"/>
              <a:buChar char="§"/>
            </a:pPr>
            <a:r>
              <a:rPr lang="en-US" sz="1800" b="1" dirty="0"/>
              <a:t>Tools and Equipment used</a:t>
            </a:r>
          </a:p>
          <a:p>
            <a:pPr marL="285750" indent="-285750">
              <a:buClr>
                <a:schemeClr val="accent6">
                  <a:lumMod val="75000"/>
                </a:schemeClr>
              </a:buClr>
              <a:buSzPct val="125000"/>
              <a:buFont typeface="Symbol" panose="05050102010706020507" pitchFamily="18" charset="2"/>
              <a:buChar char="§"/>
            </a:pPr>
            <a:r>
              <a:rPr lang="en-US" sz="1800" b="1" dirty="0"/>
              <a:t>Project Animal (cost)</a:t>
            </a:r>
          </a:p>
          <a:p>
            <a:pPr marL="285750" indent="-285750">
              <a:buClr>
                <a:schemeClr val="accent6">
                  <a:lumMod val="75000"/>
                </a:schemeClr>
              </a:buClr>
              <a:buSzPct val="125000"/>
              <a:buFont typeface="Symbol" panose="05050102010706020507" pitchFamily="18" charset="2"/>
              <a:buChar char="§"/>
            </a:pPr>
            <a:r>
              <a:rPr lang="en-US" sz="1800" b="1" dirty="0"/>
              <a:t>Transportation</a:t>
            </a:r>
          </a:p>
          <a:p>
            <a:pPr marL="285750" indent="-285750">
              <a:buClr>
                <a:schemeClr val="accent6">
                  <a:lumMod val="75000"/>
                </a:schemeClr>
              </a:buClr>
              <a:buSzPct val="125000"/>
              <a:buFont typeface="Symbol" panose="05050102010706020507" pitchFamily="18" charset="2"/>
              <a:buChar char="§"/>
            </a:pPr>
            <a:r>
              <a:rPr lang="en-US" sz="1800" b="1" dirty="0"/>
              <a:t>Project Skill Activities Outside of 4-H</a:t>
            </a:r>
          </a:p>
        </p:txBody>
      </p:sp>
      <p:sp>
        <p:nvSpPr>
          <p:cNvPr id="7" name="TextBox 6">
            <a:extLst>
              <a:ext uri="{FF2B5EF4-FFF2-40B4-BE49-F238E27FC236}">
                <a16:creationId xmlns:a16="http://schemas.microsoft.com/office/drawing/2014/main" id="{B3BAD11A-C097-4984-9862-E387DF605CB5}"/>
              </a:ext>
            </a:extLst>
          </p:cNvPr>
          <p:cNvSpPr txBox="1"/>
          <p:nvPr/>
        </p:nvSpPr>
        <p:spPr>
          <a:xfrm>
            <a:off x="4914202" y="3993178"/>
            <a:ext cx="6677238" cy="2585323"/>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dirty="0"/>
              <a:t>You can ADD lines as needed (in Word, go outside the table and press enter.  Using Google Docs, right click and select Insert)</a:t>
            </a:r>
          </a:p>
          <a:p>
            <a:r>
              <a:rPr lang="en-US" dirty="0"/>
              <a:t>Determine which it should be, income or expense.  Items that are not used up can have both.</a:t>
            </a:r>
          </a:p>
          <a:p>
            <a:r>
              <a:rPr lang="en-US" dirty="0"/>
              <a:t>If you use a separate report (Market Animal Report), record book judges still like to see this filled out.  You should list the totals, and the profit/loss should match your other report.  </a:t>
            </a:r>
          </a:p>
          <a:p>
            <a:r>
              <a:rPr lang="en-US" dirty="0"/>
              <a:t>Regardless, the numbers here are really for YOU – it’s a learning experience!</a:t>
            </a:r>
          </a:p>
        </p:txBody>
      </p:sp>
      <p:pic>
        <p:nvPicPr>
          <p:cNvPr id="9" name="Content Placeholder 8">
            <a:extLst>
              <a:ext uri="{FF2B5EF4-FFF2-40B4-BE49-F238E27FC236}">
                <a16:creationId xmlns:a16="http://schemas.microsoft.com/office/drawing/2014/main" id="{05269C0C-BF9D-4CBC-B99E-D055AA527E51}"/>
              </a:ext>
            </a:extLst>
          </p:cNvPr>
          <p:cNvPicPr>
            <a:picLocks noGrp="1" noChangeAspect="1"/>
          </p:cNvPicPr>
          <p:nvPr>
            <p:ph idx="1"/>
          </p:nvPr>
        </p:nvPicPr>
        <p:blipFill>
          <a:blip r:embed="rId3"/>
          <a:stretch>
            <a:fillRect/>
          </a:stretch>
        </p:blipFill>
        <p:spPr>
          <a:xfrm>
            <a:off x="4772025" y="573033"/>
            <a:ext cx="6489653" cy="3304312"/>
          </a:xfrm>
        </p:spPr>
      </p:pic>
    </p:spTree>
    <p:extLst>
      <p:ext uri="{BB962C8B-B14F-4D97-AF65-F5344CB8AC3E}">
        <p14:creationId xmlns:p14="http://schemas.microsoft.com/office/powerpoint/2010/main" val="34477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3DF1-8671-4B15-AA19-B5A4A3818ED1}"/>
              </a:ext>
            </a:extLst>
          </p:cNvPr>
          <p:cNvSpPr>
            <a:spLocks noGrp="1"/>
          </p:cNvSpPr>
          <p:nvPr>
            <p:ph type="title"/>
          </p:nvPr>
        </p:nvSpPr>
        <p:spPr>
          <a:xfrm>
            <a:off x="838200" y="365126"/>
            <a:ext cx="10515600" cy="866516"/>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b="1" dirty="0">
                <a:solidFill>
                  <a:schemeClr val="accent4">
                    <a:lumMod val="60000"/>
                    <a:lumOff val="40000"/>
                  </a:schemeClr>
                </a:solidFill>
              </a:rPr>
              <a:t>  APR Page 2</a:t>
            </a:r>
          </a:p>
        </p:txBody>
      </p:sp>
      <p:sp>
        <p:nvSpPr>
          <p:cNvPr id="3" name="Content Placeholder 2">
            <a:extLst>
              <a:ext uri="{FF2B5EF4-FFF2-40B4-BE49-F238E27FC236}">
                <a16:creationId xmlns:a16="http://schemas.microsoft.com/office/drawing/2014/main" id="{381D54F3-4A3C-42D2-A579-61EDB5ACE3AE}"/>
              </a:ext>
            </a:extLst>
          </p:cNvPr>
          <p:cNvSpPr>
            <a:spLocks noGrp="1"/>
          </p:cNvSpPr>
          <p:nvPr>
            <p:ph idx="1"/>
          </p:nvPr>
        </p:nvSpPr>
        <p:spPr>
          <a:xfrm>
            <a:off x="838200" y="1324947"/>
            <a:ext cx="10515600" cy="4852016"/>
          </a:xfrm>
          <a:solidFill>
            <a:schemeClr val="accent6">
              <a:lumMod val="40000"/>
              <a:lumOff val="60000"/>
            </a:schemeClr>
          </a:solidFill>
          <a:ln w="41275" cmpd="thickThin">
            <a:solidFill>
              <a:schemeClr val="accent6">
                <a:lumMod val="75000"/>
              </a:schemeClr>
            </a:solidFill>
          </a:ln>
        </p:spPr>
        <p:txBody>
          <a:bodyPr/>
          <a:lstStyle/>
          <a:p>
            <a:pPr marL="0" indent="0">
              <a:buNone/>
            </a:pPr>
            <a:r>
              <a:rPr lang="en-US" dirty="0"/>
              <a:t>Let’s review this part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756511F-E3BD-4DFE-9599-6CCED635EDEC}"/>
              </a:ext>
            </a:extLst>
          </p:cNvPr>
          <p:cNvPicPr>
            <a:picLocks noChangeAspect="1"/>
          </p:cNvPicPr>
          <p:nvPr/>
        </p:nvPicPr>
        <p:blipFill>
          <a:blip r:embed="rId3"/>
          <a:stretch>
            <a:fillRect/>
          </a:stretch>
        </p:blipFill>
        <p:spPr>
          <a:xfrm>
            <a:off x="1621236" y="2020926"/>
            <a:ext cx="9110536" cy="3153240"/>
          </a:xfrm>
          <a:prstGeom prst="rect">
            <a:avLst/>
          </a:prstGeom>
        </p:spPr>
      </p:pic>
    </p:spTree>
    <p:extLst>
      <p:ext uri="{BB962C8B-B14F-4D97-AF65-F5344CB8AC3E}">
        <p14:creationId xmlns:p14="http://schemas.microsoft.com/office/powerpoint/2010/main" val="424886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0618-9880-4846-ACD6-13643003528E}"/>
              </a:ext>
            </a:extLst>
          </p:cNvPr>
          <p:cNvSpPr>
            <a:spLocks noGrp="1"/>
          </p:cNvSpPr>
          <p:nvPr>
            <p:ph type="title"/>
          </p:nvPr>
        </p:nvSpPr>
        <p:spPr/>
        <p:txBody>
          <a:bodyPr/>
          <a:lstStyle/>
          <a:p>
            <a:r>
              <a:rPr lang="en-US" dirty="0"/>
              <a:t>Expressions Page</a:t>
            </a:r>
          </a:p>
        </p:txBody>
      </p:sp>
      <p:sp>
        <p:nvSpPr>
          <p:cNvPr id="3" name="Content Placeholder 2">
            <a:extLst>
              <a:ext uri="{FF2B5EF4-FFF2-40B4-BE49-F238E27FC236}">
                <a16:creationId xmlns:a16="http://schemas.microsoft.com/office/drawing/2014/main" id="{8C956493-9A6A-4ED9-B927-DDC0A3C1917E}"/>
              </a:ext>
            </a:extLst>
          </p:cNvPr>
          <p:cNvSpPr>
            <a:spLocks noGrp="1"/>
          </p:cNvSpPr>
          <p:nvPr>
            <p:ph idx="1"/>
          </p:nvPr>
        </p:nvSpPr>
        <p:spPr/>
        <p:txBody>
          <a:bodyPr/>
          <a:lstStyle/>
          <a:p>
            <a:r>
              <a:rPr lang="en-US" dirty="0"/>
              <a:t>Be creative</a:t>
            </a:r>
          </a:p>
          <a:p>
            <a:r>
              <a:rPr lang="en-US" dirty="0"/>
              <a:t>Show what you learned</a:t>
            </a:r>
          </a:p>
          <a:p>
            <a:r>
              <a:rPr lang="en-US" dirty="0"/>
              <a:t>Draw something</a:t>
            </a:r>
          </a:p>
          <a:p>
            <a:r>
              <a:rPr lang="en-US" dirty="0"/>
              <a:t>Take a picture and explain it</a:t>
            </a:r>
          </a:p>
          <a:p>
            <a:r>
              <a:rPr lang="en-US" dirty="0"/>
              <a:t>Make a diagram</a:t>
            </a:r>
          </a:p>
          <a:p>
            <a:r>
              <a:rPr lang="en-US" dirty="0"/>
              <a:t>Make a list of things you learned NOT to do</a:t>
            </a:r>
          </a:p>
          <a:p>
            <a:r>
              <a:rPr lang="en-US" dirty="0"/>
              <a:t>Show your SPARK!</a:t>
            </a:r>
          </a:p>
          <a:p>
            <a:pPr marL="0" indent="0">
              <a:buNone/>
            </a:pPr>
            <a:r>
              <a:rPr lang="en-US" dirty="0"/>
              <a:t>Examples:  </a:t>
            </a:r>
          </a:p>
        </p:txBody>
      </p:sp>
    </p:spTree>
    <p:extLst>
      <p:ext uri="{BB962C8B-B14F-4D97-AF65-F5344CB8AC3E}">
        <p14:creationId xmlns:p14="http://schemas.microsoft.com/office/powerpoint/2010/main" val="202888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E33A-2FCC-406F-9FA1-AF68935467F8}"/>
              </a:ext>
            </a:extLst>
          </p:cNvPr>
          <p:cNvSpPr>
            <a:spLocks noGrp="1"/>
          </p:cNvSpPr>
          <p:nvPr>
            <p:ph type="title"/>
          </p:nvPr>
        </p:nvSpPr>
        <p:spPr>
          <a:xfrm>
            <a:off x="838200" y="365125"/>
            <a:ext cx="10515600" cy="5054368"/>
          </a:xfrm>
        </p:spPr>
        <p:txBody>
          <a:bodyPr/>
          <a:lstStyle/>
          <a:p>
            <a:endParaRPr lang="en-US" dirty="0"/>
          </a:p>
        </p:txBody>
      </p:sp>
      <p:pic>
        <p:nvPicPr>
          <p:cNvPr id="7" name="Picture 6" descr="A picture containing text, clipart&#10;&#10;Description automatically generated">
            <a:extLst>
              <a:ext uri="{FF2B5EF4-FFF2-40B4-BE49-F238E27FC236}">
                <a16:creationId xmlns:a16="http://schemas.microsoft.com/office/drawing/2014/main" id="{8C1722A9-0CED-4533-BBCE-BE1B8FF53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Content Placeholder 2">
            <a:extLst>
              <a:ext uri="{FF2B5EF4-FFF2-40B4-BE49-F238E27FC236}">
                <a16:creationId xmlns:a16="http://schemas.microsoft.com/office/drawing/2014/main" id="{A72BED4F-B35D-45C3-A9D0-8A6C3D49DFAB}"/>
              </a:ext>
            </a:extLst>
          </p:cNvPr>
          <p:cNvSpPr>
            <a:spLocks noGrp="1"/>
          </p:cNvSpPr>
          <p:nvPr>
            <p:ph idx="1"/>
          </p:nvPr>
        </p:nvSpPr>
        <p:spPr>
          <a:xfrm>
            <a:off x="459059" y="5620215"/>
            <a:ext cx="11732940" cy="1237785"/>
          </a:xfrm>
        </p:spPr>
        <p:txBody>
          <a:bodyPr>
            <a:normAutofit/>
          </a:bodyPr>
          <a:lstStyle/>
          <a:p>
            <a:pPr marL="0" indent="0" algn="ctr">
              <a:buNone/>
            </a:pPr>
            <a:r>
              <a:rPr lang="en-US" b="1" dirty="0"/>
              <a:t>In a browser on your </a:t>
            </a:r>
            <a:r>
              <a:rPr lang="en-US" sz="4000" b="1" dirty="0"/>
              <a:t>cell phone</a:t>
            </a:r>
            <a:r>
              <a:rPr lang="en-US" b="1" dirty="0"/>
              <a:t>, type in </a:t>
            </a:r>
            <a:r>
              <a:rPr lang="en-US" sz="4000" b="1" dirty="0">
                <a:hlinkClick r:id="rId4"/>
              </a:rPr>
              <a:t>www.kahoot.it</a:t>
            </a:r>
            <a:r>
              <a:rPr lang="en-US" sz="4000" b="1" dirty="0"/>
              <a:t> </a:t>
            </a:r>
            <a:r>
              <a:rPr lang="en-US" b="1" dirty="0"/>
              <a:t>to play …</a:t>
            </a:r>
          </a:p>
        </p:txBody>
      </p:sp>
    </p:spTree>
    <p:extLst>
      <p:ext uri="{BB962C8B-B14F-4D97-AF65-F5344CB8AC3E}">
        <p14:creationId xmlns:p14="http://schemas.microsoft.com/office/powerpoint/2010/main" val="60038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A7FB-C36D-45D6-84FC-C9F6FAE38212}"/>
              </a:ext>
            </a:extLst>
          </p:cNvPr>
          <p:cNvSpPr>
            <a:spLocks noGrp="1"/>
          </p:cNvSpPr>
          <p:nvPr>
            <p:ph type="title"/>
          </p:nvPr>
        </p:nvSpPr>
        <p:spPr>
          <a:gradFill flip="none" rotWithShape="1">
            <a:gsLst>
              <a:gs pos="0">
                <a:schemeClr val="accent6">
                  <a:lumMod val="40000"/>
                  <a:lumOff val="60000"/>
                </a:schemeClr>
              </a:gs>
              <a:gs pos="56000">
                <a:schemeClr val="accent6">
                  <a:lumMod val="95000"/>
                  <a:lumOff val="5000"/>
                </a:schemeClr>
              </a:gs>
              <a:gs pos="100000">
                <a:schemeClr val="accent6">
                  <a:lumMod val="60000"/>
                </a:schemeClr>
              </a:gs>
            </a:gsLst>
            <a:path path="circle">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b="1" dirty="0"/>
              <a:t>4-H Record Book Resources:</a:t>
            </a:r>
          </a:p>
        </p:txBody>
      </p:sp>
      <p:sp>
        <p:nvSpPr>
          <p:cNvPr id="3" name="Text Placeholder 2">
            <a:extLst>
              <a:ext uri="{FF2B5EF4-FFF2-40B4-BE49-F238E27FC236}">
                <a16:creationId xmlns:a16="http://schemas.microsoft.com/office/drawing/2014/main" id="{5BF151A4-98FB-4D74-B1CA-91DFEFDE044A}"/>
              </a:ext>
            </a:extLst>
          </p:cNvPr>
          <p:cNvSpPr>
            <a:spLocks noGrp="1"/>
          </p:cNvSpPr>
          <p:nvPr>
            <p:ph type="body" idx="1"/>
          </p:nvPr>
        </p:nvSpPr>
        <p:spPr/>
        <p:txBody>
          <a:bodyPr/>
          <a:lstStyle/>
          <a:p>
            <a:r>
              <a:rPr lang="en-US" dirty="0"/>
              <a:t>Monterey County 4-H Resources</a:t>
            </a:r>
          </a:p>
        </p:txBody>
      </p:sp>
      <p:sp>
        <p:nvSpPr>
          <p:cNvPr id="4" name="Content Placeholder 3">
            <a:extLst>
              <a:ext uri="{FF2B5EF4-FFF2-40B4-BE49-F238E27FC236}">
                <a16:creationId xmlns:a16="http://schemas.microsoft.com/office/drawing/2014/main" id="{DE9F0CDE-6EED-4BE7-B871-B363ED05BF65}"/>
              </a:ext>
            </a:extLst>
          </p:cNvPr>
          <p:cNvSpPr>
            <a:spLocks noGrp="1"/>
          </p:cNvSpPr>
          <p:nvPr>
            <p:ph sz="half" idx="2"/>
          </p:nvPr>
        </p:nvSpPr>
        <p:spPr/>
        <p:txBody>
          <a:bodyPr>
            <a:normAutofit/>
          </a:bodyPr>
          <a:lstStyle/>
          <a:p>
            <a:pPr marL="0" indent="0">
              <a:buNone/>
            </a:pPr>
            <a:r>
              <a:rPr lang="en-US" sz="1800" dirty="0"/>
              <a:t>Revised 2020-2021 4-H Record Book Manual</a:t>
            </a:r>
          </a:p>
          <a:p>
            <a:r>
              <a:rPr lang="en-US" sz="1800" dirty="0">
                <a:hlinkClick r:id="rId3"/>
              </a:rPr>
              <a:t>4-H Record Book - Monterey County (ucanr.edu)</a:t>
            </a:r>
            <a:endParaRPr lang="en-US" sz="1800" dirty="0"/>
          </a:p>
          <a:p>
            <a:pPr marL="0" indent="0">
              <a:buNone/>
            </a:pPr>
            <a:r>
              <a:rPr lang="en-US" sz="1800" dirty="0"/>
              <a:t>PDR Forms</a:t>
            </a:r>
          </a:p>
          <a:p>
            <a:pPr marL="0" indent="0">
              <a:buNone/>
            </a:pPr>
            <a:r>
              <a:rPr lang="en-US" sz="1800" dirty="0"/>
              <a:t>APR Forms</a:t>
            </a:r>
          </a:p>
          <a:p>
            <a:pPr marL="0" indent="0">
              <a:buNone/>
            </a:pPr>
            <a:r>
              <a:rPr lang="en-US" sz="1800" dirty="0"/>
              <a:t>LDR Forms</a:t>
            </a:r>
          </a:p>
          <a:p>
            <a:pPr marL="0" indent="0">
              <a:buNone/>
            </a:pPr>
            <a:r>
              <a:rPr lang="en-US" sz="1800" dirty="0"/>
              <a:t>Summary of Years Form</a:t>
            </a:r>
          </a:p>
          <a:p>
            <a:pPr marL="0" indent="0">
              <a:buNone/>
            </a:pPr>
            <a:r>
              <a:rPr lang="en-US" sz="1800" dirty="0" err="1"/>
              <a:t>Cloverbud</a:t>
            </a:r>
            <a:r>
              <a:rPr lang="en-US" sz="1800" dirty="0"/>
              <a:t> Report Forms</a:t>
            </a:r>
          </a:p>
          <a:p>
            <a:pPr marL="0" indent="0">
              <a:buNone/>
            </a:pPr>
            <a:r>
              <a:rPr lang="en-US" sz="1800" dirty="0"/>
              <a:t>and various Project Report Forms</a:t>
            </a:r>
          </a:p>
        </p:txBody>
      </p:sp>
      <p:sp>
        <p:nvSpPr>
          <p:cNvPr id="5" name="Text Placeholder 4">
            <a:extLst>
              <a:ext uri="{FF2B5EF4-FFF2-40B4-BE49-F238E27FC236}">
                <a16:creationId xmlns:a16="http://schemas.microsoft.com/office/drawing/2014/main" id="{21C21402-3673-49B7-B901-9B3DB14487D8}"/>
              </a:ext>
            </a:extLst>
          </p:cNvPr>
          <p:cNvSpPr>
            <a:spLocks noGrp="1"/>
          </p:cNvSpPr>
          <p:nvPr>
            <p:ph type="body" sz="quarter" idx="3"/>
          </p:nvPr>
        </p:nvSpPr>
        <p:spPr/>
        <p:txBody>
          <a:bodyPr/>
          <a:lstStyle/>
          <a:p>
            <a:r>
              <a:rPr lang="en-US" dirty="0"/>
              <a:t>UCANR</a:t>
            </a:r>
          </a:p>
        </p:txBody>
      </p:sp>
      <p:sp>
        <p:nvSpPr>
          <p:cNvPr id="6" name="Content Placeholder 5">
            <a:extLst>
              <a:ext uri="{FF2B5EF4-FFF2-40B4-BE49-F238E27FC236}">
                <a16:creationId xmlns:a16="http://schemas.microsoft.com/office/drawing/2014/main" id="{C985FCC3-281E-41D2-9FCF-F81EC8E41E0D}"/>
              </a:ext>
            </a:extLst>
          </p:cNvPr>
          <p:cNvSpPr>
            <a:spLocks noGrp="1"/>
          </p:cNvSpPr>
          <p:nvPr>
            <p:ph sz="quarter" idx="4"/>
          </p:nvPr>
        </p:nvSpPr>
        <p:spPr/>
        <p:txBody>
          <a:bodyPr/>
          <a:lstStyle/>
          <a:p>
            <a:pPr marL="0" indent="0">
              <a:buNone/>
            </a:pPr>
            <a:r>
              <a:rPr lang="en-US" dirty="0"/>
              <a:t>State Record Book Competition</a:t>
            </a:r>
          </a:p>
          <a:p>
            <a:pPr marL="0" indent="0">
              <a:buNone/>
            </a:pPr>
            <a:r>
              <a:rPr lang="en-US" sz="1600" dirty="0">
                <a:hlinkClick r:id="rId4"/>
              </a:rPr>
              <a:t>State Record Book Competition - University of California 4-H Youth Development Program (ucanr.edu)</a:t>
            </a:r>
            <a:endParaRPr lang="en-US" sz="1600" dirty="0"/>
          </a:p>
          <a:p>
            <a:pPr marL="0" indent="0">
              <a:buNone/>
            </a:pPr>
            <a:r>
              <a:rPr lang="en-US" sz="1600" dirty="0"/>
              <a:t>Google Doc Record Book Forms</a:t>
            </a:r>
          </a:p>
          <a:p>
            <a:pPr marL="0" indent="0">
              <a:buNone/>
            </a:pPr>
            <a:r>
              <a:rPr lang="en-US" sz="1600" dirty="0"/>
              <a:t>2020-2021 Record Book Manual</a:t>
            </a:r>
          </a:p>
          <a:p>
            <a:pPr marL="0" indent="0">
              <a:buNone/>
            </a:pPr>
            <a:r>
              <a:rPr lang="en-US" sz="1600" dirty="0"/>
              <a:t>4-H Resume Template</a:t>
            </a:r>
          </a:p>
          <a:p>
            <a:pPr marL="0" indent="0" algn="l">
              <a:buNone/>
            </a:pPr>
            <a:r>
              <a:rPr lang="en-US" sz="1100" b="1" i="0" dirty="0">
                <a:solidFill>
                  <a:srgbClr val="333333"/>
                </a:solidFill>
                <a:effectLst/>
                <a:latin typeface="Georgia" panose="02040502050405020303" pitchFamily="18" charset="0"/>
              </a:rPr>
              <a:t>The Online Record Book (ORB): </a:t>
            </a:r>
            <a:r>
              <a:rPr lang="en-US" sz="1100" b="1" i="0" dirty="0">
                <a:solidFill>
                  <a:srgbClr val="003399"/>
                </a:solidFill>
                <a:effectLst/>
                <a:latin typeface="Verdana" panose="020B0604030504040204" pitchFamily="34" charset="0"/>
              </a:rPr>
              <a:t>As of </a:t>
            </a:r>
            <a:r>
              <a:rPr lang="en-US" sz="1100" b="1" i="0" dirty="0" err="1">
                <a:solidFill>
                  <a:srgbClr val="003399"/>
                </a:solidFill>
                <a:effectLst/>
                <a:latin typeface="Verdana" panose="020B0604030504040204" pitchFamily="34" charset="0"/>
              </a:rPr>
              <a:t>of</a:t>
            </a:r>
            <a:r>
              <a:rPr lang="en-US" sz="1100" b="1" i="0" dirty="0">
                <a:solidFill>
                  <a:srgbClr val="003399"/>
                </a:solidFill>
                <a:effectLst/>
                <a:latin typeface="Verdana" panose="020B0604030504040204" pitchFamily="34" charset="0"/>
              </a:rPr>
              <a:t> July 1, 2020, ORB is no longer being used to complete record books.</a:t>
            </a:r>
            <a:endParaRPr lang="en-US" sz="1100" b="0" i="0" dirty="0">
              <a:solidFill>
                <a:srgbClr val="333333"/>
              </a:solidFill>
              <a:effectLst/>
              <a:latin typeface="Verdana" panose="020B0604030504040204" pitchFamily="34" charset="0"/>
            </a:endParaRPr>
          </a:p>
          <a:p>
            <a:pPr marL="0" indent="0" algn="l">
              <a:buNone/>
            </a:pPr>
            <a:r>
              <a:rPr lang="en-US" sz="1100" b="0" i="0" dirty="0">
                <a:solidFill>
                  <a:srgbClr val="333333"/>
                </a:solidFill>
                <a:effectLst/>
                <a:latin typeface="Verdana" panose="020B0604030504040204" pitchFamily="34" charset="0"/>
              </a:rPr>
              <a:t>Visit the </a:t>
            </a:r>
            <a:r>
              <a:rPr lang="en-US" sz="1100" b="0" i="0" u="sng" dirty="0">
                <a:solidFill>
                  <a:srgbClr val="124383"/>
                </a:solidFill>
                <a:effectLst/>
                <a:latin typeface="Verdana" panose="020B0604030504040204" pitchFamily="34" charset="0"/>
                <a:hlinkClick r:id="rId5" tooltip="ORB Sunset Support Page"/>
              </a:rPr>
              <a:t>ORB Sunset Support Page</a:t>
            </a:r>
            <a:r>
              <a:rPr lang="en-US" sz="1100" b="0" i="0" dirty="0">
                <a:solidFill>
                  <a:srgbClr val="333333"/>
                </a:solidFill>
                <a:effectLst/>
                <a:latin typeface="Verdana" panose="020B0604030504040204" pitchFamily="34" charset="0"/>
              </a:rPr>
              <a:t> for information, timeline, tips, and tools to help you during this transition.</a:t>
            </a:r>
          </a:p>
          <a:p>
            <a:pPr marL="0" indent="0">
              <a:buNone/>
            </a:pPr>
            <a:endParaRPr lang="en-US" sz="1600" dirty="0"/>
          </a:p>
        </p:txBody>
      </p:sp>
    </p:spTree>
    <p:extLst>
      <p:ext uri="{BB962C8B-B14F-4D97-AF65-F5344CB8AC3E}">
        <p14:creationId xmlns:p14="http://schemas.microsoft.com/office/powerpoint/2010/main" val="125312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8EFB-98E4-4F69-92FC-1221E00975D1}"/>
              </a:ext>
            </a:extLst>
          </p:cNvPr>
          <p:cNvSpPr>
            <a:spLocks noGrp="1"/>
          </p:cNvSpPr>
          <p:nvPr>
            <p:ph type="title"/>
          </p:nvPr>
        </p:nvSpPr>
        <p: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pPr algn="ctr"/>
            <a:r>
              <a:rPr lang="en-US" b="1" dirty="0">
                <a:solidFill>
                  <a:schemeClr val="accent4">
                    <a:lumMod val="60000"/>
                    <a:lumOff val="40000"/>
                  </a:schemeClr>
                </a:solidFill>
                <a:latin typeface="Arial" panose="020B0604020202020204" pitchFamily="34" charset="0"/>
                <a:cs typeface="Arial" panose="020B0604020202020204" pitchFamily="34" charset="0"/>
              </a:rPr>
              <a:t>Thank you for joining us!</a:t>
            </a:r>
          </a:p>
        </p:txBody>
      </p:sp>
      <p:sp>
        <p:nvSpPr>
          <p:cNvPr id="3" name="Content Placeholder 2">
            <a:extLst>
              <a:ext uri="{FF2B5EF4-FFF2-40B4-BE49-F238E27FC236}">
                <a16:creationId xmlns:a16="http://schemas.microsoft.com/office/drawing/2014/main" id="{2A2753FD-88BF-42E3-97D2-E29A791F742F}"/>
              </a:ext>
            </a:extLst>
          </p:cNvPr>
          <p:cNvSpPr>
            <a:spLocks noGrp="1"/>
          </p:cNvSpPr>
          <p:nvPr>
            <p:ph idx="1"/>
          </p:nvPr>
        </p:nvSpPr>
        <p:spPr>
          <a:solidFill>
            <a:schemeClr val="accent6">
              <a:lumMod val="20000"/>
              <a:lumOff val="80000"/>
            </a:schemeClr>
          </a:solidFill>
          <a:ln w="44450" cmpd="thickThin">
            <a:solidFill>
              <a:schemeClr val="accent6">
                <a:lumMod val="50000"/>
              </a:schemeClr>
            </a:solidFill>
          </a:ln>
        </p:spPr>
        <p:txBody>
          <a:bodyPr>
            <a:normAutofit/>
          </a:bodyPr>
          <a:lstStyle/>
          <a:p>
            <a:r>
              <a:rPr lang="en-US" dirty="0"/>
              <a:t>Be sure to record your Attendance under </a:t>
            </a:r>
            <a:r>
              <a:rPr lang="en-US" b="1" dirty="0"/>
              <a:t>Category 3: 4-H Events Attended</a:t>
            </a:r>
            <a:r>
              <a:rPr lang="en-US" dirty="0"/>
              <a:t>.  This is a County </a:t>
            </a:r>
            <a:r>
              <a:rPr lang="en-US" b="1" dirty="0"/>
              <a:t>Level </a:t>
            </a:r>
            <a:r>
              <a:rPr lang="en-US" dirty="0"/>
              <a:t>event (“</a:t>
            </a:r>
            <a:r>
              <a:rPr lang="en-US" b="1" dirty="0"/>
              <a:t>C</a:t>
            </a:r>
            <a:r>
              <a:rPr lang="en-US" dirty="0"/>
              <a:t>”), and the time you spent.</a:t>
            </a:r>
          </a:p>
          <a:p>
            <a:r>
              <a:rPr lang="en-US" dirty="0"/>
              <a:t>SURVEY:  Please </a:t>
            </a:r>
            <a:r>
              <a:rPr lang="en-US" b="1" dirty="0"/>
              <a:t>fill out and return the exit survey</a:t>
            </a:r>
            <a:r>
              <a:rPr lang="en-US" dirty="0"/>
              <a:t> (included in your meeting invite).</a:t>
            </a:r>
          </a:p>
          <a:p>
            <a:r>
              <a:rPr lang="en-US" dirty="0"/>
              <a:t>Questions? Put them in the chat box, or in the survey.  We’ll stay for a few extra minutes – we will be putting together a “Frequently Asked Questions” (FAQ) sheet for the county website.</a:t>
            </a:r>
          </a:p>
          <a:p>
            <a:r>
              <a:rPr lang="en-US" dirty="0"/>
              <a:t>If you need some one-on-one help beyond what we provided today, speak to your club record book helper, County Rep., or contact me directly!</a:t>
            </a:r>
          </a:p>
          <a:p>
            <a:pPr marL="0" indent="0">
              <a:buNone/>
            </a:pPr>
            <a:endParaRPr lang="en-US" dirty="0"/>
          </a:p>
          <a:p>
            <a:endParaRPr lang="en-US" dirty="0"/>
          </a:p>
        </p:txBody>
      </p:sp>
    </p:spTree>
    <p:extLst>
      <p:ext uri="{BB962C8B-B14F-4D97-AF65-F5344CB8AC3E}">
        <p14:creationId xmlns:p14="http://schemas.microsoft.com/office/powerpoint/2010/main" val="172918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4781-1832-4599-9A72-57E9A12245EF}"/>
              </a:ext>
            </a:extLst>
          </p:cNvPr>
          <p:cNvSpPr>
            <a:spLocks noGrp="1"/>
          </p:cNvSpPr>
          <p:nvPr>
            <p:ph type="title"/>
          </p:nvPr>
        </p:nvSpPr>
        <p:spPr>
          <a:xfrm>
            <a:off x="702526" y="0"/>
            <a:ext cx="10883591" cy="1325563"/>
          </a:xfrm>
          <a:solidFill>
            <a:schemeClr val="accent6">
              <a:lumMod val="75000"/>
            </a:schemeClr>
          </a:solidFill>
        </p:spPr>
        <p:txBody>
          <a:bodyPr>
            <a:normAutofit/>
          </a:bodyPr>
          <a:lstStyle/>
          <a:p>
            <a:r>
              <a:rPr lang="en-US" b="1" dirty="0">
                <a:solidFill>
                  <a:schemeClr val="accent4">
                    <a:lumMod val="60000"/>
                    <a:lumOff val="40000"/>
                  </a:schemeClr>
                </a:solidFill>
              </a:rPr>
              <a:t>Monterey County encompasses 15 clubs, 800 youths, and approximately 200 adult volunteers:</a:t>
            </a:r>
          </a:p>
        </p:txBody>
      </p:sp>
      <p:sp>
        <p:nvSpPr>
          <p:cNvPr id="3" name="Content Placeholder 2">
            <a:extLst>
              <a:ext uri="{FF2B5EF4-FFF2-40B4-BE49-F238E27FC236}">
                <a16:creationId xmlns:a16="http://schemas.microsoft.com/office/drawing/2014/main" id="{45E0C283-F0EE-4594-9D2C-4679E1806494}"/>
              </a:ext>
            </a:extLst>
          </p:cNvPr>
          <p:cNvSpPr>
            <a:spLocks noGrp="1"/>
          </p:cNvSpPr>
          <p:nvPr>
            <p:ph sz="half" idx="1"/>
          </p:nvPr>
        </p:nvSpPr>
        <p:spPr>
          <a:xfrm>
            <a:off x="5610922" y="1325562"/>
            <a:ext cx="2611244" cy="5532437"/>
          </a:xfrm>
        </p:spPr>
        <p:txBody>
          <a:bodyPr>
            <a:normAutofit/>
          </a:bodyPr>
          <a:lstStyle/>
          <a:p>
            <a:pPr>
              <a:lnSpc>
                <a:spcPct val="110000"/>
              </a:lnSpc>
              <a:buClr>
                <a:schemeClr val="accent6">
                  <a:lumMod val="75000"/>
                </a:schemeClr>
              </a:buClr>
              <a:buSzPct val="125000"/>
              <a:buFont typeface="Symbol" panose="05050102010706020507" pitchFamily="18" charset="2"/>
              <a:buChar char="§"/>
            </a:pPr>
            <a:r>
              <a:rPr lang="en-US" dirty="0"/>
              <a:t>Aromas</a:t>
            </a:r>
          </a:p>
          <a:p>
            <a:pPr>
              <a:lnSpc>
                <a:spcPct val="110000"/>
              </a:lnSpc>
              <a:buClr>
                <a:schemeClr val="accent6">
                  <a:lumMod val="75000"/>
                </a:schemeClr>
              </a:buClr>
              <a:buSzPct val="125000"/>
              <a:buFont typeface="Symbol" panose="05050102010706020507" pitchFamily="18" charset="2"/>
              <a:buChar char="§"/>
            </a:pPr>
            <a:r>
              <a:rPr lang="en-US" dirty="0"/>
              <a:t>Buena Vista</a:t>
            </a:r>
          </a:p>
          <a:p>
            <a:pPr>
              <a:lnSpc>
                <a:spcPct val="110000"/>
              </a:lnSpc>
              <a:buClr>
                <a:schemeClr val="accent6">
                  <a:lumMod val="75000"/>
                </a:schemeClr>
              </a:buClr>
              <a:buSzPct val="125000"/>
              <a:buFont typeface="Symbol" panose="05050102010706020507" pitchFamily="18" charset="2"/>
              <a:buChar char="§"/>
            </a:pPr>
            <a:r>
              <a:rPr lang="en-US" dirty="0"/>
              <a:t>Carmel Valley</a:t>
            </a:r>
          </a:p>
          <a:p>
            <a:pPr>
              <a:lnSpc>
                <a:spcPct val="110000"/>
              </a:lnSpc>
              <a:buClr>
                <a:schemeClr val="accent6">
                  <a:lumMod val="75000"/>
                </a:schemeClr>
              </a:buClr>
              <a:buSzPct val="125000"/>
              <a:buFont typeface="Symbol" panose="05050102010706020507" pitchFamily="18" charset="2"/>
              <a:buChar char="§"/>
            </a:pPr>
            <a:r>
              <a:rPr lang="en-US" dirty="0" err="1"/>
              <a:t>Chualar</a:t>
            </a:r>
            <a:r>
              <a:rPr lang="en-US" dirty="0"/>
              <a:t> </a:t>
            </a:r>
          </a:p>
          <a:p>
            <a:pPr>
              <a:lnSpc>
                <a:spcPct val="110000"/>
              </a:lnSpc>
              <a:buClr>
                <a:schemeClr val="accent6">
                  <a:lumMod val="75000"/>
                </a:schemeClr>
              </a:buClr>
              <a:buSzPct val="125000"/>
              <a:buFont typeface="Symbol" panose="05050102010706020507" pitchFamily="18" charset="2"/>
              <a:buChar char="§"/>
            </a:pPr>
            <a:r>
              <a:rPr lang="en-US" dirty="0"/>
              <a:t>Gonzales </a:t>
            </a:r>
          </a:p>
          <a:p>
            <a:pPr>
              <a:lnSpc>
                <a:spcPct val="110000"/>
              </a:lnSpc>
              <a:buClr>
                <a:schemeClr val="accent6">
                  <a:lumMod val="75000"/>
                </a:schemeClr>
              </a:buClr>
              <a:buSzPct val="125000"/>
              <a:buFont typeface="Symbol" panose="05050102010706020507" pitchFamily="18" charset="2"/>
              <a:buChar char="§"/>
            </a:pPr>
            <a:r>
              <a:rPr lang="en-US" dirty="0"/>
              <a:t>Greenfield</a:t>
            </a:r>
          </a:p>
          <a:p>
            <a:pPr>
              <a:lnSpc>
                <a:spcPct val="110000"/>
              </a:lnSpc>
              <a:buClr>
                <a:schemeClr val="accent6">
                  <a:lumMod val="75000"/>
                </a:schemeClr>
              </a:buClr>
              <a:buSzPct val="125000"/>
              <a:buFont typeface="Symbol" panose="05050102010706020507" pitchFamily="18" charset="2"/>
              <a:buChar char="§"/>
            </a:pPr>
            <a:r>
              <a:rPr lang="en-US" dirty="0"/>
              <a:t>Hilltown</a:t>
            </a:r>
          </a:p>
          <a:p>
            <a:pPr>
              <a:lnSpc>
                <a:spcPct val="110000"/>
              </a:lnSpc>
              <a:buClr>
                <a:schemeClr val="accent6">
                  <a:lumMod val="75000"/>
                </a:schemeClr>
              </a:buClr>
              <a:buSzPct val="125000"/>
              <a:buFont typeface="Symbol" panose="05050102010706020507" pitchFamily="18" charset="2"/>
              <a:buChar char="§"/>
            </a:pPr>
            <a:r>
              <a:rPr lang="en-US" dirty="0"/>
              <a:t>King City Rural</a:t>
            </a:r>
          </a:p>
          <a:p>
            <a:pPr>
              <a:buClr>
                <a:schemeClr val="accent6">
                  <a:lumMod val="75000"/>
                </a:schemeClr>
              </a:buClr>
              <a:buSzPct val="125000"/>
              <a:buFont typeface="Symbol" panose="05050102010706020507" pitchFamily="18" charset="2"/>
              <a:buChar char="§"/>
            </a:pPr>
            <a:endParaRPr lang="en-US" dirty="0"/>
          </a:p>
          <a:p>
            <a:pPr marL="0" indent="0">
              <a:buNone/>
            </a:pPr>
            <a:endParaRPr lang="en-US" dirty="0"/>
          </a:p>
          <a:p>
            <a:pPr marL="457200" lvl="1" indent="0">
              <a:buNone/>
            </a:pPr>
            <a:endParaRPr lang="en-US" dirty="0"/>
          </a:p>
        </p:txBody>
      </p:sp>
      <p:sp>
        <p:nvSpPr>
          <p:cNvPr id="4" name="Content Placeholder 3">
            <a:extLst>
              <a:ext uri="{FF2B5EF4-FFF2-40B4-BE49-F238E27FC236}">
                <a16:creationId xmlns:a16="http://schemas.microsoft.com/office/drawing/2014/main" id="{5DC80D15-66DF-4346-B20E-E51505D86CBA}"/>
              </a:ext>
            </a:extLst>
          </p:cNvPr>
          <p:cNvSpPr>
            <a:spLocks noGrp="1"/>
          </p:cNvSpPr>
          <p:nvPr>
            <p:ph sz="half" idx="2"/>
          </p:nvPr>
        </p:nvSpPr>
        <p:spPr>
          <a:xfrm>
            <a:off x="8313235" y="1411406"/>
            <a:ext cx="3685477" cy="5446594"/>
          </a:xfrm>
        </p:spPr>
        <p:txBody>
          <a:bodyPr>
            <a:normAutofit/>
          </a:bodyPr>
          <a:lstStyle/>
          <a:p>
            <a:pPr>
              <a:buClr>
                <a:schemeClr val="accent6">
                  <a:lumMod val="75000"/>
                </a:schemeClr>
              </a:buClr>
              <a:buSzPct val="125000"/>
              <a:buFont typeface="Symbol" panose="05050102010706020507" pitchFamily="18" charset="2"/>
              <a:buChar char="§"/>
            </a:pPr>
            <a:r>
              <a:rPr lang="en-US" dirty="0"/>
              <a:t>King City Blue Ribbon</a:t>
            </a:r>
          </a:p>
          <a:p>
            <a:pPr>
              <a:buClr>
                <a:schemeClr val="accent6">
                  <a:lumMod val="75000"/>
                </a:schemeClr>
              </a:buClr>
              <a:buSzPct val="125000"/>
              <a:buFont typeface="Symbol" panose="05050102010706020507" pitchFamily="18" charset="2"/>
              <a:buChar char="§"/>
            </a:pPr>
            <a:r>
              <a:rPr lang="en-US" dirty="0"/>
              <a:t>Lockwood</a:t>
            </a:r>
          </a:p>
          <a:p>
            <a:pPr>
              <a:buClr>
                <a:schemeClr val="accent6">
                  <a:lumMod val="75000"/>
                </a:schemeClr>
              </a:buClr>
              <a:buSzPct val="125000"/>
              <a:buFont typeface="Symbol" panose="05050102010706020507" pitchFamily="18" charset="2"/>
              <a:buChar char="§"/>
            </a:pPr>
            <a:r>
              <a:rPr lang="en-US" dirty="0"/>
              <a:t>Mission</a:t>
            </a:r>
          </a:p>
          <a:p>
            <a:pPr>
              <a:buClr>
                <a:schemeClr val="accent6">
                  <a:lumMod val="75000"/>
                </a:schemeClr>
              </a:buClr>
              <a:buSzPct val="125000"/>
              <a:buFont typeface="Symbol" panose="05050102010706020507" pitchFamily="18" charset="2"/>
              <a:buChar char="§"/>
            </a:pPr>
            <a:r>
              <a:rPr lang="en-US" dirty="0"/>
              <a:t>Natividad</a:t>
            </a:r>
          </a:p>
          <a:p>
            <a:pPr>
              <a:buClr>
                <a:schemeClr val="accent6">
                  <a:lumMod val="75000"/>
                </a:schemeClr>
              </a:buClr>
              <a:buSzPct val="125000"/>
              <a:buFont typeface="Symbol" panose="05050102010706020507" pitchFamily="18" charset="2"/>
              <a:buChar char="§"/>
            </a:pPr>
            <a:r>
              <a:rPr lang="en-US" dirty="0"/>
              <a:t>Royal Oaks</a:t>
            </a:r>
          </a:p>
          <a:p>
            <a:pPr>
              <a:buClr>
                <a:schemeClr val="accent6">
                  <a:lumMod val="75000"/>
                </a:schemeClr>
              </a:buClr>
              <a:buSzPct val="125000"/>
              <a:buFont typeface="Symbol" panose="05050102010706020507" pitchFamily="18" charset="2"/>
              <a:buChar char="§"/>
            </a:pPr>
            <a:r>
              <a:rPr lang="en-US" dirty="0"/>
              <a:t>San </a:t>
            </a:r>
            <a:r>
              <a:rPr lang="en-US" dirty="0" err="1"/>
              <a:t>Benancio</a:t>
            </a:r>
            <a:r>
              <a:rPr lang="en-US" dirty="0"/>
              <a:t> </a:t>
            </a:r>
          </a:p>
          <a:p>
            <a:pPr>
              <a:buClr>
                <a:schemeClr val="accent6">
                  <a:lumMod val="75000"/>
                </a:schemeClr>
              </a:buClr>
              <a:buSzPct val="125000"/>
              <a:buFont typeface="Symbol" panose="05050102010706020507" pitchFamily="18" charset="2"/>
              <a:buChar char="§"/>
            </a:pPr>
            <a:r>
              <a:rPr lang="en-US" dirty="0"/>
              <a:t>Spring</a:t>
            </a:r>
          </a:p>
          <a:p>
            <a:pPr marL="0" indent="0">
              <a:buClr>
                <a:schemeClr val="accent6">
                  <a:lumMod val="75000"/>
                </a:schemeClr>
              </a:buClr>
              <a:buSzPct val="125000"/>
              <a:buNone/>
            </a:pPr>
            <a:endParaRPr lang="en-US" dirty="0"/>
          </a:p>
          <a:p>
            <a:pPr marL="0" indent="0">
              <a:buClr>
                <a:schemeClr val="accent6">
                  <a:lumMod val="75000"/>
                </a:schemeClr>
              </a:buClr>
              <a:buSzPct val="125000"/>
              <a:buNone/>
            </a:pPr>
            <a:r>
              <a:rPr lang="en-US" sz="1200" dirty="0">
                <a:hlinkClick r:id="rId3"/>
              </a:rPr>
              <a:t>https//ucanr.edu/sites/</a:t>
            </a:r>
            <a:r>
              <a:rPr lang="en-US" sz="1200" dirty="0" err="1">
                <a:hlinkClick r:id="rId3"/>
              </a:rPr>
              <a:t>uccemontereycounty</a:t>
            </a:r>
            <a:r>
              <a:rPr lang="en-US" sz="1200" dirty="0">
                <a:hlinkClick r:id="rId3"/>
              </a:rPr>
              <a:t>/files/306813.pdf (ucanr.edu)</a:t>
            </a:r>
            <a:endParaRPr lang="en-US" sz="1200" dirty="0"/>
          </a:p>
        </p:txBody>
      </p:sp>
      <p:pic>
        <p:nvPicPr>
          <p:cNvPr id="5" name="Google Shape;75;p16">
            <a:extLst>
              <a:ext uri="{FF2B5EF4-FFF2-40B4-BE49-F238E27FC236}">
                <a16:creationId xmlns:a16="http://schemas.microsoft.com/office/drawing/2014/main" id="{89127138-9545-4653-A796-D16569A22C32}"/>
              </a:ext>
            </a:extLst>
          </p:cNvPr>
          <p:cNvPicPr preferRelativeResize="0"/>
          <p:nvPr/>
        </p:nvPicPr>
        <p:blipFill>
          <a:blip r:embed="rId4">
            <a:alphaModFix/>
          </a:blip>
          <a:stretch>
            <a:fillRect/>
          </a:stretch>
        </p:blipFill>
        <p:spPr>
          <a:xfrm>
            <a:off x="702526" y="1325563"/>
            <a:ext cx="4817327" cy="5483379"/>
          </a:xfrm>
          <a:prstGeom prst="rect">
            <a:avLst/>
          </a:prstGeom>
          <a:noFill/>
          <a:ln w="28575" cap="flat" cmpd="sng">
            <a:solidFill>
              <a:srgbClr val="000000"/>
            </a:solidFill>
            <a:prstDash val="solid"/>
            <a:round/>
            <a:headEnd type="none" w="sm" len="sm"/>
            <a:tailEnd type="none" w="sm" len="sm"/>
          </a:ln>
        </p:spPr>
      </p:pic>
      <p:pic>
        <p:nvPicPr>
          <p:cNvPr id="6" name="Google Shape;77;p16">
            <a:extLst>
              <a:ext uri="{FF2B5EF4-FFF2-40B4-BE49-F238E27FC236}">
                <a16:creationId xmlns:a16="http://schemas.microsoft.com/office/drawing/2014/main" id="{A6BF8783-7C21-4590-BE3D-224C6E94E0E7}"/>
              </a:ext>
            </a:extLst>
          </p:cNvPr>
          <p:cNvPicPr preferRelativeResize="0"/>
          <p:nvPr/>
        </p:nvPicPr>
        <p:blipFill>
          <a:blip r:embed="rId5">
            <a:alphaModFix/>
          </a:blip>
          <a:stretch>
            <a:fillRect/>
          </a:stretch>
        </p:blipFill>
        <p:spPr>
          <a:xfrm rot="826436">
            <a:off x="3292145" y="1609830"/>
            <a:ext cx="1906475" cy="1984475"/>
          </a:xfrm>
          <a:prstGeom prst="rect">
            <a:avLst/>
          </a:prstGeom>
          <a:noFill/>
          <a:ln>
            <a:noFill/>
          </a:ln>
        </p:spPr>
      </p:pic>
    </p:spTree>
    <p:extLst>
      <p:ext uri="{BB962C8B-B14F-4D97-AF65-F5344CB8AC3E}">
        <p14:creationId xmlns:p14="http://schemas.microsoft.com/office/powerpoint/2010/main" val="66392798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DF24-C8B4-45C4-A0D6-99D3FA8C5386}"/>
              </a:ext>
            </a:extLst>
          </p:cNvPr>
          <p:cNvSpPr>
            <a:spLocks noGrp="1"/>
          </p:cNvSpPr>
          <p:nvPr>
            <p:ph type="title"/>
          </p:nvPr>
        </p:nvSpPr>
        <p:spPr>
          <a:xfrm>
            <a:off x="838200" y="365125"/>
            <a:ext cx="10515600" cy="1120775"/>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r>
              <a:rPr lang="en-US" b="1" dirty="0">
                <a:solidFill>
                  <a:schemeClr val="accent4">
                    <a:lumMod val="60000"/>
                    <a:lumOff val="40000"/>
                  </a:schemeClr>
                </a:solidFill>
                <a:latin typeface="Arial Black" panose="020B0A04020102020204" pitchFamily="34" charset="0"/>
              </a:rPr>
              <a:t>Our Team:</a:t>
            </a:r>
          </a:p>
        </p:txBody>
      </p:sp>
      <p:sp>
        <p:nvSpPr>
          <p:cNvPr id="3" name="Content Placeholder 2">
            <a:extLst>
              <a:ext uri="{FF2B5EF4-FFF2-40B4-BE49-F238E27FC236}">
                <a16:creationId xmlns:a16="http://schemas.microsoft.com/office/drawing/2014/main" id="{13B847D2-384A-4DD6-BD1C-2A5C7E3EBDB0}"/>
              </a:ext>
            </a:extLst>
          </p:cNvPr>
          <p:cNvSpPr>
            <a:spLocks noGrp="1"/>
          </p:cNvSpPr>
          <p:nvPr>
            <p:ph sz="half" idx="1"/>
          </p:nvPr>
        </p:nvSpPr>
        <p:spPr>
          <a:xfrm>
            <a:off x="838200" y="1485900"/>
            <a:ext cx="5334000" cy="4691063"/>
          </a:xfrm>
          <a:solidFill>
            <a:schemeClr val="accent6">
              <a:lumMod val="40000"/>
              <a:lumOff val="60000"/>
            </a:schemeClr>
          </a:solidFill>
        </p:spPr>
        <p:txBody>
          <a:bodyPr>
            <a:normAutofit/>
          </a:bodyPr>
          <a:lstStyle/>
          <a:p>
            <a:pPr marL="0" indent="0">
              <a:buNone/>
            </a:pPr>
            <a:r>
              <a:rPr lang="en-US" dirty="0">
                <a:solidFill>
                  <a:schemeClr val="accent6">
                    <a:lumMod val="75000"/>
                  </a:schemeClr>
                </a:solidFill>
                <a:latin typeface="Arial Black" panose="020B0A04020102020204" pitchFamily="34" charset="0"/>
              </a:rPr>
              <a:t>LOCKWOOD 4-H</a:t>
            </a:r>
          </a:p>
          <a:p>
            <a:pPr>
              <a:lnSpc>
                <a:spcPct val="150000"/>
              </a:lnSpc>
              <a:buFont typeface="Wingdings" panose="05000000000000000000" pitchFamily="2" charset="2"/>
              <a:buChar char="Ø"/>
            </a:pPr>
            <a:r>
              <a:rPr lang="en-US" sz="2000" b="1" dirty="0"/>
              <a:t>Josh Riley </a:t>
            </a:r>
            <a:r>
              <a:rPr lang="en-US" sz="2000" dirty="0"/>
              <a:t>– Committee Chair  &amp; MC</a:t>
            </a:r>
          </a:p>
          <a:p>
            <a:pPr>
              <a:lnSpc>
                <a:spcPct val="150000"/>
              </a:lnSpc>
              <a:buFont typeface="Wingdings" panose="05000000000000000000" pitchFamily="2" charset="2"/>
              <a:buChar char="Ø"/>
            </a:pPr>
            <a:r>
              <a:rPr lang="en-US" sz="2000" b="1" dirty="0" err="1"/>
              <a:t>Seralyn</a:t>
            </a:r>
            <a:r>
              <a:rPr lang="en-US" sz="2000" b="1" dirty="0"/>
              <a:t> Colton</a:t>
            </a:r>
            <a:r>
              <a:rPr lang="en-US" sz="2000" dirty="0"/>
              <a:t> – Committee Member and Tech Advisor</a:t>
            </a:r>
          </a:p>
          <a:p>
            <a:pPr>
              <a:lnSpc>
                <a:spcPct val="150000"/>
              </a:lnSpc>
              <a:buFont typeface="Wingdings" panose="05000000000000000000" pitchFamily="2" charset="2"/>
              <a:buChar char="Ø"/>
            </a:pPr>
            <a:r>
              <a:rPr lang="en-US" sz="2000" b="1" dirty="0" err="1"/>
              <a:t>Lochlan</a:t>
            </a:r>
            <a:r>
              <a:rPr lang="en-US" sz="2000" b="1" dirty="0"/>
              <a:t> </a:t>
            </a:r>
            <a:r>
              <a:rPr lang="en-US" sz="2000" b="1" dirty="0" err="1"/>
              <a:t>Drinkwine</a:t>
            </a:r>
            <a:r>
              <a:rPr lang="en-US" sz="2000" b="1" dirty="0"/>
              <a:t> </a:t>
            </a:r>
            <a:r>
              <a:rPr lang="en-US" sz="2000" dirty="0"/>
              <a:t>– Chat Monitor</a:t>
            </a:r>
          </a:p>
          <a:p>
            <a:pPr>
              <a:lnSpc>
                <a:spcPct val="150000"/>
              </a:lnSpc>
              <a:buFont typeface="Wingdings" panose="05000000000000000000" pitchFamily="2" charset="2"/>
              <a:buChar char="Ø"/>
            </a:pPr>
            <a:r>
              <a:rPr lang="en-US" sz="2000" b="1" dirty="0"/>
              <a:t>Morgan Hancock </a:t>
            </a:r>
            <a:r>
              <a:rPr lang="en-US" sz="2000" dirty="0"/>
              <a:t>– Attendance Keeper</a:t>
            </a:r>
          </a:p>
          <a:p>
            <a:pPr>
              <a:lnSpc>
                <a:spcPct val="150000"/>
              </a:lnSpc>
              <a:buFont typeface="Wingdings" panose="05000000000000000000" pitchFamily="2" charset="2"/>
              <a:buChar char="Ø"/>
            </a:pPr>
            <a:r>
              <a:rPr lang="en-US" sz="2000" b="1" dirty="0"/>
              <a:t>Katie Colton </a:t>
            </a:r>
            <a:r>
              <a:rPr lang="en-US" sz="2000" dirty="0"/>
              <a:t>– Adult Chair, Speaker</a:t>
            </a:r>
          </a:p>
        </p:txBody>
      </p:sp>
      <p:sp>
        <p:nvSpPr>
          <p:cNvPr id="4" name="Content Placeholder 3">
            <a:extLst>
              <a:ext uri="{FF2B5EF4-FFF2-40B4-BE49-F238E27FC236}">
                <a16:creationId xmlns:a16="http://schemas.microsoft.com/office/drawing/2014/main" id="{F399FBB7-BFE3-4379-A346-0CA75AE8E7B4}"/>
              </a:ext>
            </a:extLst>
          </p:cNvPr>
          <p:cNvSpPr>
            <a:spLocks noGrp="1"/>
          </p:cNvSpPr>
          <p:nvPr>
            <p:ph sz="half" idx="2"/>
          </p:nvPr>
        </p:nvSpPr>
        <p:spPr>
          <a:xfrm>
            <a:off x="6172200" y="1485900"/>
            <a:ext cx="5181600" cy="4691063"/>
          </a:xfrm>
          <a:solidFill>
            <a:schemeClr val="accent6">
              <a:lumMod val="40000"/>
              <a:lumOff val="60000"/>
            </a:schemeClr>
          </a:solidFill>
        </p:spPr>
        <p:txBody>
          <a:bodyPr>
            <a:normAutofit/>
          </a:bodyPr>
          <a:lstStyle/>
          <a:p>
            <a:pPr marL="0" indent="0">
              <a:buNone/>
            </a:pPr>
            <a:r>
              <a:rPr lang="en-US" sz="2400" b="1" dirty="0"/>
              <a:t>County Council</a:t>
            </a:r>
          </a:p>
          <a:p>
            <a:pPr marL="0" indent="0">
              <a:buNone/>
            </a:pPr>
            <a:r>
              <a:rPr lang="en-US" sz="2400" dirty="0"/>
              <a:t>                  Carla Ackerman</a:t>
            </a:r>
          </a:p>
          <a:p>
            <a:pPr marL="0" indent="0">
              <a:buNone/>
            </a:pPr>
            <a:r>
              <a:rPr lang="en-US" sz="2400" b="1" dirty="0"/>
              <a:t>Lockwood 4-H Club Leader </a:t>
            </a:r>
          </a:p>
          <a:p>
            <a:pPr marL="0" indent="0">
              <a:buNone/>
            </a:pPr>
            <a:r>
              <a:rPr lang="en-US" sz="2400" b="1" dirty="0"/>
              <a:t>                   </a:t>
            </a:r>
            <a:r>
              <a:rPr lang="en-US" sz="2400" dirty="0"/>
              <a:t>Misty Hancock</a:t>
            </a:r>
          </a:p>
          <a:p>
            <a:pPr marL="0" indent="0">
              <a:buNone/>
            </a:pPr>
            <a:endParaRPr lang="en-US" sz="2400" dirty="0"/>
          </a:p>
          <a:p>
            <a:pPr marL="0" indent="0">
              <a:buNone/>
            </a:pPr>
            <a:endParaRPr lang="en-US" sz="2400" dirty="0"/>
          </a:p>
          <a:p>
            <a:pPr marL="0" indent="0">
              <a:buNone/>
            </a:pPr>
            <a:r>
              <a:rPr lang="en-US" sz="2400" b="1" dirty="0"/>
              <a:t>               4-H Program Representative</a:t>
            </a:r>
          </a:p>
          <a:p>
            <a:pPr marL="0" indent="0">
              <a:buNone/>
            </a:pPr>
            <a:r>
              <a:rPr lang="en-US" sz="2400" dirty="0"/>
              <a:t>                           </a:t>
            </a:r>
            <a:r>
              <a:rPr lang="en-US" sz="2400" dirty="0" err="1"/>
              <a:t>Lorin</a:t>
            </a:r>
            <a:r>
              <a:rPr lang="en-US" sz="2400" dirty="0"/>
              <a:t> Hoffmann-</a:t>
            </a:r>
            <a:r>
              <a:rPr lang="en-US" sz="2400" dirty="0" err="1"/>
              <a:t>Lurz</a:t>
            </a:r>
            <a:r>
              <a:rPr lang="en-US" sz="2400" dirty="0"/>
              <a:t> </a:t>
            </a:r>
          </a:p>
        </p:txBody>
      </p:sp>
      <p:pic>
        <p:nvPicPr>
          <p:cNvPr id="6" name="Picture 5" descr="Logo&#10;&#10;Description automatically generated">
            <a:extLst>
              <a:ext uri="{FF2B5EF4-FFF2-40B4-BE49-F238E27FC236}">
                <a16:creationId xmlns:a16="http://schemas.microsoft.com/office/drawing/2014/main" id="{3B947A29-1404-42DA-A19D-50851D77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066" y="3033660"/>
            <a:ext cx="2164268" cy="2164268"/>
          </a:xfrm>
          <a:prstGeom prst="rect">
            <a:avLst/>
          </a:prstGeom>
        </p:spPr>
      </p:pic>
    </p:spTree>
    <p:extLst>
      <p:ext uri="{BB962C8B-B14F-4D97-AF65-F5344CB8AC3E}">
        <p14:creationId xmlns:p14="http://schemas.microsoft.com/office/powerpoint/2010/main" val="47078189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6549-A1D9-48C5-AB20-E0250DD2F01B}"/>
              </a:ext>
            </a:extLst>
          </p:cNvPr>
          <p:cNvSpPr>
            <a:spLocks noGrp="1"/>
          </p:cNvSpPr>
          <p:nvPr>
            <p:ph type="title"/>
          </p:nvPr>
        </p:nvSpPr>
        <p: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p:spPr>
        <p:txBody>
          <a:bodyPr/>
          <a:lstStyle/>
          <a:p>
            <a:pPr algn="ctr"/>
            <a:r>
              <a:rPr lang="en-US" b="1" dirty="0">
                <a:solidFill>
                  <a:schemeClr val="accent4">
                    <a:lumMod val="60000"/>
                    <a:lumOff val="40000"/>
                  </a:schemeClr>
                </a:solidFill>
              </a:rPr>
              <a:t>So …. what kinds of projects does 4-H offer?</a:t>
            </a:r>
          </a:p>
        </p:txBody>
      </p:sp>
      <p:sp>
        <p:nvSpPr>
          <p:cNvPr id="3" name="Content Placeholder 2">
            <a:extLst>
              <a:ext uri="{FF2B5EF4-FFF2-40B4-BE49-F238E27FC236}">
                <a16:creationId xmlns:a16="http://schemas.microsoft.com/office/drawing/2014/main" id="{C5E263F0-D912-4860-A78D-E4E7DE175DCA}"/>
              </a:ext>
            </a:extLst>
          </p:cNvPr>
          <p:cNvSpPr>
            <a:spLocks noGrp="1"/>
          </p:cNvSpPr>
          <p:nvPr>
            <p:ph sz="half" idx="1"/>
          </p:nvPr>
        </p:nvSpPr>
        <p:spPr>
          <a:xfrm>
            <a:off x="838200" y="1825625"/>
            <a:ext cx="4426238" cy="4351338"/>
          </a:xfrm>
        </p:spPr>
        <p:txBody>
          <a:bodyPr>
            <a:normAutofit/>
          </a:bodyPr>
          <a:lstStyle/>
          <a:p>
            <a:pPr marL="0" indent="0">
              <a:buNone/>
            </a:pPr>
            <a:r>
              <a:rPr lang="en-US" dirty="0"/>
              <a:t>Depends on the Club …</a:t>
            </a:r>
          </a:p>
          <a:p>
            <a:endParaRPr lang="en-US" dirty="0"/>
          </a:p>
          <a:p>
            <a:pPr marL="0" indent="0">
              <a:buNone/>
            </a:pPr>
            <a:r>
              <a:rPr lang="en-US" dirty="0"/>
              <a:t>A 4-H project could be ANYTHING You can think of!</a:t>
            </a:r>
          </a:p>
          <a:p>
            <a:pPr marL="0" indent="0">
              <a:buNone/>
            </a:pPr>
            <a:endParaRPr lang="en-US" dirty="0"/>
          </a:p>
          <a:p>
            <a:pPr marL="0" indent="0">
              <a:buNone/>
            </a:pPr>
            <a:r>
              <a:rPr lang="en-US" dirty="0"/>
              <a:t>If your club doesn’t offer it … maybe another one does! </a:t>
            </a:r>
          </a:p>
          <a:p>
            <a:pPr marL="0" indent="0">
              <a:buNone/>
            </a:pPr>
            <a:endParaRPr lang="en-US" dirty="0"/>
          </a:p>
          <a:p>
            <a:pPr marL="0" indent="0">
              <a:buNone/>
            </a:pPr>
            <a:r>
              <a:rPr lang="en-US" sz="2000" b="1" dirty="0">
                <a:solidFill>
                  <a:schemeClr val="accent6">
                    <a:lumMod val="75000"/>
                  </a:schemeClr>
                </a:solidFill>
              </a:rPr>
              <a:t>*(Check with your 4-H Representative)</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CD1CC2A1-F8BE-429A-9131-0558A6BBD259}"/>
              </a:ext>
            </a:extLst>
          </p:cNvPr>
          <p:cNvSpPr>
            <a:spLocks noGrp="1"/>
          </p:cNvSpPr>
          <p:nvPr>
            <p:ph sz="half" idx="2"/>
          </p:nvPr>
        </p:nvSpPr>
        <p:spPr>
          <a:xfrm>
            <a:off x="6493712" y="1825625"/>
            <a:ext cx="4860088" cy="4351338"/>
          </a:xfrm>
        </p:spPr>
        <p:txBody>
          <a:bodyPr>
            <a:normAutofit/>
          </a:bodyPr>
          <a:lstStyle/>
          <a:p>
            <a:pPr marL="0" indent="0">
              <a:buNone/>
            </a:pPr>
            <a:r>
              <a:rPr lang="en-US" dirty="0"/>
              <a:t>What Any Project Needs: </a:t>
            </a:r>
          </a:p>
          <a:p>
            <a:pPr marL="0" indent="0">
              <a:buNone/>
            </a:pPr>
            <a:endParaRPr lang="en-US" dirty="0"/>
          </a:p>
          <a:p>
            <a:pPr>
              <a:buClr>
                <a:schemeClr val="accent6">
                  <a:lumMod val="75000"/>
                </a:schemeClr>
              </a:buClr>
              <a:buSzPct val="125000"/>
              <a:buFont typeface="Symbol" panose="05050102010706020507" pitchFamily="18" charset="2"/>
              <a:buChar char="§"/>
            </a:pPr>
            <a:r>
              <a:rPr lang="en-US" dirty="0"/>
              <a:t> Adult Volunteer</a:t>
            </a:r>
          </a:p>
          <a:p>
            <a:pPr>
              <a:buClr>
                <a:schemeClr val="accent6">
                  <a:lumMod val="75000"/>
                </a:schemeClr>
              </a:buClr>
              <a:buSzPct val="125000"/>
              <a:buFont typeface="Symbol" panose="05050102010706020507" pitchFamily="18" charset="2"/>
              <a:buChar char="§"/>
            </a:pPr>
            <a:r>
              <a:rPr lang="en-US" dirty="0"/>
              <a:t> To be something 4-H Youth are interested in …</a:t>
            </a:r>
          </a:p>
          <a:p>
            <a:pPr>
              <a:buClr>
                <a:schemeClr val="accent6">
                  <a:lumMod val="75000"/>
                </a:schemeClr>
              </a:buClr>
              <a:buSzPct val="125000"/>
              <a:buFont typeface="Symbol" panose="05050102010706020507" pitchFamily="18" charset="2"/>
              <a:buChar char="§"/>
            </a:pPr>
            <a:r>
              <a:rPr lang="en-US" dirty="0"/>
              <a:t> Offer at least 6 hours of instruction (can be virtual or in-person).</a:t>
            </a:r>
          </a:p>
          <a:p>
            <a:endParaRPr lang="en-US" dirty="0"/>
          </a:p>
          <a:p>
            <a:endParaRPr lang="en-US" dirty="0"/>
          </a:p>
        </p:txBody>
      </p:sp>
      <p:pic>
        <p:nvPicPr>
          <p:cNvPr id="8" name="Picture 7" descr="Young school girl explaining">
            <a:extLst>
              <a:ext uri="{FF2B5EF4-FFF2-40B4-BE49-F238E27FC236}">
                <a16:creationId xmlns:a16="http://schemas.microsoft.com/office/drawing/2014/main" id="{21608F63-AD9F-4B69-99AC-7A5D6B524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138" y="1986400"/>
            <a:ext cx="1374686" cy="4506476"/>
          </a:xfrm>
          <a:prstGeom prst="rect">
            <a:avLst/>
          </a:prstGeom>
        </p:spPr>
      </p:pic>
    </p:spTree>
    <p:extLst>
      <p:ext uri="{BB962C8B-B14F-4D97-AF65-F5344CB8AC3E}">
        <p14:creationId xmlns:p14="http://schemas.microsoft.com/office/powerpoint/2010/main" val="892484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250"/>
                                        <p:tgtEl>
                                          <p:spTgt spid="3">
                                            <p:txEl>
                                              <p:pRg st="4" end="4"/>
                                            </p:txEl>
                                          </p:spTgt>
                                        </p:tgtEl>
                                      </p:cBhvr>
                                    </p:animEffect>
                                  </p:childTnLst>
                                </p:cTn>
                              </p:par>
                            </p:childTnLst>
                          </p:cTn>
                        </p:par>
                        <p:par>
                          <p:cTn id="18" fill="hold">
                            <p:stCondLst>
                              <p:cond delay="1250"/>
                            </p:stCondLst>
                            <p:childTnLst>
                              <p:par>
                                <p:cTn id="19" presetID="26" presetClass="entr" presetSubtype="0" fill="hold" nodeType="afterEffect">
                                  <p:stCondLst>
                                    <p:cond delay="300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80">
                                          <p:stCondLst>
                                            <p:cond delay="0"/>
                                          </p:stCondLst>
                                        </p:cTn>
                                        <p:tgtEl>
                                          <p:spTgt spid="3">
                                            <p:txEl>
                                              <p:pRg st="6" end="6"/>
                                            </p:txEl>
                                          </p:spTgt>
                                        </p:tgtEl>
                                      </p:cBhvr>
                                    </p:animEffect>
                                    <p:anim calcmode="lin" valueType="num">
                                      <p:cBhvr>
                                        <p:cTn id="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6" end="6"/>
                                            </p:txEl>
                                          </p:spTgt>
                                        </p:tgtEl>
                                      </p:cBhvr>
                                      <p:to x="100000" y="60000"/>
                                    </p:animScale>
                                    <p:animScale>
                                      <p:cBhvr>
                                        <p:cTn id="28" dur="166" decel="50000">
                                          <p:stCondLst>
                                            <p:cond delay="676"/>
                                          </p:stCondLst>
                                        </p:cTn>
                                        <p:tgtEl>
                                          <p:spTgt spid="3">
                                            <p:txEl>
                                              <p:pRg st="6" end="6"/>
                                            </p:txEl>
                                          </p:spTgt>
                                        </p:tgtEl>
                                      </p:cBhvr>
                                      <p:to x="100000" y="100000"/>
                                    </p:animScale>
                                    <p:animScale>
                                      <p:cBhvr>
                                        <p:cTn id="29" dur="26">
                                          <p:stCondLst>
                                            <p:cond delay="1312"/>
                                          </p:stCondLst>
                                        </p:cTn>
                                        <p:tgtEl>
                                          <p:spTgt spid="3">
                                            <p:txEl>
                                              <p:pRg st="6" end="6"/>
                                            </p:txEl>
                                          </p:spTgt>
                                        </p:tgtEl>
                                      </p:cBhvr>
                                      <p:to x="100000" y="80000"/>
                                    </p:animScale>
                                    <p:animScale>
                                      <p:cBhvr>
                                        <p:cTn id="30" dur="166" decel="50000">
                                          <p:stCondLst>
                                            <p:cond delay="1338"/>
                                          </p:stCondLst>
                                        </p:cTn>
                                        <p:tgtEl>
                                          <p:spTgt spid="3">
                                            <p:txEl>
                                              <p:pRg st="6" end="6"/>
                                            </p:txEl>
                                          </p:spTgt>
                                        </p:tgtEl>
                                      </p:cBhvr>
                                      <p:to x="100000" y="100000"/>
                                    </p:animScale>
                                    <p:animScale>
                                      <p:cBhvr>
                                        <p:cTn id="31" dur="26">
                                          <p:stCondLst>
                                            <p:cond delay="1642"/>
                                          </p:stCondLst>
                                        </p:cTn>
                                        <p:tgtEl>
                                          <p:spTgt spid="3">
                                            <p:txEl>
                                              <p:pRg st="6" end="6"/>
                                            </p:txEl>
                                          </p:spTgt>
                                        </p:tgtEl>
                                      </p:cBhvr>
                                      <p:to x="100000" y="90000"/>
                                    </p:animScale>
                                    <p:animScale>
                                      <p:cBhvr>
                                        <p:cTn id="32" dur="166" decel="50000">
                                          <p:stCondLst>
                                            <p:cond delay="1668"/>
                                          </p:stCondLst>
                                        </p:cTn>
                                        <p:tgtEl>
                                          <p:spTgt spid="3">
                                            <p:txEl>
                                              <p:pRg st="6" end="6"/>
                                            </p:txEl>
                                          </p:spTgt>
                                        </p:tgtEl>
                                      </p:cBhvr>
                                      <p:to x="100000" y="100000"/>
                                    </p:animScale>
                                    <p:animScale>
                                      <p:cBhvr>
                                        <p:cTn id="33" dur="26">
                                          <p:stCondLst>
                                            <p:cond delay="1808"/>
                                          </p:stCondLst>
                                        </p:cTn>
                                        <p:tgtEl>
                                          <p:spTgt spid="3">
                                            <p:txEl>
                                              <p:pRg st="6" end="6"/>
                                            </p:txEl>
                                          </p:spTgt>
                                        </p:tgtEl>
                                      </p:cBhvr>
                                      <p:to x="100000" y="95000"/>
                                    </p:animScale>
                                    <p:animScale>
                                      <p:cBhvr>
                                        <p:cTn id="34" dur="166" decel="50000">
                                          <p:stCondLst>
                                            <p:cond delay="1834"/>
                                          </p:stCondLst>
                                        </p:cTn>
                                        <p:tgtEl>
                                          <p:spTgt spid="3">
                                            <p:txEl>
                                              <p:pRg st="6" end="6"/>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wheel(1)">
                                      <p:cBhvr>
                                        <p:cTn id="56"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B37448-8095-4B8F-BBB8-86934656E270}"/>
              </a:ext>
            </a:extLst>
          </p:cNvPr>
          <p:cNvSpPr txBox="1"/>
          <p:nvPr/>
        </p:nvSpPr>
        <p:spPr>
          <a:xfrm>
            <a:off x="2141033" y="680225"/>
            <a:ext cx="8207299" cy="830997"/>
          </a:xfrm>
          <a:prstGeom prst="rect">
            <a:avLst/>
          </a:prstGeom>
          <a:noFill/>
        </p:spPr>
        <p:txBody>
          <a:bodyPr wrap="square" rtlCol="0">
            <a:spAutoFit/>
          </a:bodyPr>
          <a:lstStyle/>
          <a:p>
            <a:pPr algn="ctr"/>
            <a:r>
              <a:rPr lang="en-US" sz="4800" b="1" dirty="0">
                <a:solidFill>
                  <a:srgbClr val="FF0000"/>
                </a:solidFill>
              </a:rPr>
              <a:t>Now it’s YOUR TURN …</a:t>
            </a:r>
          </a:p>
        </p:txBody>
      </p:sp>
      <p:sp>
        <p:nvSpPr>
          <p:cNvPr id="3" name="TextBox 2">
            <a:extLst>
              <a:ext uri="{FF2B5EF4-FFF2-40B4-BE49-F238E27FC236}">
                <a16:creationId xmlns:a16="http://schemas.microsoft.com/office/drawing/2014/main" id="{D8E12184-2592-4FDB-BE14-6136BE2C2594}"/>
              </a:ext>
            </a:extLst>
          </p:cNvPr>
          <p:cNvSpPr txBox="1"/>
          <p:nvPr/>
        </p:nvSpPr>
        <p:spPr>
          <a:xfrm>
            <a:off x="1835629" y="2152185"/>
            <a:ext cx="8818106" cy="2862322"/>
          </a:xfrm>
          <a:prstGeom prst="rect">
            <a:avLst/>
          </a:prstGeom>
          <a:noFill/>
        </p:spPr>
        <p:txBody>
          <a:bodyPr wrap="square" numCol="2" rtlCol="0">
            <a:spAutoFit/>
          </a:bodyPr>
          <a:lstStyle/>
          <a:p>
            <a:r>
              <a:rPr lang="en-US" sz="3600" dirty="0"/>
              <a:t>Say your name, your CLUB, and your favorite PROJECT, or one that your club offers  …</a:t>
            </a:r>
          </a:p>
          <a:p>
            <a:r>
              <a:rPr lang="en-US" sz="3600" dirty="0"/>
              <a:t>If you know the Project Leader’s name, give them a shout out! </a:t>
            </a:r>
          </a:p>
          <a:p>
            <a:r>
              <a:rPr lang="en-US" sz="3600" b="1" dirty="0"/>
              <a:t>Let’s see some 4-H PRIDE!</a:t>
            </a:r>
          </a:p>
        </p:txBody>
      </p:sp>
    </p:spTree>
    <p:extLst>
      <p:ext uri="{BB962C8B-B14F-4D97-AF65-F5344CB8AC3E}">
        <p14:creationId xmlns:p14="http://schemas.microsoft.com/office/powerpoint/2010/main" val="915278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
                                            <p:txEl>
                                              <p:pRg st="0" end="0"/>
                                            </p:txEl>
                                          </p:spTgt>
                                        </p:tgtEl>
                                      </p:cBhvr>
                                    </p:animEffect>
                                    <p:animScale>
                                      <p:cBhvr>
                                        <p:cTn id="7" dur="500" autoRev="1" fill="hold"/>
                                        <p:tgtEl>
                                          <p:spTgt spid="2">
                                            <p:txEl>
                                              <p:pRg st="0" end="0"/>
                                            </p:txEl>
                                          </p:spTgt>
                                        </p:tgtEl>
                                      </p:cBhvr>
                                      <p:by x="105000" y="105000"/>
                                    </p:animScale>
                                  </p:childTnLst>
                                </p:cTn>
                              </p:par>
                            </p:childTnLst>
                          </p:cTn>
                        </p:par>
                        <p:par>
                          <p:cTn id="8" fill="hold">
                            <p:stCondLst>
                              <p:cond delay="1000"/>
                            </p:stCondLst>
                            <p:childTnLst>
                              <p:par>
                                <p:cTn id="9" presetID="32" presetClass="emph" presetSubtype="0" fill="hold" nodeType="afterEffect">
                                  <p:stCondLst>
                                    <p:cond delay="0"/>
                                  </p:stCondLst>
                                  <p:childTnLst>
                                    <p:animRot by="120000">
                                      <p:cBhvr>
                                        <p:cTn id="10" dur="150" fill="hold">
                                          <p:stCondLst>
                                            <p:cond delay="0"/>
                                          </p:stCondLst>
                                        </p:cTn>
                                        <p:tgtEl>
                                          <p:spTgt spid="3">
                                            <p:txEl>
                                              <p:pRg st="0" end="0"/>
                                            </p:txEl>
                                          </p:spTgt>
                                        </p:tgtEl>
                                        <p:attrNameLst>
                                          <p:attrName>r</p:attrName>
                                        </p:attrNameLst>
                                      </p:cBhvr>
                                    </p:animRot>
                                    <p:animRot by="-240000">
                                      <p:cBhvr>
                                        <p:cTn id="11" dur="300" fill="hold">
                                          <p:stCondLst>
                                            <p:cond delay="300"/>
                                          </p:stCondLst>
                                        </p:cTn>
                                        <p:tgtEl>
                                          <p:spTgt spid="3">
                                            <p:txEl>
                                              <p:pRg st="0" end="0"/>
                                            </p:txEl>
                                          </p:spTgt>
                                        </p:tgtEl>
                                        <p:attrNameLst>
                                          <p:attrName>r</p:attrName>
                                        </p:attrNameLst>
                                      </p:cBhvr>
                                    </p:animRot>
                                    <p:animRot by="240000">
                                      <p:cBhvr>
                                        <p:cTn id="12" dur="300" fill="hold">
                                          <p:stCondLst>
                                            <p:cond delay="600"/>
                                          </p:stCondLst>
                                        </p:cTn>
                                        <p:tgtEl>
                                          <p:spTgt spid="3">
                                            <p:txEl>
                                              <p:pRg st="0" end="0"/>
                                            </p:txEl>
                                          </p:spTgt>
                                        </p:tgtEl>
                                        <p:attrNameLst>
                                          <p:attrName>r</p:attrName>
                                        </p:attrNameLst>
                                      </p:cBhvr>
                                    </p:animRot>
                                    <p:animRot by="-240000">
                                      <p:cBhvr>
                                        <p:cTn id="13" dur="300" fill="hold">
                                          <p:stCondLst>
                                            <p:cond delay="900"/>
                                          </p:stCondLst>
                                        </p:cTn>
                                        <p:tgtEl>
                                          <p:spTgt spid="3">
                                            <p:txEl>
                                              <p:pRg st="0" end="0"/>
                                            </p:txEl>
                                          </p:spTgt>
                                        </p:tgtEl>
                                        <p:attrNameLst>
                                          <p:attrName>r</p:attrName>
                                        </p:attrNameLst>
                                      </p:cBhvr>
                                    </p:animRot>
                                    <p:animRot by="120000">
                                      <p:cBhvr>
                                        <p:cTn id="14" dur="300" fill="hold">
                                          <p:stCondLst>
                                            <p:cond delay="1200"/>
                                          </p:stCondLst>
                                        </p:cTn>
                                        <p:tgtEl>
                                          <p:spTgt spid="3">
                                            <p:txEl>
                                              <p:pRg st="0" end="0"/>
                                            </p:txEl>
                                          </p:spTgt>
                                        </p:tgtEl>
                                        <p:attrNameLst>
                                          <p:attrName>r</p:attrName>
                                        </p:attrNameLst>
                                      </p:cBhvr>
                                    </p:animRot>
                                  </p:childTnLst>
                                </p:cTn>
                              </p:par>
                            </p:childTnLst>
                          </p:cTn>
                        </p:par>
                        <p:par>
                          <p:cTn id="15" fill="hold">
                            <p:stCondLst>
                              <p:cond delay="2500"/>
                            </p:stCondLst>
                            <p:childTnLst>
                              <p:par>
                                <p:cTn id="16" presetID="27" presetClass="emph" presetSubtype="0" fill="remove" nodeType="afterEffect">
                                  <p:stCondLst>
                                    <p:cond delay="0"/>
                                  </p:stCondLst>
                                  <p:childTnLst>
                                    <p:animClr clrSpc="rgb" dir="cw">
                                      <p:cBhvr override="childStyle">
                                        <p:cTn id="17" dur="1450" autoRev="1" fill="remove"/>
                                        <p:tgtEl>
                                          <p:spTgt spid="3">
                                            <p:txEl>
                                              <p:pRg st="0" end="0"/>
                                            </p:txEl>
                                          </p:spTgt>
                                        </p:tgtEl>
                                        <p:attrNameLst>
                                          <p:attrName>style.color</p:attrName>
                                        </p:attrNameLst>
                                      </p:cBhvr>
                                      <p:to>
                                        <a:schemeClr val="hlink"/>
                                      </p:to>
                                    </p:animClr>
                                    <p:animClr clrSpc="rgb" dir="cw">
                                      <p:cBhvr>
                                        <p:cTn id="18" dur="1450" autoRev="1" fill="remove"/>
                                        <p:tgtEl>
                                          <p:spTgt spid="3">
                                            <p:txEl>
                                              <p:pRg st="0" end="0"/>
                                            </p:txEl>
                                          </p:spTgt>
                                        </p:tgtEl>
                                        <p:attrNameLst>
                                          <p:attrName>fillcolor</p:attrName>
                                        </p:attrNameLst>
                                      </p:cBhvr>
                                      <p:to>
                                        <a:schemeClr val="hlink"/>
                                      </p:to>
                                    </p:animClr>
                                    <p:set>
                                      <p:cBhvr>
                                        <p:cTn id="19" dur="1450" autoRev="1" fill="remove"/>
                                        <p:tgtEl>
                                          <p:spTgt spid="3">
                                            <p:txEl>
                                              <p:pRg st="0" end="0"/>
                                            </p:txEl>
                                          </p:spTgt>
                                        </p:tgtEl>
                                        <p:attrNameLst>
                                          <p:attrName>fill.type</p:attrName>
                                        </p:attrNameLst>
                                      </p:cBhvr>
                                      <p:to>
                                        <p:strVal val="solid"/>
                                      </p:to>
                                    </p:set>
                                    <p:set>
                                      <p:cBhvr>
                                        <p:cTn id="20" dur="1450" autoRev="1" fill="remove"/>
                                        <p:tgtEl>
                                          <p:spTgt spid="3">
                                            <p:txEl>
                                              <p:pRg st="0" end="0"/>
                                            </p:txEl>
                                          </p:spTgt>
                                        </p:tgtEl>
                                        <p:attrNameLst>
                                          <p:attrName>fill.on</p:attrName>
                                        </p:attrNameLst>
                                      </p:cBhvr>
                                      <p:to>
                                        <p:strVal val="true"/>
                                      </p:to>
                                    </p:set>
                                  </p:childTnLst>
                                </p:cTn>
                              </p:par>
                            </p:childTnLst>
                          </p:cTn>
                        </p:par>
                        <p:par>
                          <p:cTn id="21" fill="hold">
                            <p:stCondLst>
                              <p:cond delay="5400"/>
                            </p:stCondLst>
                            <p:childTnLst>
                              <p:par>
                                <p:cTn id="22" presetID="19" presetClass="emph" presetSubtype="0" fill="hold" nodeType="afterEffect">
                                  <p:stCondLst>
                                    <p:cond delay="100"/>
                                  </p:stCondLst>
                                  <p:childTnLst>
                                    <p:animClr clrSpc="rgb" dir="cw">
                                      <p:cBhvr override="childStyle">
                                        <p:cTn id="23" dur="2300" fill="hold"/>
                                        <p:tgtEl>
                                          <p:spTgt spid="3">
                                            <p:txEl>
                                              <p:pRg st="1" end="1"/>
                                            </p:txEl>
                                          </p:spTgt>
                                        </p:tgtEl>
                                        <p:attrNameLst>
                                          <p:attrName>style.color</p:attrName>
                                        </p:attrNameLst>
                                      </p:cBhvr>
                                      <p:to>
                                        <a:schemeClr val="accent2"/>
                                      </p:to>
                                    </p:animClr>
                                    <p:animClr clrSpc="rgb" dir="cw">
                                      <p:cBhvr>
                                        <p:cTn id="24" dur="2300" fill="hold"/>
                                        <p:tgtEl>
                                          <p:spTgt spid="3">
                                            <p:txEl>
                                              <p:pRg st="1" end="1"/>
                                            </p:txEl>
                                          </p:spTgt>
                                        </p:tgtEl>
                                        <p:attrNameLst>
                                          <p:attrName>fillcolor</p:attrName>
                                        </p:attrNameLst>
                                      </p:cBhvr>
                                      <p:to>
                                        <a:schemeClr val="accent2"/>
                                      </p:to>
                                    </p:animClr>
                                    <p:set>
                                      <p:cBhvr>
                                        <p:cTn id="25" dur="2300" fill="hold"/>
                                        <p:tgtEl>
                                          <p:spTgt spid="3">
                                            <p:txEl>
                                              <p:pRg st="1" end="1"/>
                                            </p:txEl>
                                          </p:spTgt>
                                        </p:tgtEl>
                                        <p:attrNameLst>
                                          <p:attrName>fill.type</p:attrName>
                                        </p:attrNameLst>
                                      </p:cBhvr>
                                      <p:to>
                                        <p:strVal val="solid"/>
                                      </p:to>
                                    </p:set>
                                    <p:set>
                                      <p:cBhvr>
                                        <p:cTn id="26" dur="2300" fill="hold"/>
                                        <p:tgtEl>
                                          <p:spTgt spid="3">
                                            <p:txEl>
                                              <p:pRg st="1" end="1"/>
                                            </p:txEl>
                                          </p:spTgt>
                                        </p:tgtEl>
                                        <p:attrNameLst>
                                          <p:attrName>fill.on</p:attrName>
                                        </p:attrNameLst>
                                      </p:cBhvr>
                                      <p:to>
                                        <p:strVal val="true"/>
                                      </p:to>
                                    </p:set>
                                  </p:childTnLst>
                                </p:cTn>
                              </p:par>
                            </p:childTnLst>
                          </p:cTn>
                        </p:par>
                        <p:par>
                          <p:cTn id="27" fill="hold">
                            <p:stCondLst>
                              <p:cond delay="7800"/>
                            </p:stCondLst>
                            <p:childTnLst>
                              <p:par>
                                <p:cTn id="28" presetID="16" presetClass="emph" presetSubtype="0" fill="hold" nodeType="afterEffect">
                                  <p:stCondLst>
                                    <p:cond delay="0"/>
                                  </p:stCondLst>
                                  <p:iterate type="wd">
                                    <p:tmPct val="0"/>
                                  </p:iterate>
                                  <p:childTnLst>
                                    <p:set>
                                      <p:cBhvr override="childStyle">
                                        <p:cTn id="29" dur="6600" fill="hold"/>
                                        <p:tgtEl>
                                          <p:spTgt spid="3">
                                            <p:txEl>
                                              <p:pRg st="2" end="2"/>
                                            </p:txEl>
                                          </p:spTgt>
                                        </p:tgtEl>
                                        <p:attrNameLst>
                                          <p:attrName>style.color</p:attrName>
                                        </p:attrNameLst>
                                      </p:cBhvr>
                                      <p:to>
                                        <p:clrVal>
                                          <a:srgbClr val="26C81A"/>
                                        </p:clrVal>
                                      </p:to>
                                    </p:set>
                                    <p:set>
                                      <p:cBhvr>
                                        <p:cTn id="30" dur="6600" fill="hold"/>
                                        <p:tgtEl>
                                          <p:spTgt spid="3">
                                            <p:txEl>
                                              <p:pRg st="2" end="2"/>
                                            </p:txEl>
                                          </p:spTgt>
                                        </p:tgtEl>
                                        <p:attrNameLst>
                                          <p:attrName>fillcolor</p:attrName>
                                        </p:attrNameLst>
                                      </p:cBhvr>
                                      <p:to>
                                        <p:clrVal>
                                          <a:srgbClr val="26C81A"/>
                                        </p:clrVal>
                                      </p:to>
                                    </p:set>
                                    <p:set>
                                      <p:cBhvr>
                                        <p:cTn id="31" dur="66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AE1C77-AF67-4625-8766-036544490D5E}"/>
              </a:ext>
            </a:extLst>
          </p:cNvPr>
          <p:cNvSpPr txBox="1"/>
          <p:nvPr/>
        </p:nvSpPr>
        <p:spPr>
          <a:xfrm>
            <a:off x="620888" y="381689"/>
            <a:ext cx="10950223" cy="1200329"/>
          </a:xfrm>
          <a:custGeom>
            <a:avLst/>
            <a:gdLst>
              <a:gd name="connsiteX0" fmla="*/ 0 w 10950223"/>
              <a:gd name="connsiteY0" fmla="*/ 0 h 1200329"/>
              <a:gd name="connsiteX1" fmla="*/ 685830 w 10950223"/>
              <a:gd name="connsiteY1" fmla="*/ 0 h 1200329"/>
              <a:gd name="connsiteX2" fmla="*/ 933651 w 10950223"/>
              <a:gd name="connsiteY2" fmla="*/ 0 h 1200329"/>
              <a:gd name="connsiteX3" fmla="*/ 1509978 w 10950223"/>
              <a:gd name="connsiteY3" fmla="*/ 0 h 1200329"/>
              <a:gd name="connsiteX4" fmla="*/ 2086306 w 10950223"/>
              <a:gd name="connsiteY4" fmla="*/ 0 h 1200329"/>
              <a:gd name="connsiteX5" fmla="*/ 2662633 w 10950223"/>
              <a:gd name="connsiteY5" fmla="*/ 0 h 1200329"/>
              <a:gd name="connsiteX6" fmla="*/ 3129458 w 10950223"/>
              <a:gd name="connsiteY6" fmla="*/ 0 h 1200329"/>
              <a:gd name="connsiteX7" fmla="*/ 3705786 w 10950223"/>
              <a:gd name="connsiteY7" fmla="*/ 0 h 1200329"/>
              <a:gd name="connsiteX8" fmla="*/ 4501118 w 10950223"/>
              <a:gd name="connsiteY8" fmla="*/ 0 h 1200329"/>
              <a:gd name="connsiteX9" fmla="*/ 4748939 w 10950223"/>
              <a:gd name="connsiteY9" fmla="*/ 0 h 1200329"/>
              <a:gd name="connsiteX10" fmla="*/ 4996760 w 10950223"/>
              <a:gd name="connsiteY10" fmla="*/ 0 h 1200329"/>
              <a:gd name="connsiteX11" fmla="*/ 5682589 w 10950223"/>
              <a:gd name="connsiteY11" fmla="*/ 0 h 1200329"/>
              <a:gd name="connsiteX12" fmla="*/ 6477921 w 10950223"/>
              <a:gd name="connsiteY12" fmla="*/ 0 h 1200329"/>
              <a:gd name="connsiteX13" fmla="*/ 7273253 w 10950223"/>
              <a:gd name="connsiteY13" fmla="*/ 0 h 1200329"/>
              <a:gd name="connsiteX14" fmla="*/ 7740079 w 10950223"/>
              <a:gd name="connsiteY14" fmla="*/ 0 h 1200329"/>
              <a:gd name="connsiteX15" fmla="*/ 8425908 w 10950223"/>
              <a:gd name="connsiteY15" fmla="*/ 0 h 1200329"/>
              <a:gd name="connsiteX16" fmla="*/ 9111738 w 10950223"/>
              <a:gd name="connsiteY16" fmla="*/ 0 h 1200329"/>
              <a:gd name="connsiteX17" fmla="*/ 9688066 w 10950223"/>
              <a:gd name="connsiteY17" fmla="*/ 0 h 1200329"/>
              <a:gd name="connsiteX18" fmla="*/ 10373895 w 10950223"/>
              <a:gd name="connsiteY18" fmla="*/ 0 h 1200329"/>
              <a:gd name="connsiteX19" fmla="*/ 10950223 w 10950223"/>
              <a:gd name="connsiteY19" fmla="*/ 0 h 1200329"/>
              <a:gd name="connsiteX20" fmla="*/ 10950223 w 10950223"/>
              <a:gd name="connsiteY20" fmla="*/ 364100 h 1200329"/>
              <a:gd name="connsiteX21" fmla="*/ 10950223 w 10950223"/>
              <a:gd name="connsiteY21" fmla="*/ 776213 h 1200329"/>
              <a:gd name="connsiteX22" fmla="*/ 10950223 w 10950223"/>
              <a:gd name="connsiteY22" fmla="*/ 1200329 h 1200329"/>
              <a:gd name="connsiteX23" fmla="*/ 10154891 w 10950223"/>
              <a:gd name="connsiteY23" fmla="*/ 1200329 h 1200329"/>
              <a:gd name="connsiteX24" fmla="*/ 9907070 w 10950223"/>
              <a:gd name="connsiteY24" fmla="*/ 1200329 h 1200329"/>
              <a:gd name="connsiteX25" fmla="*/ 9549747 w 10950223"/>
              <a:gd name="connsiteY25" fmla="*/ 1200329 h 1200329"/>
              <a:gd name="connsiteX26" fmla="*/ 9082922 w 10950223"/>
              <a:gd name="connsiteY26" fmla="*/ 1200329 h 1200329"/>
              <a:gd name="connsiteX27" fmla="*/ 8506594 w 10950223"/>
              <a:gd name="connsiteY27" fmla="*/ 1200329 h 1200329"/>
              <a:gd name="connsiteX28" fmla="*/ 7820765 w 10950223"/>
              <a:gd name="connsiteY28" fmla="*/ 1200329 h 1200329"/>
              <a:gd name="connsiteX29" fmla="*/ 7134935 w 10950223"/>
              <a:gd name="connsiteY29" fmla="*/ 1200329 h 1200329"/>
              <a:gd name="connsiteX30" fmla="*/ 6777612 w 10950223"/>
              <a:gd name="connsiteY30" fmla="*/ 1200329 h 1200329"/>
              <a:gd name="connsiteX31" fmla="*/ 6201284 w 10950223"/>
              <a:gd name="connsiteY31" fmla="*/ 1200329 h 1200329"/>
              <a:gd name="connsiteX32" fmla="*/ 5953463 w 10950223"/>
              <a:gd name="connsiteY32" fmla="*/ 1200329 h 1200329"/>
              <a:gd name="connsiteX33" fmla="*/ 5267634 w 10950223"/>
              <a:gd name="connsiteY33" fmla="*/ 1200329 h 1200329"/>
              <a:gd name="connsiteX34" fmla="*/ 4581804 w 10950223"/>
              <a:gd name="connsiteY34" fmla="*/ 1200329 h 1200329"/>
              <a:gd name="connsiteX35" fmla="*/ 4114979 w 10950223"/>
              <a:gd name="connsiteY35" fmla="*/ 1200329 h 1200329"/>
              <a:gd name="connsiteX36" fmla="*/ 3648153 w 10950223"/>
              <a:gd name="connsiteY36" fmla="*/ 1200329 h 1200329"/>
              <a:gd name="connsiteX37" fmla="*/ 3071826 w 10950223"/>
              <a:gd name="connsiteY37" fmla="*/ 1200329 h 1200329"/>
              <a:gd name="connsiteX38" fmla="*/ 2605000 w 10950223"/>
              <a:gd name="connsiteY38" fmla="*/ 1200329 h 1200329"/>
              <a:gd name="connsiteX39" fmla="*/ 2247677 w 10950223"/>
              <a:gd name="connsiteY39" fmla="*/ 1200329 h 1200329"/>
              <a:gd name="connsiteX40" fmla="*/ 1780852 w 10950223"/>
              <a:gd name="connsiteY40" fmla="*/ 1200329 h 1200329"/>
              <a:gd name="connsiteX41" fmla="*/ 1314027 w 10950223"/>
              <a:gd name="connsiteY41" fmla="*/ 1200329 h 1200329"/>
              <a:gd name="connsiteX42" fmla="*/ 956704 w 10950223"/>
              <a:gd name="connsiteY42" fmla="*/ 1200329 h 1200329"/>
              <a:gd name="connsiteX43" fmla="*/ 599381 w 10950223"/>
              <a:gd name="connsiteY43" fmla="*/ 1200329 h 1200329"/>
              <a:gd name="connsiteX44" fmla="*/ 0 w 10950223"/>
              <a:gd name="connsiteY44" fmla="*/ 1200329 h 1200329"/>
              <a:gd name="connsiteX45" fmla="*/ 0 w 10950223"/>
              <a:gd name="connsiteY45" fmla="*/ 776213 h 1200329"/>
              <a:gd name="connsiteX46" fmla="*/ 0 w 10950223"/>
              <a:gd name="connsiteY46" fmla="*/ 352097 h 1200329"/>
              <a:gd name="connsiteX47" fmla="*/ 0 w 10950223"/>
              <a:gd name="connsiteY4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50223" h="1200329" fill="none" extrusionOk="0">
                <a:moveTo>
                  <a:pt x="0" y="0"/>
                </a:moveTo>
                <a:cubicBezTo>
                  <a:pt x="282357" y="-69499"/>
                  <a:pt x="467858" y="48375"/>
                  <a:pt x="685830" y="0"/>
                </a:cubicBezTo>
                <a:cubicBezTo>
                  <a:pt x="903802" y="-48375"/>
                  <a:pt x="837218" y="7517"/>
                  <a:pt x="933651" y="0"/>
                </a:cubicBezTo>
                <a:cubicBezTo>
                  <a:pt x="1030084" y="-7517"/>
                  <a:pt x="1356834" y="38042"/>
                  <a:pt x="1509978" y="0"/>
                </a:cubicBezTo>
                <a:cubicBezTo>
                  <a:pt x="1663122" y="-38042"/>
                  <a:pt x="1876641" y="43008"/>
                  <a:pt x="2086306" y="0"/>
                </a:cubicBezTo>
                <a:cubicBezTo>
                  <a:pt x="2295971" y="-43008"/>
                  <a:pt x="2462413" y="8849"/>
                  <a:pt x="2662633" y="0"/>
                </a:cubicBezTo>
                <a:cubicBezTo>
                  <a:pt x="2862853" y="-8849"/>
                  <a:pt x="2898216" y="1158"/>
                  <a:pt x="3129458" y="0"/>
                </a:cubicBezTo>
                <a:cubicBezTo>
                  <a:pt x="3360700" y="-1158"/>
                  <a:pt x="3450795" y="31752"/>
                  <a:pt x="3705786" y="0"/>
                </a:cubicBezTo>
                <a:cubicBezTo>
                  <a:pt x="3960777" y="-31752"/>
                  <a:pt x="4319437" y="66904"/>
                  <a:pt x="4501118" y="0"/>
                </a:cubicBezTo>
                <a:cubicBezTo>
                  <a:pt x="4682799" y="-66904"/>
                  <a:pt x="4638200" y="25848"/>
                  <a:pt x="4748939" y="0"/>
                </a:cubicBezTo>
                <a:cubicBezTo>
                  <a:pt x="4859678" y="-25848"/>
                  <a:pt x="4885004" y="29346"/>
                  <a:pt x="4996760" y="0"/>
                </a:cubicBezTo>
                <a:cubicBezTo>
                  <a:pt x="5108516" y="-29346"/>
                  <a:pt x="5446470" y="56578"/>
                  <a:pt x="5682589" y="0"/>
                </a:cubicBezTo>
                <a:cubicBezTo>
                  <a:pt x="5918708" y="-56578"/>
                  <a:pt x="6212051" y="35368"/>
                  <a:pt x="6477921" y="0"/>
                </a:cubicBezTo>
                <a:cubicBezTo>
                  <a:pt x="6743791" y="-35368"/>
                  <a:pt x="7052655" y="78292"/>
                  <a:pt x="7273253" y="0"/>
                </a:cubicBezTo>
                <a:cubicBezTo>
                  <a:pt x="7493851" y="-78292"/>
                  <a:pt x="7572819" y="22258"/>
                  <a:pt x="7740079" y="0"/>
                </a:cubicBezTo>
                <a:cubicBezTo>
                  <a:pt x="7907339" y="-22258"/>
                  <a:pt x="8250897" y="17296"/>
                  <a:pt x="8425908" y="0"/>
                </a:cubicBezTo>
                <a:cubicBezTo>
                  <a:pt x="8600919" y="-17296"/>
                  <a:pt x="8831824" y="58878"/>
                  <a:pt x="9111738" y="0"/>
                </a:cubicBezTo>
                <a:cubicBezTo>
                  <a:pt x="9391652" y="-58878"/>
                  <a:pt x="9525771" y="3645"/>
                  <a:pt x="9688066" y="0"/>
                </a:cubicBezTo>
                <a:cubicBezTo>
                  <a:pt x="9850361" y="-3645"/>
                  <a:pt x="10189141" y="70453"/>
                  <a:pt x="10373895" y="0"/>
                </a:cubicBezTo>
                <a:cubicBezTo>
                  <a:pt x="10558649" y="-70453"/>
                  <a:pt x="10761611" y="27095"/>
                  <a:pt x="10950223" y="0"/>
                </a:cubicBezTo>
                <a:cubicBezTo>
                  <a:pt x="10992084" y="89082"/>
                  <a:pt x="10907901" y="243628"/>
                  <a:pt x="10950223" y="364100"/>
                </a:cubicBezTo>
                <a:cubicBezTo>
                  <a:pt x="10992545" y="484572"/>
                  <a:pt x="10948233" y="641943"/>
                  <a:pt x="10950223" y="776213"/>
                </a:cubicBezTo>
                <a:cubicBezTo>
                  <a:pt x="10952213" y="910483"/>
                  <a:pt x="10919366" y="1028586"/>
                  <a:pt x="10950223" y="1200329"/>
                </a:cubicBezTo>
                <a:cubicBezTo>
                  <a:pt x="10560311" y="1288495"/>
                  <a:pt x="10395544" y="1139747"/>
                  <a:pt x="10154891" y="1200329"/>
                </a:cubicBezTo>
                <a:cubicBezTo>
                  <a:pt x="9914238" y="1260911"/>
                  <a:pt x="9976930" y="1184236"/>
                  <a:pt x="9907070" y="1200329"/>
                </a:cubicBezTo>
                <a:cubicBezTo>
                  <a:pt x="9837210" y="1216422"/>
                  <a:pt x="9661464" y="1180111"/>
                  <a:pt x="9549747" y="1200329"/>
                </a:cubicBezTo>
                <a:cubicBezTo>
                  <a:pt x="9438030" y="1220547"/>
                  <a:pt x="9309725" y="1169763"/>
                  <a:pt x="9082922" y="1200329"/>
                </a:cubicBezTo>
                <a:cubicBezTo>
                  <a:pt x="8856119" y="1230895"/>
                  <a:pt x="8734249" y="1134459"/>
                  <a:pt x="8506594" y="1200329"/>
                </a:cubicBezTo>
                <a:cubicBezTo>
                  <a:pt x="8278939" y="1266199"/>
                  <a:pt x="7974315" y="1186153"/>
                  <a:pt x="7820765" y="1200329"/>
                </a:cubicBezTo>
                <a:cubicBezTo>
                  <a:pt x="7667215" y="1214505"/>
                  <a:pt x="7301358" y="1119243"/>
                  <a:pt x="7134935" y="1200329"/>
                </a:cubicBezTo>
                <a:cubicBezTo>
                  <a:pt x="6968512" y="1281415"/>
                  <a:pt x="6902213" y="1170753"/>
                  <a:pt x="6777612" y="1200329"/>
                </a:cubicBezTo>
                <a:cubicBezTo>
                  <a:pt x="6653011" y="1229905"/>
                  <a:pt x="6468689" y="1164494"/>
                  <a:pt x="6201284" y="1200329"/>
                </a:cubicBezTo>
                <a:cubicBezTo>
                  <a:pt x="5933879" y="1236164"/>
                  <a:pt x="6008409" y="1174869"/>
                  <a:pt x="5953463" y="1200329"/>
                </a:cubicBezTo>
                <a:cubicBezTo>
                  <a:pt x="5898517" y="1225789"/>
                  <a:pt x="5428675" y="1169339"/>
                  <a:pt x="5267634" y="1200329"/>
                </a:cubicBezTo>
                <a:cubicBezTo>
                  <a:pt x="5106593" y="1231319"/>
                  <a:pt x="4751350" y="1126740"/>
                  <a:pt x="4581804" y="1200329"/>
                </a:cubicBezTo>
                <a:cubicBezTo>
                  <a:pt x="4412258" y="1273918"/>
                  <a:pt x="4236759" y="1152174"/>
                  <a:pt x="4114979" y="1200329"/>
                </a:cubicBezTo>
                <a:cubicBezTo>
                  <a:pt x="3993200" y="1248484"/>
                  <a:pt x="3824132" y="1184685"/>
                  <a:pt x="3648153" y="1200329"/>
                </a:cubicBezTo>
                <a:cubicBezTo>
                  <a:pt x="3472174" y="1215973"/>
                  <a:pt x="3289050" y="1162196"/>
                  <a:pt x="3071826" y="1200329"/>
                </a:cubicBezTo>
                <a:cubicBezTo>
                  <a:pt x="2854602" y="1238462"/>
                  <a:pt x="2716513" y="1179630"/>
                  <a:pt x="2605000" y="1200329"/>
                </a:cubicBezTo>
                <a:cubicBezTo>
                  <a:pt x="2493487" y="1221028"/>
                  <a:pt x="2359012" y="1176271"/>
                  <a:pt x="2247677" y="1200329"/>
                </a:cubicBezTo>
                <a:cubicBezTo>
                  <a:pt x="2136342" y="1224387"/>
                  <a:pt x="1970655" y="1192430"/>
                  <a:pt x="1780852" y="1200329"/>
                </a:cubicBezTo>
                <a:cubicBezTo>
                  <a:pt x="1591049" y="1208228"/>
                  <a:pt x="1451777" y="1167282"/>
                  <a:pt x="1314027" y="1200329"/>
                </a:cubicBezTo>
                <a:cubicBezTo>
                  <a:pt x="1176278" y="1233376"/>
                  <a:pt x="1078108" y="1187596"/>
                  <a:pt x="956704" y="1200329"/>
                </a:cubicBezTo>
                <a:cubicBezTo>
                  <a:pt x="835300" y="1213062"/>
                  <a:pt x="730018" y="1162617"/>
                  <a:pt x="599381" y="1200329"/>
                </a:cubicBezTo>
                <a:cubicBezTo>
                  <a:pt x="468744" y="1238041"/>
                  <a:pt x="266017" y="1162391"/>
                  <a:pt x="0" y="1200329"/>
                </a:cubicBezTo>
                <a:cubicBezTo>
                  <a:pt x="-18285" y="1001989"/>
                  <a:pt x="30742" y="928063"/>
                  <a:pt x="0" y="776213"/>
                </a:cubicBezTo>
                <a:cubicBezTo>
                  <a:pt x="-30742" y="624363"/>
                  <a:pt x="49973" y="532758"/>
                  <a:pt x="0" y="352097"/>
                </a:cubicBezTo>
                <a:cubicBezTo>
                  <a:pt x="-49973" y="171436"/>
                  <a:pt x="31375" y="136793"/>
                  <a:pt x="0" y="0"/>
                </a:cubicBezTo>
                <a:close/>
              </a:path>
              <a:path w="10950223" h="1200329" stroke="0" extrusionOk="0">
                <a:moveTo>
                  <a:pt x="0" y="0"/>
                </a:moveTo>
                <a:cubicBezTo>
                  <a:pt x="197508" y="-49471"/>
                  <a:pt x="288585" y="35464"/>
                  <a:pt x="466825" y="0"/>
                </a:cubicBezTo>
                <a:cubicBezTo>
                  <a:pt x="645065" y="-35464"/>
                  <a:pt x="786976" y="26385"/>
                  <a:pt x="1043153" y="0"/>
                </a:cubicBezTo>
                <a:cubicBezTo>
                  <a:pt x="1299330" y="-26385"/>
                  <a:pt x="1323626" y="30379"/>
                  <a:pt x="1509978" y="0"/>
                </a:cubicBezTo>
                <a:cubicBezTo>
                  <a:pt x="1696330" y="-30379"/>
                  <a:pt x="1934058" y="41765"/>
                  <a:pt x="2195808" y="0"/>
                </a:cubicBezTo>
                <a:cubicBezTo>
                  <a:pt x="2457558" y="-41765"/>
                  <a:pt x="2585800" y="57831"/>
                  <a:pt x="2772135" y="0"/>
                </a:cubicBezTo>
                <a:cubicBezTo>
                  <a:pt x="2958470" y="-57831"/>
                  <a:pt x="3278778" y="5100"/>
                  <a:pt x="3457965" y="0"/>
                </a:cubicBezTo>
                <a:cubicBezTo>
                  <a:pt x="3637152" y="-5100"/>
                  <a:pt x="3900476" y="46125"/>
                  <a:pt x="4253297" y="0"/>
                </a:cubicBezTo>
                <a:cubicBezTo>
                  <a:pt x="4606118" y="-46125"/>
                  <a:pt x="4632251" y="57354"/>
                  <a:pt x="4829625" y="0"/>
                </a:cubicBezTo>
                <a:cubicBezTo>
                  <a:pt x="5026999" y="-57354"/>
                  <a:pt x="5232634" y="49748"/>
                  <a:pt x="5405952" y="0"/>
                </a:cubicBezTo>
                <a:cubicBezTo>
                  <a:pt x="5579270" y="-49748"/>
                  <a:pt x="5952956" y="72863"/>
                  <a:pt x="6201284" y="0"/>
                </a:cubicBezTo>
                <a:cubicBezTo>
                  <a:pt x="6449612" y="-72863"/>
                  <a:pt x="6457070" y="25268"/>
                  <a:pt x="6558607" y="0"/>
                </a:cubicBezTo>
                <a:cubicBezTo>
                  <a:pt x="6660144" y="-25268"/>
                  <a:pt x="7013413" y="76339"/>
                  <a:pt x="7244437" y="0"/>
                </a:cubicBezTo>
                <a:cubicBezTo>
                  <a:pt x="7475461" y="-76339"/>
                  <a:pt x="7872826" y="17738"/>
                  <a:pt x="8039769" y="0"/>
                </a:cubicBezTo>
                <a:cubicBezTo>
                  <a:pt x="8206712" y="-17738"/>
                  <a:pt x="8486242" y="21012"/>
                  <a:pt x="8835101" y="0"/>
                </a:cubicBezTo>
                <a:cubicBezTo>
                  <a:pt x="9183960" y="-21012"/>
                  <a:pt x="9022428" y="5676"/>
                  <a:pt x="9082922" y="0"/>
                </a:cubicBezTo>
                <a:cubicBezTo>
                  <a:pt x="9143416" y="-5676"/>
                  <a:pt x="9569617" y="68575"/>
                  <a:pt x="9878254" y="0"/>
                </a:cubicBezTo>
                <a:cubicBezTo>
                  <a:pt x="10186891" y="-68575"/>
                  <a:pt x="10097255" y="39892"/>
                  <a:pt x="10235577" y="0"/>
                </a:cubicBezTo>
                <a:cubicBezTo>
                  <a:pt x="10373899" y="-39892"/>
                  <a:pt x="10797177" y="37498"/>
                  <a:pt x="10950223" y="0"/>
                </a:cubicBezTo>
                <a:cubicBezTo>
                  <a:pt x="10978241" y="171145"/>
                  <a:pt x="10937257" y="194498"/>
                  <a:pt x="10950223" y="364100"/>
                </a:cubicBezTo>
                <a:cubicBezTo>
                  <a:pt x="10963189" y="533702"/>
                  <a:pt x="10940654" y="595294"/>
                  <a:pt x="10950223" y="728200"/>
                </a:cubicBezTo>
                <a:cubicBezTo>
                  <a:pt x="10959792" y="861106"/>
                  <a:pt x="10933410" y="999165"/>
                  <a:pt x="10950223" y="1200329"/>
                </a:cubicBezTo>
                <a:cubicBezTo>
                  <a:pt x="10821167" y="1241952"/>
                  <a:pt x="10714325" y="1184253"/>
                  <a:pt x="10592900" y="1200329"/>
                </a:cubicBezTo>
                <a:cubicBezTo>
                  <a:pt x="10471475" y="1216405"/>
                  <a:pt x="10205102" y="1164688"/>
                  <a:pt x="9907070" y="1200329"/>
                </a:cubicBezTo>
                <a:cubicBezTo>
                  <a:pt x="9609038" y="1235970"/>
                  <a:pt x="9507648" y="1163944"/>
                  <a:pt x="9330743" y="1200329"/>
                </a:cubicBezTo>
                <a:cubicBezTo>
                  <a:pt x="9153838" y="1236714"/>
                  <a:pt x="9072275" y="1158472"/>
                  <a:pt x="8973420" y="1200329"/>
                </a:cubicBezTo>
                <a:cubicBezTo>
                  <a:pt x="8874565" y="1242186"/>
                  <a:pt x="8645172" y="1180217"/>
                  <a:pt x="8506594" y="1200329"/>
                </a:cubicBezTo>
                <a:cubicBezTo>
                  <a:pt x="8368016" y="1220441"/>
                  <a:pt x="8022469" y="1165688"/>
                  <a:pt x="7820765" y="1200329"/>
                </a:cubicBezTo>
                <a:cubicBezTo>
                  <a:pt x="7619061" y="1234970"/>
                  <a:pt x="7636056" y="1185684"/>
                  <a:pt x="7572944" y="1200329"/>
                </a:cubicBezTo>
                <a:cubicBezTo>
                  <a:pt x="7509832" y="1214974"/>
                  <a:pt x="7399304" y="1187710"/>
                  <a:pt x="7325123" y="1200329"/>
                </a:cubicBezTo>
                <a:cubicBezTo>
                  <a:pt x="7250942" y="1212948"/>
                  <a:pt x="6948809" y="1122551"/>
                  <a:pt x="6639293" y="1200329"/>
                </a:cubicBezTo>
                <a:cubicBezTo>
                  <a:pt x="6329777" y="1278107"/>
                  <a:pt x="6268775" y="1129286"/>
                  <a:pt x="5953463" y="1200329"/>
                </a:cubicBezTo>
                <a:cubicBezTo>
                  <a:pt x="5638151" y="1271372"/>
                  <a:pt x="5816674" y="1189267"/>
                  <a:pt x="5705643" y="1200329"/>
                </a:cubicBezTo>
                <a:cubicBezTo>
                  <a:pt x="5594612" y="1211391"/>
                  <a:pt x="5489922" y="1175991"/>
                  <a:pt x="5348319" y="1200329"/>
                </a:cubicBezTo>
                <a:cubicBezTo>
                  <a:pt x="5206716" y="1224667"/>
                  <a:pt x="5141670" y="1174753"/>
                  <a:pt x="4990996" y="1200329"/>
                </a:cubicBezTo>
                <a:cubicBezTo>
                  <a:pt x="4840322" y="1225905"/>
                  <a:pt x="4490677" y="1171651"/>
                  <a:pt x="4195664" y="1200329"/>
                </a:cubicBezTo>
                <a:cubicBezTo>
                  <a:pt x="3900651" y="1229007"/>
                  <a:pt x="3701536" y="1124270"/>
                  <a:pt x="3509835" y="1200329"/>
                </a:cubicBezTo>
                <a:cubicBezTo>
                  <a:pt x="3318134" y="1276388"/>
                  <a:pt x="3322880" y="1176980"/>
                  <a:pt x="3262014" y="1200329"/>
                </a:cubicBezTo>
                <a:cubicBezTo>
                  <a:pt x="3201148" y="1223678"/>
                  <a:pt x="2984591" y="1192363"/>
                  <a:pt x="2795189" y="1200329"/>
                </a:cubicBezTo>
                <a:cubicBezTo>
                  <a:pt x="2605788" y="1208295"/>
                  <a:pt x="2264222" y="1165191"/>
                  <a:pt x="2109359" y="1200329"/>
                </a:cubicBezTo>
                <a:cubicBezTo>
                  <a:pt x="1954496" y="1235467"/>
                  <a:pt x="1662693" y="1173739"/>
                  <a:pt x="1314027" y="1200329"/>
                </a:cubicBezTo>
                <a:cubicBezTo>
                  <a:pt x="965361" y="1226919"/>
                  <a:pt x="957861" y="1141371"/>
                  <a:pt x="737699" y="1200329"/>
                </a:cubicBezTo>
                <a:cubicBezTo>
                  <a:pt x="517537" y="1259287"/>
                  <a:pt x="149148" y="1194794"/>
                  <a:pt x="0" y="1200329"/>
                </a:cubicBezTo>
                <a:cubicBezTo>
                  <a:pt x="-20767" y="1094060"/>
                  <a:pt x="16208" y="951266"/>
                  <a:pt x="0" y="800219"/>
                </a:cubicBezTo>
                <a:cubicBezTo>
                  <a:pt x="-16208" y="649172"/>
                  <a:pt x="14046" y="557894"/>
                  <a:pt x="0" y="412113"/>
                </a:cubicBezTo>
                <a:cubicBezTo>
                  <a:pt x="-14046" y="266332"/>
                  <a:pt x="21033" y="135300"/>
                  <a:pt x="0" y="0"/>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a:ln>
            <a:solidFill>
              <a:schemeClr val="accent6">
                <a:lumMod val="50000"/>
              </a:schemeClr>
            </a:solidFill>
            <a:extLst>
              <a:ext uri="{C807C97D-BFC1-408E-A445-0C87EB9F89A2}">
                <ask:lineSketchStyleProps xmlns:ask="http://schemas.microsoft.com/office/drawing/2018/sketchyshapes" sd="1415177920">
                  <a:prstGeom prst="rect">
                    <a:avLst/>
                  </a:prstGeom>
                  <ask:type>
                    <ask:lineSketchScribble/>
                  </ask:type>
                </ask:lineSketchStyleProps>
              </a:ext>
            </a:extLst>
          </a:ln>
        </p:spPr>
        <p:txBody>
          <a:bodyPr wrap="square" rtlCol="0">
            <a:spAutoFit/>
          </a:bodyPr>
          <a:lstStyle/>
          <a:p>
            <a:pPr algn="ctr"/>
            <a:r>
              <a:rPr lang="en-US" sz="7200" b="1" dirty="0">
                <a:solidFill>
                  <a:schemeClr val="accent4">
                    <a:lumMod val="60000"/>
                    <a:lumOff val="40000"/>
                  </a:schemeClr>
                </a:solidFill>
                <a:latin typeface="Arial Black" panose="020B0A04020102020204" pitchFamily="34" charset="0"/>
              </a:rPr>
              <a:t>Projects</a:t>
            </a:r>
          </a:p>
        </p:txBody>
      </p:sp>
      <p:sp>
        <p:nvSpPr>
          <p:cNvPr id="3" name="TextBox 2">
            <a:extLst>
              <a:ext uri="{FF2B5EF4-FFF2-40B4-BE49-F238E27FC236}">
                <a16:creationId xmlns:a16="http://schemas.microsoft.com/office/drawing/2014/main" id="{3AD93C82-FA42-4A62-9856-3010230B25F9}"/>
              </a:ext>
            </a:extLst>
          </p:cNvPr>
          <p:cNvSpPr txBox="1"/>
          <p:nvPr/>
        </p:nvSpPr>
        <p:spPr>
          <a:xfrm>
            <a:off x="812800" y="1798640"/>
            <a:ext cx="2777066" cy="4832092"/>
          </a:xfrm>
          <a:prstGeom prst="rect">
            <a:avLst/>
          </a:prstGeom>
          <a:noFill/>
        </p:spPr>
        <p:txBody>
          <a:bodyPr wrap="square" rtlCol="0">
            <a:spAutoFit/>
          </a:bodyPr>
          <a:lstStyle/>
          <a:p>
            <a:r>
              <a:rPr lang="en-US" sz="2800" dirty="0"/>
              <a:t>Archery</a:t>
            </a:r>
          </a:p>
          <a:p>
            <a:r>
              <a:rPr lang="en-US" sz="2800" dirty="0"/>
              <a:t>Arts and Crafts</a:t>
            </a:r>
          </a:p>
          <a:p>
            <a:r>
              <a:rPr lang="en-US" sz="2800" dirty="0"/>
              <a:t>Babysitting</a:t>
            </a:r>
          </a:p>
          <a:p>
            <a:r>
              <a:rPr lang="en-US" sz="2800" dirty="0"/>
              <a:t>Bowling</a:t>
            </a:r>
          </a:p>
          <a:p>
            <a:r>
              <a:rPr lang="en-US" sz="2800" dirty="0"/>
              <a:t>Civic Engagement</a:t>
            </a:r>
          </a:p>
          <a:p>
            <a:r>
              <a:rPr lang="en-US" sz="2800" dirty="0"/>
              <a:t>Dairy Cattle</a:t>
            </a:r>
          </a:p>
          <a:p>
            <a:r>
              <a:rPr lang="en-US" sz="2800" dirty="0"/>
              <a:t>Dance</a:t>
            </a:r>
          </a:p>
          <a:p>
            <a:r>
              <a:rPr lang="en-US" sz="2800" dirty="0"/>
              <a:t>Dog Care/Training</a:t>
            </a:r>
          </a:p>
          <a:p>
            <a:r>
              <a:rPr lang="en-US" sz="2800" dirty="0"/>
              <a:t>Entomology</a:t>
            </a:r>
          </a:p>
          <a:p>
            <a:r>
              <a:rPr lang="en-US" sz="2800" dirty="0"/>
              <a:t>Fashion</a:t>
            </a:r>
          </a:p>
          <a:p>
            <a:r>
              <a:rPr lang="en-US" sz="2800" dirty="0"/>
              <a:t>Fishing</a:t>
            </a:r>
          </a:p>
        </p:txBody>
      </p:sp>
      <p:sp>
        <p:nvSpPr>
          <p:cNvPr id="4" name="TextBox 3">
            <a:extLst>
              <a:ext uri="{FF2B5EF4-FFF2-40B4-BE49-F238E27FC236}">
                <a16:creationId xmlns:a16="http://schemas.microsoft.com/office/drawing/2014/main" id="{FF541B2F-4712-41C3-BAEA-1B4A3673B1E2}"/>
              </a:ext>
            </a:extLst>
          </p:cNvPr>
          <p:cNvSpPr txBox="1"/>
          <p:nvPr/>
        </p:nvSpPr>
        <p:spPr>
          <a:xfrm>
            <a:off x="3589867" y="1798640"/>
            <a:ext cx="3172178" cy="5109091"/>
          </a:xfrm>
          <a:prstGeom prst="rect">
            <a:avLst/>
          </a:prstGeom>
          <a:noFill/>
        </p:spPr>
        <p:txBody>
          <a:bodyPr wrap="square" rtlCol="0">
            <a:spAutoFit/>
          </a:bodyPr>
          <a:lstStyle/>
          <a:p>
            <a:r>
              <a:rPr lang="en-US" sz="2800" dirty="0"/>
              <a:t>Floral Arrangements</a:t>
            </a:r>
          </a:p>
          <a:p>
            <a:r>
              <a:rPr lang="en-US" sz="2800" dirty="0"/>
              <a:t>Goats</a:t>
            </a:r>
          </a:p>
          <a:p>
            <a:r>
              <a:rPr lang="en-US" sz="2800" dirty="0"/>
              <a:t>Gardening</a:t>
            </a:r>
          </a:p>
          <a:p>
            <a:r>
              <a:rPr lang="en-US" sz="2800" dirty="0"/>
              <a:t>Hiking</a:t>
            </a:r>
          </a:p>
          <a:p>
            <a:r>
              <a:rPr lang="en-US" sz="2800" dirty="0"/>
              <a:t>Hippology </a:t>
            </a:r>
          </a:p>
          <a:p>
            <a:r>
              <a:rPr lang="en-US" sz="2800" dirty="0"/>
              <a:t>Interior Design</a:t>
            </a:r>
          </a:p>
          <a:p>
            <a:r>
              <a:rPr lang="en-US" sz="2800" dirty="0"/>
              <a:t>Jewelry</a:t>
            </a:r>
          </a:p>
          <a:p>
            <a:r>
              <a:rPr lang="en-US" sz="2800" dirty="0"/>
              <a:t>Knitting</a:t>
            </a:r>
          </a:p>
          <a:p>
            <a:r>
              <a:rPr lang="en-US" sz="2800" dirty="0"/>
              <a:t>Leadership</a:t>
            </a:r>
          </a:p>
          <a:p>
            <a:r>
              <a:rPr lang="en-US" sz="2800" dirty="0"/>
              <a:t>Leathercraft</a:t>
            </a:r>
          </a:p>
          <a:p>
            <a:r>
              <a:rPr lang="en-US" sz="2800" dirty="0"/>
              <a:t>Livestock Projects</a:t>
            </a:r>
          </a:p>
          <a:p>
            <a:endParaRPr lang="en-US" dirty="0"/>
          </a:p>
        </p:txBody>
      </p:sp>
      <p:sp>
        <p:nvSpPr>
          <p:cNvPr id="5" name="TextBox 4">
            <a:extLst>
              <a:ext uri="{FF2B5EF4-FFF2-40B4-BE49-F238E27FC236}">
                <a16:creationId xmlns:a16="http://schemas.microsoft.com/office/drawing/2014/main" id="{51DCB4D1-D6E3-4870-BE81-047F87100F5B}"/>
              </a:ext>
            </a:extLst>
          </p:cNvPr>
          <p:cNvSpPr txBox="1"/>
          <p:nvPr/>
        </p:nvSpPr>
        <p:spPr>
          <a:xfrm>
            <a:off x="6762045" y="1813636"/>
            <a:ext cx="3081868" cy="5262979"/>
          </a:xfrm>
          <a:prstGeom prst="rect">
            <a:avLst/>
          </a:prstGeom>
          <a:noFill/>
        </p:spPr>
        <p:txBody>
          <a:bodyPr wrap="square" rtlCol="0">
            <a:spAutoFit/>
          </a:bodyPr>
          <a:lstStyle/>
          <a:p>
            <a:r>
              <a:rPr lang="en-US" sz="2800" dirty="0"/>
              <a:t>Market Goat</a:t>
            </a:r>
          </a:p>
          <a:p>
            <a:r>
              <a:rPr lang="en-US" sz="2800" dirty="0"/>
              <a:t>Meteorology</a:t>
            </a:r>
          </a:p>
          <a:p>
            <a:r>
              <a:rPr lang="en-US" sz="2800" dirty="0"/>
              <a:t>Numismatics</a:t>
            </a:r>
          </a:p>
          <a:p>
            <a:r>
              <a:rPr lang="en-US" sz="2800" dirty="0"/>
              <a:t>Origami</a:t>
            </a:r>
          </a:p>
          <a:p>
            <a:r>
              <a:rPr lang="en-US" sz="2800" dirty="0"/>
              <a:t>Photography</a:t>
            </a:r>
          </a:p>
          <a:p>
            <a:r>
              <a:rPr lang="en-US" sz="2800" dirty="0"/>
              <a:t>Poultry</a:t>
            </a:r>
          </a:p>
          <a:p>
            <a:r>
              <a:rPr lang="en-US" sz="2800" dirty="0"/>
              <a:t>Quilting</a:t>
            </a:r>
          </a:p>
          <a:p>
            <a:r>
              <a:rPr lang="en-US" sz="2800" dirty="0"/>
              <a:t>Rabbit</a:t>
            </a:r>
          </a:p>
          <a:p>
            <a:r>
              <a:rPr lang="en-US" sz="2800" dirty="0"/>
              <a:t>Robotics</a:t>
            </a:r>
          </a:p>
          <a:p>
            <a:r>
              <a:rPr lang="en-US" sz="2800" dirty="0"/>
              <a:t>Scrapbooking</a:t>
            </a:r>
          </a:p>
          <a:p>
            <a:r>
              <a:rPr lang="en-US" sz="2800" dirty="0"/>
              <a:t>Service Learning</a:t>
            </a:r>
          </a:p>
          <a:p>
            <a:endParaRPr lang="en-US" sz="2800" dirty="0"/>
          </a:p>
        </p:txBody>
      </p:sp>
      <p:sp>
        <p:nvSpPr>
          <p:cNvPr id="6" name="TextBox 5">
            <a:extLst>
              <a:ext uri="{FF2B5EF4-FFF2-40B4-BE49-F238E27FC236}">
                <a16:creationId xmlns:a16="http://schemas.microsoft.com/office/drawing/2014/main" id="{1EC7AAA0-B4F7-497A-9C5A-C3AA2BBA0111}"/>
              </a:ext>
            </a:extLst>
          </p:cNvPr>
          <p:cNvSpPr txBox="1"/>
          <p:nvPr/>
        </p:nvSpPr>
        <p:spPr>
          <a:xfrm>
            <a:off x="9843913" y="1798640"/>
            <a:ext cx="2235200" cy="4832092"/>
          </a:xfrm>
          <a:prstGeom prst="rect">
            <a:avLst/>
          </a:prstGeom>
          <a:noFill/>
        </p:spPr>
        <p:txBody>
          <a:bodyPr wrap="square" rtlCol="0">
            <a:spAutoFit/>
          </a:bodyPr>
          <a:lstStyle/>
          <a:p>
            <a:r>
              <a:rPr lang="en-US" sz="2800" dirty="0"/>
              <a:t>Sheep</a:t>
            </a:r>
          </a:p>
          <a:p>
            <a:r>
              <a:rPr lang="en-US" sz="2800" dirty="0"/>
              <a:t>Sports</a:t>
            </a:r>
          </a:p>
          <a:p>
            <a:r>
              <a:rPr lang="en-US" sz="2800" dirty="0"/>
              <a:t>STEM</a:t>
            </a:r>
          </a:p>
          <a:p>
            <a:r>
              <a:rPr lang="en-US" sz="2800" dirty="0"/>
              <a:t>Swine</a:t>
            </a:r>
          </a:p>
          <a:p>
            <a:r>
              <a:rPr lang="en-US" sz="2800" dirty="0"/>
              <a:t>Topiary</a:t>
            </a:r>
          </a:p>
          <a:p>
            <a:r>
              <a:rPr lang="en-US" sz="2800" dirty="0"/>
              <a:t>Upcycling</a:t>
            </a:r>
          </a:p>
          <a:p>
            <a:r>
              <a:rPr lang="en-US" sz="2800" dirty="0"/>
              <a:t>Visual Art</a:t>
            </a:r>
          </a:p>
          <a:p>
            <a:r>
              <a:rPr lang="en-US" sz="2800" dirty="0"/>
              <a:t>Welding</a:t>
            </a:r>
          </a:p>
          <a:p>
            <a:r>
              <a:rPr lang="en-US" sz="2800" dirty="0"/>
              <a:t>X-</a:t>
            </a:r>
            <a:r>
              <a:rPr lang="en-US" sz="2800" dirty="0" err="1"/>
              <a:t>ploring</a:t>
            </a:r>
            <a:endParaRPr lang="en-US" sz="2800" dirty="0"/>
          </a:p>
          <a:p>
            <a:r>
              <a:rPr lang="en-US" sz="2800" dirty="0"/>
              <a:t>Yoga</a:t>
            </a:r>
          </a:p>
          <a:p>
            <a:r>
              <a:rPr lang="en-US" sz="2800" dirty="0"/>
              <a:t>Zoology</a:t>
            </a:r>
          </a:p>
        </p:txBody>
      </p:sp>
    </p:spTree>
    <p:extLst>
      <p:ext uri="{BB962C8B-B14F-4D97-AF65-F5344CB8AC3E}">
        <p14:creationId xmlns:p14="http://schemas.microsoft.com/office/powerpoint/2010/main" val="1676088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76DB8-8956-4550-9A29-9F4C92183202}"/>
              </a:ext>
            </a:extLst>
          </p:cNvPr>
          <p:cNvSpPr txBox="1"/>
          <p:nvPr/>
        </p:nvSpPr>
        <p:spPr>
          <a:xfrm>
            <a:off x="892097" y="880945"/>
            <a:ext cx="10571695" cy="15696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rtlCol="0">
            <a:spAutoFit/>
          </a:bodyPr>
          <a:lstStyle/>
          <a:p>
            <a:r>
              <a:rPr lang="en-US" sz="4800" b="1" dirty="0">
                <a:solidFill>
                  <a:schemeClr val="accent4">
                    <a:lumMod val="60000"/>
                    <a:lumOff val="40000"/>
                  </a:schemeClr>
                </a:solidFill>
              </a:rPr>
              <a:t>In a 2019-2020 report … </a:t>
            </a:r>
          </a:p>
          <a:p>
            <a:endParaRPr lang="en-US" sz="4800" b="1" dirty="0">
              <a:solidFill>
                <a:schemeClr val="accent4">
                  <a:lumMod val="60000"/>
                  <a:lumOff val="40000"/>
                </a:schemeClr>
              </a:solidFill>
            </a:endParaRPr>
          </a:p>
        </p:txBody>
      </p:sp>
      <p:pic>
        <p:nvPicPr>
          <p:cNvPr id="4" name="Picture 3">
            <a:extLst>
              <a:ext uri="{FF2B5EF4-FFF2-40B4-BE49-F238E27FC236}">
                <a16:creationId xmlns:a16="http://schemas.microsoft.com/office/drawing/2014/main" id="{7D029A0D-7D67-4A83-842D-2B4D391EACDE}"/>
              </a:ext>
            </a:extLst>
          </p:cNvPr>
          <p:cNvPicPr>
            <a:picLocks noChangeAspect="1"/>
          </p:cNvPicPr>
          <p:nvPr/>
        </p:nvPicPr>
        <p:blipFill>
          <a:blip r:embed="rId3"/>
          <a:stretch>
            <a:fillRect/>
          </a:stretch>
        </p:blipFill>
        <p:spPr>
          <a:xfrm>
            <a:off x="7137478" y="1089512"/>
            <a:ext cx="4162425" cy="1152525"/>
          </a:xfrm>
          <a:prstGeom prst="rect">
            <a:avLst/>
          </a:prstGeom>
        </p:spPr>
      </p:pic>
      <p:pic>
        <p:nvPicPr>
          <p:cNvPr id="6" name="Picture 5">
            <a:extLst>
              <a:ext uri="{FF2B5EF4-FFF2-40B4-BE49-F238E27FC236}">
                <a16:creationId xmlns:a16="http://schemas.microsoft.com/office/drawing/2014/main" id="{F6D9B8C0-FEDF-44DC-89CA-5B28551B6102}"/>
              </a:ext>
            </a:extLst>
          </p:cNvPr>
          <p:cNvPicPr>
            <a:picLocks noChangeAspect="1"/>
          </p:cNvPicPr>
          <p:nvPr/>
        </p:nvPicPr>
        <p:blipFill>
          <a:blip r:embed="rId4"/>
          <a:stretch>
            <a:fillRect/>
          </a:stretch>
        </p:blipFill>
        <p:spPr>
          <a:xfrm>
            <a:off x="1017257" y="2561003"/>
            <a:ext cx="10571696" cy="1453436"/>
          </a:xfrm>
          <a:prstGeom prst="rect">
            <a:avLst/>
          </a:prstGeom>
        </p:spPr>
      </p:pic>
      <p:pic>
        <p:nvPicPr>
          <p:cNvPr id="12" name="Picture 11">
            <a:extLst>
              <a:ext uri="{FF2B5EF4-FFF2-40B4-BE49-F238E27FC236}">
                <a16:creationId xmlns:a16="http://schemas.microsoft.com/office/drawing/2014/main" id="{0D43F2D8-E8F3-44AB-BAF3-A94DA0ACEBE1}"/>
              </a:ext>
            </a:extLst>
          </p:cNvPr>
          <p:cNvPicPr>
            <a:picLocks noChangeAspect="1"/>
          </p:cNvPicPr>
          <p:nvPr/>
        </p:nvPicPr>
        <p:blipFill>
          <a:blip r:embed="rId5"/>
          <a:stretch>
            <a:fillRect/>
          </a:stretch>
        </p:blipFill>
        <p:spPr>
          <a:xfrm>
            <a:off x="1159728" y="4014438"/>
            <a:ext cx="10015016" cy="2386361"/>
          </a:xfrm>
          <a:prstGeom prst="rect">
            <a:avLst/>
          </a:prstGeom>
        </p:spPr>
      </p:pic>
      <p:sp>
        <p:nvSpPr>
          <p:cNvPr id="10" name="TextBox 9">
            <a:extLst>
              <a:ext uri="{FF2B5EF4-FFF2-40B4-BE49-F238E27FC236}">
                <a16:creationId xmlns:a16="http://schemas.microsoft.com/office/drawing/2014/main" id="{A688F3EC-6FFF-49DD-9669-4CE4F1F4A165}"/>
              </a:ext>
            </a:extLst>
          </p:cNvPr>
          <p:cNvSpPr txBox="1"/>
          <p:nvPr/>
        </p:nvSpPr>
        <p:spPr>
          <a:xfrm>
            <a:off x="3571179" y="6250259"/>
            <a:ext cx="6094140" cy="369332"/>
          </a:xfrm>
          <a:prstGeom prst="rect">
            <a:avLst/>
          </a:prstGeom>
          <a:noFill/>
        </p:spPr>
        <p:txBody>
          <a:bodyPr wrap="square">
            <a:spAutoFit/>
          </a:bodyPr>
          <a:lstStyle/>
          <a:p>
            <a:r>
              <a:rPr lang="en-US" dirty="0">
                <a:hlinkClick r:id="rId6"/>
              </a:rPr>
              <a:t>https://ucanr.edu/sites/UC4-H/files/339098.pdf</a:t>
            </a:r>
            <a:endParaRPr lang="en-US" dirty="0"/>
          </a:p>
        </p:txBody>
      </p:sp>
    </p:spTree>
    <p:extLst>
      <p:ext uri="{BB962C8B-B14F-4D97-AF65-F5344CB8AC3E}">
        <p14:creationId xmlns:p14="http://schemas.microsoft.com/office/powerpoint/2010/main" val="365177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93B4-7A46-4590-8BFD-96919272798C}"/>
              </a:ext>
            </a:extLst>
          </p:cNvPr>
          <p:cNvSpPr>
            <a:spLocks noGrp="1"/>
          </p:cNvSpPr>
          <p:nvPr>
            <p:ph type="title"/>
          </p:nvPr>
        </p:nvSpPr>
        <p:spPr>
          <a:xfrm>
            <a:off x="838200" y="327803"/>
            <a:ext cx="10515600" cy="1282056"/>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txBody>
          <a:bodyPr>
            <a:normAutofit/>
          </a:bodyPr>
          <a:lstStyle/>
          <a:p>
            <a:pPr algn="ctr"/>
            <a:r>
              <a:rPr lang="en-US" b="1" dirty="0">
                <a:solidFill>
                  <a:schemeClr val="accent4">
                    <a:lumMod val="60000"/>
                    <a:lumOff val="40000"/>
                  </a:schemeClr>
                </a:solidFill>
              </a:rPr>
              <a:t>Questions about Projects</a:t>
            </a:r>
          </a:p>
        </p:txBody>
      </p:sp>
      <p:sp>
        <p:nvSpPr>
          <p:cNvPr id="3" name="Content Placeholder 2">
            <a:extLst>
              <a:ext uri="{FF2B5EF4-FFF2-40B4-BE49-F238E27FC236}">
                <a16:creationId xmlns:a16="http://schemas.microsoft.com/office/drawing/2014/main" id="{6204DEED-B9D3-47B3-9ED4-A0E545F0282D}"/>
              </a:ext>
            </a:extLst>
          </p:cNvPr>
          <p:cNvSpPr>
            <a:spLocks noGrp="1"/>
          </p:cNvSpPr>
          <p:nvPr>
            <p:ph idx="1"/>
          </p:nvPr>
        </p:nvSpPr>
        <p:spPr>
          <a:xfrm>
            <a:off x="679897" y="1949781"/>
            <a:ext cx="10515600" cy="607910"/>
          </a:xfrm>
        </p:spPr>
        <p:txBody>
          <a:bodyPr/>
          <a:lstStyle/>
          <a:p>
            <a:pPr marL="0" indent="0" algn="ctr">
              <a:buNone/>
            </a:pPr>
            <a:r>
              <a:rPr lang="en-US" dirty="0"/>
              <a:t>Why doesn’t my club have that project available?</a:t>
            </a:r>
          </a:p>
          <a:p>
            <a:pPr marL="0" indent="0" algn="ctr">
              <a:buNone/>
            </a:pPr>
            <a:endParaRPr lang="en-US" dirty="0"/>
          </a:p>
          <a:p>
            <a:pPr algn="ctr"/>
            <a:endParaRPr lang="en-US" dirty="0"/>
          </a:p>
          <a:p>
            <a:pPr marL="0" indent="0">
              <a:buNone/>
            </a:pPr>
            <a:endParaRPr lang="en-US" dirty="0"/>
          </a:p>
        </p:txBody>
      </p:sp>
      <p:sp>
        <p:nvSpPr>
          <p:cNvPr id="6" name="TextBox 5">
            <a:extLst>
              <a:ext uri="{FF2B5EF4-FFF2-40B4-BE49-F238E27FC236}">
                <a16:creationId xmlns:a16="http://schemas.microsoft.com/office/drawing/2014/main" id="{A36C457A-3B56-4616-9E72-0604687C9378}"/>
              </a:ext>
            </a:extLst>
          </p:cNvPr>
          <p:cNvSpPr txBox="1"/>
          <p:nvPr/>
        </p:nvSpPr>
        <p:spPr>
          <a:xfrm>
            <a:off x="679897" y="2707279"/>
            <a:ext cx="10515600" cy="1015663"/>
          </a:xfrm>
          <a:prstGeom prst="rect">
            <a:avLst/>
          </a:prstGeom>
          <a:noFill/>
        </p:spPr>
        <p:txBody>
          <a:bodyPr wrap="square" rtlCol="0">
            <a:spAutoFit/>
          </a:bodyPr>
          <a:lstStyle/>
          <a:p>
            <a:pPr marL="0" indent="0" algn="ctr">
              <a:buNone/>
            </a:pPr>
            <a:r>
              <a:rPr lang="en-US" sz="2800" dirty="0"/>
              <a:t>Who’s responsible for teaching a project? Who makes the lesson plan?</a:t>
            </a:r>
          </a:p>
          <a:p>
            <a:pPr marL="0" indent="0">
              <a:buNone/>
            </a:pPr>
            <a:r>
              <a:rPr lang="en-US" sz="3200" dirty="0"/>
              <a:t> </a:t>
            </a:r>
          </a:p>
        </p:txBody>
      </p:sp>
      <p:sp>
        <p:nvSpPr>
          <p:cNvPr id="7" name="TextBox 6">
            <a:extLst>
              <a:ext uri="{FF2B5EF4-FFF2-40B4-BE49-F238E27FC236}">
                <a16:creationId xmlns:a16="http://schemas.microsoft.com/office/drawing/2014/main" id="{9FA7B5FF-1F6A-4C1B-B42B-2EF59B49CF6A}"/>
              </a:ext>
            </a:extLst>
          </p:cNvPr>
          <p:cNvSpPr txBox="1"/>
          <p:nvPr/>
        </p:nvSpPr>
        <p:spPr>
          <a:xfrm>
            <a:off x="679897" y="3505524"/>
            <a:ext cx="10515600" cy="523220"/>
          </a:xfrm>
          <a:prstGeom prst="rect">
            <a:avLst/>
          </a:prstGeom>
          <a:noFill/>
        </p:spPr>
        <p:txBody>
          <a:bodyPr wrap="square" rtlCol="0">
            <a:spAutoFit/>
          </a:bodyPr>
          <a:lstStyle/>
          <a:p>
            <a:pPr marL="0" indent="0" algn="ctr">
              <a:buNone/>
            </a:pPr>
            <a:r>
              <a:rPr lang="en-US" sz="2800" dirty="0"/>
              <a:t>How can I get my club to offer a specific project?</a:t>
            </a:r>
          </a:p>
        </p:txBody>
      </p:sp>
      <p:sp>
        <p:nvSpPr>
          <p:cNvPr id="9" name="TextBox 8">
            <a:extLst>
              <a:ext uri="{FF2B5EF4-FFF2-40B4-BE49-F238E27FC236}">
                <a16:creationId xmlns:a16="http://schemas.microsoft.com/office/drawing/2014/main" id="{82C331B3-00FE-4F04-915E-33D89712B2D1}"/>
              </a:ext>
            </a:extLst>
          </p:cNvPr>
          <p:cNvSpPr txBox="1"/>
          <p:nvPr/>
        </p:nvSpPr>
        <p:spPr>
          <a:xfrm>
            <a:off x="679897" y="4432803"/>
            <a:ext cx="10515600" cy="523220"/>
          </a:xfrm>
          <a:prstGeom prst="rect">
            <a:avLst/>
          </a:prstGeom>
          <a:noFill/>
        </p:spPr>
        <p:txBody>
          <a:bodyPr wrap="square" rtlCol="0">
            <a:spAutoFit/>
          </a:bodyPr>
          <a:lstStyle/>
          <a:p>
            <a:pPr marL="0" indent="0" algn="ctr">
              <a:buNone/>
            </a:pPr>
            <a:r>
              <a:rPr lang="en-US" sz="2800" dirty="0"/>
              <a:t>Can more than one leader teach the project?</a:t>
            </a:r>
          </a:p>
        </p:txBody>
      </p:sp>
      <p:sp>
        <p:nvSpPr>
          <p:cNvPr id="10" name="TextBox 9">
            <a:extLst>
              <a:ext uri="{FF2B5EF4-FFF2-40B4-BE49-F238E27FC236}">
                <a16:creationId xmlns:a16="http://schemas.microsoft.com/office/drawing/2014/main" id="{7949F691-713B-4A0B-832D-83283CE6BE1E}"/>
              </a:ext>
            </a:extLst>
          </p:cNvPr>
          <p:cNvSpPr txBox="1"/>
          <p:nvPr/>
        </p:nvSpPr>
        <p:spPr>
          <a:xfrm>
            <a:off x="679897" y="5360082"/>
            <a:ext cx="10198994" cy="523220"/>
          </a:xfrm>
          <a:prstGeom prst="rect">
            <a:avLst/>
          </a:prstGeom>
          <a:noFill/>
        </p:spPr>
        <p:txBody>
          <a:bodyPr wrap="square" rtlCol="0">
            <a:spAutoFit/>
          </a:bodyPr>
          <a:lstStyle/>
          <a:p>
            <a:pPr marL="0" indent="0" algn="ctr">
              <a:buNone/>
            </a:pPr>
            <a:r>
              <a:rPr lang="en-US" sz="2800" dirty="0"/>
              <a:t>What if I’ve already taken that project, why should I take it again?</a:t>
            </a:r>
          </a:p>
        </p:txBody>
      </p:sp>
    </p:spTree>
    <p:extLst>
      <p:ext uri="{BB962C8B-B14F-4D97-AF65-F5344CB8AC3E}">
        <p14:creationId xmlns:p14="http://schemas.microsoft.com/office/powerpoint/2010/main" val="2519063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9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6892</TotalTime>
  <Words>2929</Words>
  <Application>Microsoft Office PowerPoint</Application>
  <PresentationFormat>Widescreen</PresentationFormat>
  <Paragraphs>338</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 Black</vt:lpstr>
      <vt:lpstr>Arial Nova</vt:lpstr>
      <vt:lpstr>Arial Rounded MT Bold</vt:lpstr>
      <vt:lpstr>Calibri</vt:lpstr>
      <vt:lpstr>Calibri Light</vt:lpstr>
      <vt:lpstr>Georgia</vt:lpstr>
      <vt:lpstr>Inter</vt:lpstr>
      <vt:lpstr>Symbol</vt:lpstr>
      <vt:lpstr>Verdana</vt:lpstr>
      <vt:lpstr>Wingdings</vt:lpstr>
      <vt:lpstr>Office Theme</vt:lpstr>
      <vt:lpstr>Monterey County Record Book Workshop  Workshop #2 -“APRs”</vt:lpstr>
      <vt:lpstr>Pledges</vt:lpstr>
      <vt:lpstr>Monterey County encompasses 15 clubs, 800 youths, and approximately 200 adult volunteers:</vt:lpstr>
      <vt:lpstr>Our Team:</vt:lpstr>
      <vt:lpstr>So …. what kinds of projects does 4-H offer?</vt:lpstr>
      <vt:lpstr>PowerPoint Presentation</vt:lpstr>
      <vt:lpstr>PowerPoint Presentation</vt:lpstr>
      <vt:lpstr>PowerPoint Presentation</vt:lpstr>
      <vt:lpstr>Questions about Projects</vt:lpstr>
      <vt:lpstr>Why do some clubs offer different projects?</vt:lpstr>
      <vt:lpstr>PowerPoint Presentation</vt:lpstr>
      <vt:lpstr>Top reasons to Volunteer …</vt:lpstr>
      <vt:lpstr>PowerPoint Presentation</vt:lpstr>
      <vt:lpstr>SECTION 4: Projects (Annual Project Reports)</vt:lpstr>
      <vt:lpstr>SECTION 4: Projects (Annual Project Reports)</vt:lpstr>
      <vt:lpstr>Let’s look at an APR …</vt:lpstr>
      <vt:lpstr>TIPS for Success</vt:lpstr>
      <vt:lpstr>Learning Experiences</vt:lpstr>
      <vt:lpstr>  APR Page 2</vt:lpstr>
      <vt:lpstr>  APR Page 2</vt:lpstr>
      <vt:lpstr>Expenses and Income/ Value</vt:lpstr>
      <vt:lpstr>  APR Page 2</vt:lpstr>
      <vt:lpstr>Expressions Page</vt:lpstr>
      <vt:lpstr>PowerPoint Presentation</vt:lpstr>
      <vt:lpstr>4-H Record Book Resources:</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Monterey County Record Book Workshop</dc:title>
  <dc:creator>Fyrefly KT</dc:creator>
  <cp:lastModifiedBy>Fyrefly KT</cp:lastModifiedBy>
  <cp:revision>162</cp:revision>
  <dcterms:created xsi:type="dcterms:W3CDTF">2021-01-18T22:06:27Z</dcterms:created>
  <dcterms:modified xsi:type="dcterms:W3CDTF">2021-03-03T09:18:54Z</dcterms:modified>
</cp:coreProperties>
</file>