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xml" ContentType="application/vnd.openxmlformats-officedocument.presentationml.tags+xml"/>
  <Override PartName="/ppt/notesSlides/notesSlide32.xml" ContentType="application/vnd.openxmlformats-officedocument.presentationml.notesSlide+xml"/>
  <Override PartName="/ppt/tags/tag2.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2" r:id="rId2"/>
  </p:sldMasterIdLst>
  <p:notesMasterIdLst>
    <p:notesMasterId r:id="rId45"/>
  </p:notesMasterIdLst>
  <p:sldIdLst>
    <p:sldId id="261" r:id="rId3"/>
    <p:sldId id="262" r:id="rId4"/>
    <p:sldId id="301" r:id="rId5"/>
    <p:sldId id="263" r:id="rId6"/>
    <p:sldId id="264" r:id="rId7"/>
    <p:sldId id="292" r:id="rId8"/>
    <p:sldId id="308" r:id="rId9"/>
    <p:sldId id="266" r:id="rId10"/>
    <p:sldId id="265" r:id="rId11"/>
    <p:sldId id="294" r:id="rId12"/>
    <p:sldId id="267" r:id="rId13"/>
    <p:sldId id="269" r:id="rId14"/>
    <p:sldId id="295" r:id="rId15"/>
    <p:sldId id="296" r:id="rId16"/>
    <p:sldId id="297" r:id="rId17"/>
    <p:sldId id="298" r:id="rId18"/>
    <p:sldId id="299" r:id="rId19"/>
    <p:sldId id="300" r:id="rId20"/>
    <p:sldId id="270" r:id="rId21"/>
    <p:sldId id="268" r:id="rId22"/>
    <p:sldId id="271" r:id="rId23"/>
    <p:sldId id="272" r:id="rId24"/>
    <p:sldId id="273" r:id="rId25"/>
    <p:sldId id="274" r:id="rId26"/>
    <p:sldId id="275" r:id="rId27"/>
    <p:sldId id="281" r:id="rId28"/>
    <p:sldId id="282" r:id="rId29"/>
    <p:sldId id="289" r:id="rId30"/>
    <p:sldId id="303" r:id="rId31"/>
    <p:sldId id="302" r:id="rId32"/>
    <p:sldId id="285" r:id="rId33"/>
    <p:sldId id="305" r:id="rId34"/>
    <p:sldId id="287" r:id="rId35"/>
    <p:sldId id="284" r:id="rId36"/>
    <p:sldId id="278" r:id="rId37"/>
    <p:sldId id="310" r:id="rId38"/>
    <p:sldId id="291" r:id="rId39"/>
    <p:sldId id="280" r:id="rId40"/>
    <p:sldId id="306" r:id="rId41"/>
    <p:sldId id="279" r:id="rId42"/>
    <p:sldId id="307" r:id="rId43"/>
    <p:sldId id="309" r:id="rId4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02" autoAdjust="0"/>
  </p:normalViewPr>
  <p:slideViewPr>
    <p:cSldViewPr snapToGrid="0" snapToObjects="1">
      <p:cViewPr varScale="1">
        <p:scale>
          <a:sx n="73" d="100"/>
          <a:sy n="73" d="100"/>
        </p:scale>
        <p:origin x="1806" y="60"/>
      </p:cViewPr>
      <p:guideLst/>
    </p:cSldViewPr>
  </p:slideViewPr>
  <p:notesTextViewPr>
    <p:cViewPr>
      <p:scale>
        <a:sx n="1" d="1"/>
        <a:sy n="1" d="1"/>
      </p:scale>
      <p:origin x="0" y="0"/>
    </p:cViewPr>
  </p:notesTextViewPr>
  <p:sorterViewPr>
    <p:cViewPr>
      <p:scale>
        <a:sx n="130" d="100"/>
        <a:sy n="130" d="100"/>
      </p:scale>
      <p:origin x="0" y="-89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F0A7AC-9740-4999-950E-D0D6BC238578}" type="datetimeFigureOut">
              <a:rPr lang="en-US" smtClean="0"/>
              <a:t>7/7/2020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8E86F-171F-4904-82EA-C77E783C1BEA}" type="slidenum">
              <a:rPr lang="en-US" smtClean="0"/>
              <a:t>‹#›</a:t>
            </a:fld>
            <a:endParaRPr lang="en-US"/>
          </a:p>
        </p:txBody>
      </p:sp>
    </p:spTree>
    <p:extLst>
      <p:ext uri="{BB962C8B-B14F-4D97-AF65-F5344CB8AC3E}">
        <p14:creationId xmlns:p14="http://schemas.microsoft.com/office/powerpoint/2010/main" val="2758893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Sierra Nevada forests and watersheds are at a critical point. Ongoing drought, a century of fire suppression, widespread tree mortality due to insect attacks and disease, and a changing climate have led to Incredible changes across the Sierra Nevada Region.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California is experiencing tree die-off at an unprecedented scale, and the Sierra Nevada Region has been hit extremely hard. </a:t>
            </a:r>
            <a:r>
              <a:rPr lang="en-US" sz="1200" b="0" i="0" u="none" strike="noStrike" kern="1200" dirty="0">
                <a:solidFill>
                  <a:schemeClr val="tx1"/>
                </a:solidFill>
                <a:effectLst/>
                <a:latin typeface="+mn-lt"/>
                <a:ea typeface="+mn-ea"/>
                <a:cs typeface="+mn-cs"/>
              </a:rPr>
              <a:t>102 million trees have died </a:t>
            </a:r>
            <a:r>
              <a:rPr lang="en-US" sz="1200" b="0" i="0" kern="1200" dirty="0">
                <a:solidFill>
                  <a:schemeClr val="tx1"/>
                </a:solidFill>
                <a:effectLst/>
                <a:latin typeface="+mn-lt"/>
                <a:ea typeface="+mn-ea"/>
                <a:cs typeface="+mn-cs"/>
              </a:rPr>
              <a:t>across the state due to drought and bark beetles since 2010, and </a:t>
            </a:r>
            <a:r>
              <a:rPr lang="en-US" sz="1200" b="1" i="1" kern="1200" dirty="0">
                <a:solidFill>
                  <a:schemeClr val="tx1"/>
                </a:solidFill>
                <a:effectLst/>
                <a:latin typeface="+mn-lt"/>
                <a:ea typeface="+mn-ea"/>
                <a:cs typeface="+mn-cs"/>
              </a:rPr>
              <a:t>88 percent of those dead trees are in the Sierra</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As surveys continue throughout the state, the number of dead trees is expected to grow.</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More than 60 percent of California’s water supply comes from the Sierras. High-intensity fires such as The 2013 Rim Fire generated greenhouse gas emissions equal to what 2.3 million vehicles produce annually. During the rainy season, the subsequent massive run off and </a:t>
            </a:r>
            <a:r>
              <a:rPr lang="en-US" sz="1200" b="0" i="0" u="none" strike="noStrike" kern="1200" dirty="0">
                <a:solidFill>
                  <a:schemeClr val="tx1"/>
                </a:solidFill>
                <a:effectLst/>
                <a:latin typeface="+mn-lt"/>
                <a:ea typeface="+mn-ea"/>
                <a:cs typeface="+mn-cs"/>
              </a:rPr>
              <a:t>erosion</a:t>
            </a:r>
            <a:r>
              <a:rPr lang="en-US" sz="1200" b="0" i="0" kern="1200" dirty="0">
                <a:solidFill>
                  <a:schemeClr val="tx1"/>
                </a:solidFill>
                <a:effectLst/>
                <a:latin typeface="+mn-lt"/>
                <a:ea typeface="+mn-ea"/>
                <a:cs typeface="+mn-cs"/>
              </a:rPr>
              <a:t> created in-filled reservoirs, and severely degraded water quality.</a:t>
            </a:r>
            <a:endParaRPr lang="en-US" dirty="0"/>
          </a:p>
          <a:p>
            <a:r>
              <a:rPr lang="en-US" dirty="0"/>
              <a:t>Photo is from Kings Canyon National Park. Photo by Sierra Nevada Conservancy</a:t>
            </a:r>
          </a:p>
        </p:txBody>
      </p:sp>
      <p:sp>
        <p:nvSpPr>
          <p:cNvPr id="4" name="Slide Number Placeholder 3"/>
          <p:cNvSpPr>
            <a:spLocks noGrp="1"/>
          </p:cNvSpPr>
          <p:nvPr>
            <p:ph type="sldNum" sz="quarter" idx="10"/>
          </p:nvPr>
        </p:nvSpPr>
        <p:spPr/>
        <p:txBody>
          <a:bodyPr/>
          <a:lstStyle/>
          <a:p>
            <a:fld id="{B688E86F-171F-4904-82EA-C77E783C1BEA}" type="slidenum">
              <a:rPr lang="en-US" smtClean="0"/>
              <a:t>1</a:t>
            </a:fld>
            <a:endParaRPr lang="en-US"/>
          </a:p>
        </p:txBody>
      </p:sp>
    </p:spTree>
    <p:extLst>
      <p:ext uri="{BB962C8B-B14F-4D97-AF65-F5344CB8AC3E}">
        <p14:creationId xmlns:p14="http://schemas.microsoft.com/office/powerpoint/2010/main" val="4073603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now talk more specifically about bark beetles. Bark Beetles are tiny insects. They are roughly the size of a grain of rice. This photo shows the </a:t>
            </a:r>
            <a:r>
              <a:rPr lang="en-US" sz="1200" dirty="0"/>
              <a:t>Western pine beetle, which has been the primary insect killing ponderosa pines and is responsible for the majority of the tree mortality throughout the Sierra Nevada.</a:t>
            </a:r>
            <a:endParaRPr lang="en-US" sz="1200" dirty="0">
              <a:solidFill>
                <a:srgbClr val="FFFF00"/>
              </a:solidFill>
            </a:endParaRPr>
          </a:p>
          <a:p>
            <a:endParaRPr lang="en-US" dirty="0"/>
          </a:p>
        </p:txBody>
      </p:sp>
      <p:sp>
        <p:nvSpPr>
          <p:cNvPr id="4" name="Slide Number Placeholder 3"/>
          <p:cNvSpPr>
            <a:spLocks noGrp="1"/>
          </p:cNvSpPr>
          <p:nvPr>
            <p:ph type="sldNum" sz="quarter" idx="10"/>
          </p:nvPr>
        </p:nvSpPr>
        <p:spPr/>
        <p:txBody>
          <a:bodyPr/>
          <a:lstStyle/>
          <a:p>
            <a:fld id="{B688E86F-171F-4904-82EA-C77E783C1BEA}" type="slidenum">
              <a:rPr lang="en-US" smtClean="0"/>
              <a:t>10</a:t>
            </a:fld>
            <a:endParaRPr lang="en-US"/>
          </a:p>
        </p:txBody>
      </p:sp>
    </p:spTree>
    <p:extLst>
      <p:ext uri="{BB962C8B-B14F-4D97-AF65-F5344CB8AC3E}">
        <p14:creationId xmlns:p14="http://schemas.microsoft.com/office/powerpoint/2010/main" val="433827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western pine beetle has been the primary bark beetle, there are a number of other native bark beetles that occur on conifers.</a:t>
            </a:r>
          </a:p>
          <a:p>
            <a:endParaRPr lang="en-US" dirty="0"/>
          </a:p>
          <a:p>
            <a:r>
              <a:rPr lang="en-US" dirty="0"/>
              <a:t>Certain bark beetles attack trees at different geographical locations on the tree. In the case of pines they can be attacked by at least three different species of beetle and each one attacks the tree at a different region on the tree.</a:t>
            </a:r>
          </a:p>
          <a:p>
            <a:r>
              <a:rPr lang="en-US" dirty="0"/>
              <a:t>Pine engravers kill</a:t>
            </a:r>
            <a:r>
              <a:rPr lang="en-US" baseline="0" dirty="0"/>
              <a:t> the tops of pine trees. Red turpentine beetles attack around the base of pines. </a:t>
            </a:r>
          </a:p>
          <a:p>
            <a:endParaRPr lang="en-US" baseline="0" dirty="0"/>
          </a:p>
          <a:p>
            <a:r>
              <a:rPr lang="en-US" baseline="0" dirty="0"/>
              <a:t>During normal moisture conditions trees can survive attacks by these two species. But during the drought, trees were very stressed and often had all the different beetle species together and died. Western, mountain, and Jeffrey pine beetles mass attack a tree and so when those beetles have successfully infested (burrowed in under the bark), they will die.</a:t>
            </a:r>
            <a:endParaRPr lang="en-US" dirty="0"/>
          </a:p>
          <a:p>
            <a:endParaRPr lang="en-US" dirty="0"/>
          </a:p>
        </p:txBody>
      </p:sp>
      <p:sp>
        <p:nvSpPr>
          <p:cNvPr id="4" name="Slide Number Placeholder 3"/>
          <p:cNvSpPr>
            <a:spLocks noGrp="1"/>
          </p:cNvSpPr>
          <p:nvPr>
            <p:ph type="sldNum" sz="quarter" idx="10"/>
          </p:nvPr>
        </p:nvSpPr>
        <p:spPr/>
        <p:txBody>
          <a:bodyPr/>
          <a:lstStyle/>
          <a:p>
            <a:fld id="{AD25FCD3-B914-4DCD-8FF1-08DCA691A099}" type="slidenum">
              <a:rPr lang="en-US" smtClean="0"/>
              <a:t>11</a:t>
            </a:fld>
            <a:endParaRPr lang="en-US"/>
          </a:p>
        </p:txBody>
      </p:sp>
    </p:spTree>
    <p:extLst>
      <p:ext uri="{BB962C8B-B14F-4D97-AF65-F5344CB8AC3E}">
        <p14:creationId xmlns:p14="http://schemas.microsoft.com/office/powerpoint/2010/main" val="2535506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know if your tree is under attack?</a:t>
            </a:r>
          </a:p>
          <a:p>
            <a:r>
              <a:rPr lang="en-US" dirty="0"/>
              <a:t>These are indicators that the</a:t>
            </a:r>
            <a:r>
              <a:rPr lang="en-US" baseline="0" dirty="0"/>
              <a:t> tree has been attacked by bark beetles. Look for boring dust and pitch tubes.  In the photo, a pocket of boring dust has gotten stuck in a crack in the tree below the entry point. At the bottom there is an accumulation of resin or pitch forming a tube (a pitch tube) where the tree expelled pitch to try to repel the beetle.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presence of pitch tubes doesn’t mean a tree has been successfully attacked. In fact, pitch tubes can be a good sign as it means the tree is under attack and it is trying to fend off the beetles. </a:t>
            </a:r>
            <a:endParaRPr lang="en-US" dirty="0"/>
          </a:p>
          <a:p>
            <a:r>
              <a:rPr lang="en-US" baseline="0" dirty="0"/>
              <a:t>The photo on top right shows a closeup of a pitch tube. In this case a pine has successfully pitched out a mountain pine bark beetle. </a:t>
            </a:r>
          </a:p>
          <a:p>
            <a:endParaRPr lang="en-US" baseline="0" dirty="0"/>
          </a:p>
        </p:txBody>
      </p:sp>
      <p:sp>
        <p:nvSpPr>
          <p:cNvPr id="4" name="Slide Number Placeholder 3"/>
          <p:cNvSpPr>
            <a:spLocks noGrp="1"/>
          </p:cNvSpPr>
          <p:nvPr>
            <p:ph type="sldNum" sz="quarter" idx="10"/>
          </p:nvPr>
        </p:nvSpPr>
        <p:spPr/>
        <p:txBody>
          <a:bodyPr/>
          <a:lstStyle/>
          <a:p>
            <a:fld id="{AD25FCD3-B914-4DCD-8FF1-08DCA691A099}" type="slidenum">
              <a:rPr lang="en-US" smtClean="0"/>
              <a:t>12</a:t>
            </a:fld>
            <a:endParaRPr lang="en-US"/>
          </a:p>
        </p:txBody>
      </p:sp>
    </p:spTree>
    <p:extLst>
      <p:ext uri="{BB962C8B-B14F-4D97-AF65-F5344CB8AC3E}">
        <p14:creationId xmlns:p14="http://schemas.microsoft.com/office/powerpoint/2010/main" val="63086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closer look at the different types of beetles that attack conifers.</a:t>
            </a:r>
          </a:p>
          <a:p>
            <a:endParaRPr lang="en-US" dirty="0"/>
          </a:p>
          <a:p>
            <a:r>
              <a:rPr lang="en-US" dirty="0"/>
              <a:t>The western pine beetle as mentioned before, is the beetle that is causing the majority of the conifer mortality throughout the Sierra Nevada. It attacks ponderosa and coulter pine.  It attacks the trees in the middle portion of the trunk (or halfway up the tree). The beetles then spread further up and down the tree depending on the infestation.</a:t>
            </a:r>
          </a:p>
          <a:p>
            <a:endParaRPr lang="en-US" dirty="0"/>
          </a:p>
          <a:p>
            <a:r>
              <a:rPr lang="en-US" dirty="0"/>
              <a:t>There are several generations per year of western pine beetle. This number varies with location, depending upon elevation and latitude. The number of generations is tied directly to the length of the “growing season,” so in some portions of their distribution, they will have two generations per year, whereas in other areas, there may be as many as four generations per year. </a:t>
            </a:r>
          </a:p>
          <a:p>
            <a:endParaRPr lang="en-US" dirty="0"/>
          </a:p>
          <a:p>
            <a:r>
              <a:rPr lang="en-US" dirty="0"/>
              <a:t>Western pine beetles are virtually inactive during the winter months but as soon as the weather becomes warmer, they will increase their activity. The first sign of western pine beetle attack is the production of pitch tubes on ponderosa pines. The egg gallery that is constructed by western pine beetles is described as being “serpentine;” that is, it is a sinuous, winding gallery that can even cross itself at times. The beetles mate, and eggs are deposited along the margins of the central gallery. </a:t>
            </a:r>
            <a:r>
              <a:rPr lang="en-US" dirty="0" err="1"/>
              <a:t>Dendroctonus</a:t>
            </a:r>
            <a:r>
              <a:rPr lang="en-US" dirty="0"/>
              <a:t> beetles pack these galleries with </a:t>
            </a:r>
            <a:r>
              <a:rPr lang="en-US" dirty="0" err="1"/>
              <a:t>frass</a:t>
            </a:r>
            <a:r>
              <a:rPr lang="en-US" dirty="0"/>
              <a:t> (boring dust and beetle excrement) once the eggs have been deposited. These eggs hatch out, and the tiny larvae feed briefly within the inner bark on the phloem layer. However, after this brief period, the larvae turn out into the bark of the host tree and continue to tunnel within the outer bark. Pupation occurs within the outer bark of the host, and the next generation of adult beetles will emerge to renew the cycle. The combination of long, serpentine galleries and the absence of larval feeding beneath the bark of the host tree are key characteristics of western pine beetle galleries that allow positive identification even after the beetles have left the host.</a:t>
            </a:r>
          </a:p>
          <a:p>
            <a:endParaRPr lang="en-US" dirty="0"/>
          </a:p>
          <a:p>
            <a:r>
              <a:rPr lang="en-US" dirty="0"/>
              <a:t>For more information on the western pine beetle read:</a:t>
            </a:r>
          </a:p>
          <a:p>
            <a:r>
              <a:rPr lang="en-US" dirty="0"/>
              <a:t>https://www.fs.usda.gov/Internet/FSE_DOCUMENTS/stelprdb5343830.pdf</a:t>
            </a:r>
          </a:p>
          <a:p>
            <a:endParaRPr lang="en-US" dirty="0"/>
          </a:p>
        </p:txBody>
      </p:sp>
      <p:sp>
        <p:nvSpPr>
          <p:cNvPr id="4" name="Slide Number Placeholder 3"/>
          <p:cNvSpPr>
            <a:spLocks noGrp="1"/>
          </p:cNvSpPr>
          <p:nvPr>
            <p:ph type="sldNum" sz="quarter" idx="10"/>
          </p:nvPr>
        </p:nvSpPr>
        <p:spPr/>
        <p:txBody>
          <a:bodyPr/>
          <a:lstStyle/>
          <a:p>
            <a:fld id="{B688E86F-171F-4904-82EA-C77E783C1BEA}" type="slidenum">
              <a:rPr lang="en-US" smtClean="0"/>
              <a:t>13</a:t>
            </a:fld>
            <a:endParaRPr lang="en-US"/>
          </a:p>
        </p:txBody>
      </p:sp>
    </p:spTree>
    <p:extLst>
      <p:ext uri="{BB962C8B-B14F-4D97-AF65-F5344CB8AC3E}">
        <p14:creationId xmlns:p14="http://schemas.microsoft.com/office/powerpoint/2010/main" val="98426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7EF2B43B-4CCC-4EA7-A722-5224C22A19A2}"/>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77AE043-4907-4E9B-BC58-D5182491F72B}" type="slidenum">
              <a:rPr lang="en-US" altLang="en-US" smtClean="0"/>
              <a:pPr/>
              <a:t>14</a:t>
            </a:fld>
            <a:endParaRPr lang="en-US" altLang="en-US"/>
          </a:p>
        </p:txBody>
      </p:sp>
      <p:sp>
        <p:nvSpPr>
          <p:cNvPr id="14339" name="Rectangle 2">
            <a:extLst>
              <a:ext uri="{FF2B5EF4-FFF2-40B4-BE49-F238E27FC236}">
                <a16:creationId xmlns:a16="http://schemas.microsoft.com/office/drawing/2014/main" id="{43E362DE-DD11-48BE-A5C3-1B8DD4FA0280}"/>
              </a:ext>
            </a:extLst>
          </p:cNvPr>
          <p:cNvSpPr>
            <a:spLocks noGrp="1" noRot="1" noChangeAspect="1" noChangeArrowheads="1" noTextEdit="1"/>
          </p:cNvSpPr>
          <p:nvPr>
            <p:ph type="sldImg"/>
          </p:nvPr>
        </p:nvSpPr>
        <p:spPr>
          <a:xfrm>
            <a:off x="1108075" y="696913"/>
            <a:ext cx="4648200" cy="3486150"/>
          </a:xfrm>
          <a:ln/>
        </p:spPr>
      </p:sp>
      <p:sp>
        <p:nvSpPr>
          <p:cNvPr id="14340" name="Rectangle 3">
            <a:extLst>
              <a:ext uri="{FF2B5EF4-FFF2-40B4-BE49-F238E27FC236}">
                <a16:creationId xmlns:a16="http://schemas.microsoft.com/office/drawing/2014/main" id="{4C64327B-0C92-4773-9EC8-F06228DE4D5B}"/>
              </a:ext>
            </a:extLst>
          </p:cNvPr>
          <p:cNvSpPr>
            <a:spLocks noGrp="1" noChangeArrowheads="1"/>
          </p:cNvSpPr>
          <p:nvPr>
            <p:ph type="body" idx="1"/>
          </p:nvPr>
        </p:nvSpPr>
        <p:spPr>
          <a:noFill/>
        </p:spPr>
        <p:txBody>
          <a:bodyPr lIns="91428" tIns="45715" rIns="91428" bIns="45715"/>
          <a:lstStyle/>
          <a:p>
            <a:pPr eaLnBrk="1" hangingPunct="1"/>
            <a:r>
              <a:rPr lang="en-US" dirty="0"/>
              <a:t>Major hosts of mountain pine beetle include lodgepole, ponderosa, western white, sugar, limber and </a:t>
            </a:r>
            <a:r>
              <a:rPr lang="en-US" dirty="0" err="1"/>
              <a:t>whitebark</a:t>
            </a:r>
            <a:r>
              <a:rPr lang="en-US" dirty="0"/>
              <a:t> pines. </a:t>
            </a:r>
          </a:p>
          <a:p>
            <a:pPr eaLnBrk="1" hangingPunct="1"/>
            <a:endParaRPr lang="en-US" dirty="0"/>
          </a:p>
          <a:p>
            <a:pPr eaLnBrk="1" hangingPunct="1"/>
            <a:r>
              <a:rPr lang="en-US" dirty="0"/>
              <a:t>Outbreaks often develop in dense stands of large diameter (&gt;8 inches), older (&gt;80 years-old) lodgepole pine and dense stands of mid-sized (8-12 inches diameter) ponderosa pine. When weather is favorable for several consecutive years, severe outbreaks can occur in high-elevation stands of </a:t>
            </a:r>
            <a:r>
              <a:rPr lang="en-US" dirty="0" err="1"/>
              <a:t>whitebark</a:t>
            </a:r>
            <a:r>
              <a:rPr lang="en-US" dirty="0"/>
              <a:t> and limber pine. Widespread outbreaks develop over several years and can result in millions of dead trees. Periodic losses of high-value, mature sugar and western white pine are less widespread, but also serious.</a:t>
            </a:r>
          </a:p>
          <a:p>
            <a:pPr eaLnBrk="1" hangingPunct="1"/>
            <a:endParaRPr lang="en-US" altLang="en-US" dirty="0"/>
          </a:p>
          <a:p>
            <a:pPr eaLnBrk="1" hangingPunct="1"/>
            <a:r>
              <a:rPr lang="en-US" dirty="0"/>
              <a:t>Mountain pine beetle typically initiates attacks on the lower 15 feet of a tree bole, although the crown of large trees, particularly sugar pine, may be attacked Figure 1. The range of mountain pine beetle generally follows its major host pine species throughout western North America (shown in green). Current range of mountain pine beetle extends from northern Baja California, Mexico and southern Arizona, US to central British Columbia, Canada. In recent years, mountain pine beetle outbreak populations (shown in red) have been found further north into British Columbia and east into Alberta than had been observed in historical records, including an outbreak in 1985. 3 first. During outbreaks, a tree is generally “mass-attacked” and killed by girdling of the phloem </a:t>
            </a:r>
          </a:p>
          <a:p>
            <a:pPr eaLnBrk="1" hangingPunct="1"/>
            <a:endParaRPr lang="en-US" altLang="en-US" dirty="0"/>
          </a:p>
          <a:p>
            <a:pPr eaLnBrk="1" hangingPunct="1"/>
            <a:r>
              <a:rPr lang="en-US" dirty="0"/>
              <a:t>Attacking beetles carry spores of the fungi on their bodies and in specialized structures called mycangia. Fungi are inoculated into the tree by adult beetles, and developing larvae and new adults obtain vital nutrients by feeding on fungal structures that spread throughout the phloem and sapwood. In addition to providing nutrients for developing brood, fungi can also alter patterns of water and resin flow in the tree, aiding in tree death. One to several months after the tree is infested, the sapwood discolors to a bluish tint caused by these “</a:t>
            </a:r>
            <a:r>
              <a:rPr lang="en-US" dirty="0" err="1"/>
              <a:t>bluestaining</a:t>
            </a:r>
            <a:r>
              <a:rPr lang="en-US" dirty="0"/>
              <a:t>” fungi . Lower left picture shows </a:t>
            </a:r>
            <a:r>
              <a:rPr lang="en-US" dirty="0" err="1"/>
              <a:t>bluestain</a:t>
            </a:r>
            <a:r>
              <a:rPr lang="en-US" dirty="0"/>
              <a:t> fungus.</a:t>
            </a:r>
            <a:endParaRPr lang="en-US" altLang="en-US" dirty="0"/>
          </a:p>
        </p:txBody>
      </p:sp>
    </p:spTree>
    <p:extLst>
      <p:ext uri="{BB962C8B-B14F-4D97-AF65-F5344CB8AC3E}">
        <p14:creationId xmlns:p14="http://schemas.microsoft.com/office/powerpoint/2010/main" val="2695376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Jeffrey pine beetle is the primary insect pest of Jeffrey pine. As with other aggressive, tree-killing bark beetles, Jeffrey pine beetle experiences boom or bust population fluctuations that cause dramatic and extensive mortality of Jeffrey pines following severe or prolonged drought. </a:t>
            </a:r>
          </a:p>
          <a:p>
            <a:endParaRPr lang="en-US" dirty="0"/>
          </a:p>
          <a:p>
            <a:r>
              <a:rPr lang="en-US" dirty="0"/>
              <a:t>During outbreaks, any tree greater than 4” diameter at breast height may be attacked and killed; tree mortality tends to occur in groups, with group sizes ranging from 10 to 50 to several hundred trees. Larger diameter trees are often preferred with mortality occurring singly or in small groups.</a:t>
            </a:r>
          </a:p>
          <a:p>
            <a:endParaRPr lang="en-US" dirty="0"/>
          </a:p>
          <a:p>
            <a:r>
              <a:rPr lang="en-US" dirty="0"/>
              <a:t>Long term and widespread prevention is dependent on tree and forest resistance related to tree density. Management activities that reduce stand density help lower susceptibility to Jeffrey pine beetle.</a:t>
            </a:r>
          </a:p>
          <a:p>
            <a:endParaRPr lang="en-US" dirty="0"/>
          </a:p>
          <a:p>
            <a:r>
              <a:rPr lang="en-US" dirty="0"/>
              <a:t>The Jeffrey pine beetle is much larger than other closely related bark beetle species.  The beetle attacks the trees </a:t>
            </a:r>
            <a:r>
              <a:rPr lang="en-US" dirty="0" err="1"/>
              <a:t>midtrunk</a:t>
            </a:r>
            <a:r>
              <a:rPr lang="en-US" dirty="0"/>
              <a:t> and can have up to 2 generations per year.  The Jeffrey pine beetle produces </a:t>
            </a:r>
            <a:r>
              <a:rPr lang="en-US" dirty="0" err="1"/>
              <a:t>galelries</a:t>
            </a:r>
            <a:r>
              <a:rPr lang="en-US" dirty="0"/>
              <a:t> that are predominantly straight and have a characteristic “J” Shape.</a:t>
            </a:r>
          </a:p>
        </p:txBody>
      </p:sp>
      <p:sp>
        <p:nvSpPr>
          <p:cNvPr id="4" name="Slide Number Placeholder 3"/>
          <p:cNvSpPr>
            <a:spLocks noGrp="1"/>
          </p:cNvSpPr>
          <p:nvPr>
            <p:ph type="sldNum" sz="quarter" idx="10"/>
          </p:nvPr>
        </p:nvSpPr>
        <p:spPr/>
        <p:txBody>
          <a:bodyPr/>
          <a:lstStyle/>
          <a:p>
            <a:fld id="{B688E86F-171F-4904-82EA-C77E783C1BEA}" type="slidenum">
              <a:rPr lang="en-US" smtClean="0"/>
              <a:t>15</a:t>
            </a:fld>
            <a:endParaRPr lang="en-US"/>
          </a:p>
        </p:txBody>
      </p:sp>
    </p:spTree>
    <p:extLst>
      <p:ext uri="{BB962C8B-B14F-4D97-AF65-F5344CB8AC3E}">
        <p14:creationId xmlns:p14="http://schemas.microsoft.com/office/powerpoint/2010/main" val="759981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3EA0A54-87D3-4656-B20A-93848607F109}"/>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1DA3D4-2889-4BEB-A259-BBE3DEFB24EB}" type="slidenum">
              <a:rPr lang="en-US" altLang="en-US" smtClean="0"/>
              <a:pPr/>
              <a:t>16</a:t>
            </a:fld>
            <a:endParaRPr lang="en-US" altLang="en-US"/>
          </a:p>
        </p:txBody>
      </p:sp>
      <p:sp>
        <p:nvSpPr>
          <p:cNvPr id="17411" name="Rectangle 2">
            <a:extLst>
              <a:ext uri="{FF2B5EF4-FFF2-40B4-BE49-F238E27FC236}">
                <a16:creationId xmlns:a16="http://schemas.microsoft.com/office/drawing/2014/main" id="{302B947E-602D-41E7-B15D-DC44E8CC3741}"/>
              </a:ext>
            </a:extLst>
          </p:cNvPr>
          <p:cNvSpPr>
            <a:spLocks noGrp="1" noRot="1" noChangeAspect="1" noChangeArrowheads="1" noTextEdit="1"/>
          </p:cNvSpPr>
          <p:nvPr>
            <p:ph type="sldImg"/>
          </p:nvPr>
        </p:nvSpPr>
        <p:spPr>
          <a:xfrm>
            <a:off x="1108075" y="696913"/>
            <a:ext cx="4648200" cy="3486150"/>
          </a:xfrm>
          <a:ln/>
        </p:spPr>
      </p:sp>
      <p:sp>
        <p:nvSpPr>
          <p:cNvPr id="17412" name="Rectangle 3">
            <a:extLst>
              <a:ext uri="{FF2B5EF4-FFF2-40B4-BE49-F238E27FC236}">
                <a16:creationId xmlns:a16="http://schemas.microsoft.com/office/drawing/2014/main" id="{484FBD67-AC92-4D21-AC64-901CF3B95277}"/>
              </a:ext>
            </a:extLst>
          </p:cNvPr>
          <p:cNvSpPr>
            <a:spLocks noGrp="1" noChangeArrowheads="1"/>
          </p:cNvSpPr>
          <p:nvPr>
            <p:ph type="body" idx="1"/>
          </p:nvPr>
        </p:nvSpPr>
        <p:spPr>
          <a:noFill/>
        </p:spPr>
        <p:txBody>
          <a:bodyPr lIns="91428" tIns="45715" rIns="91428" bIns="45715"/>
          <a:lstStyle/>
          <a:p>
            <a:pPr eaLnBrk="1" hangingPunct="1"/>
            <a:r>
              <a:rPr lang="en-US" altLang="en-US" dirty="0"/>
              <a:t>The red turpentine beetle is one of a number of bark beetle species that attack pines. Attacks are common on ponderosa, Monterey, and Coulter pines, but all pine species may be attacked. In general, red turpentine beetle is not considered to be a tree killer, but its attacks may indicate that the tree is stressed and at increased risk of dying. Tree death is often attributed to other beetles that attack either before or after the red turpentine beetle does. </a:t>
            </a:r>
          </a:p>
          <a:p>
            <a:pPr eaLnBrk="1" hangingPunct="1"/>
            <a:endParaRPr lang="en-US" altLang="en-US" dirty="0"/>
          </a:p>
          <a:p>
            <a:r>
              <a:rPr lang="en-US" altLang="en-US" dirty="0"/>
              <a:t>Red turpentine beetle </a:t>
            </a:r>
            <a:r>
              <a:rPr lang="en-US" sz="1200" b="0" i="0" u="none" strike="noStrike" kern="1200" baseline="0" dirty="0">
                <a:solidFill>
                  <a:schemeClr val="tx1"/>
                </a:solidFill>
                <a:latin typeface="+mn-lt"/>
                <a:ea typeface="+mn-ea"/>
                <a:cs typeface="+mn-cs"/>
              </a:rPr>
              <a:t>attacks generally start near ground level and rarely occur above eight feet. Attacks are distinguished by the presence of large, light pink to reddish-brown pitch tubes, about 1 to 2 inches in diameter around the base of the tree, and/or piles of pink or white granular material on the ground. Pitch tubes of other bark beetles are noticeably smaller than those of </a:t>
            </a:r>
            <a:r>
              <a:rPr lang="en-US" altLang="en-US" dirty="0"/>
              <a:t>red turpentine beetle</a:t>
            </a:r>
            <a:r>
              <a:rPr lang="en-US" sz="1200" b="0" i="0" u="none" strike="noStrike" kern="1200" baseline="0" dirty="0">
                <a:solidFill>
                  <a:schemeClr val="tx1"/>
                </a:solidFill>
                <a:latin typeface="+mn-lt"/>
                <a:ea typeface="+mn-ea"/>
                <a:cs typeface="+mn-cs"/>
              </a:rPr>
              <a:t> and typically extend higher on the trunk of the tree. Because </a:t>
            </a:r>
            <a:r>
              <a:rPr lang="en-US" altLang="en-US" dirty="0"/>
              <a:t>red turpentine beetle </a:t>
            </a:r>
            <a:r>
              <a:rPr lang="en-US" sz="1200" b="0" i="0" u="none" strike="noStrike" kern="1200" baseline="0" dirty="0">
                <a:solidFill>
                  <a:schemeClr val="tx1"/>
                </a:solidFill>
                <a:latin typeface="+mn-lt"/>
                <a:ea typeface="+mn-ea"/>
                <a:cs typeface="+mn-cs"/>
              </a:rPr>
              <a:t>pitch tubes are so conspicuous, they frequently arouse concern from landowners.</a:t>
            </a:r>
          </a:p>
          <a:p>
            <a:endParaRPr lang="en-US" alt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presence of pitch tubes on a tree does not necessarily mean the tree is dying, but they may be reason for concern.</a:t>
            </a:r>
          </a:p>
          <a:p>
            <a:endParaRPr lang="en-US" altLang="en-US" sz="1200" b="0" i="0" u="none" strike="noStrike" kern="1200" baseline="0" dirty="0">
              <a:solidFill>
                <a:schemeClr val="tx1"/>
              </a:solidFill>
              <a:latin typeface="+mn-lt"/>
              <a:ea typeface="+mn-ea"/>
              <a:cs typeface="+mn-cs"/>
            </a:endParaRPr>
          </a:p>
          <a:p>
            <a:pPr>
              <a:lnSpc>
                <a:spcPct val="80000"/>
              </a:lnSpc>
            </a:pPr>
            <a:r>
              <a:rPr lang="en-US" altLang="en-US" dirty="0"/>
              <a:t>Red turpentine beetle generally have one </a:t>
            </a:r>
            <a:r>
              <a:rPr lang="en-US" sz="1200" dirty="0"/>
              <a:t>generation / year, but the life cycle may be longer or shorter depending upon location. </a:t>
            </a:r>
          </a:p>
          <a:p>
            <a:pPr>
              <a:lnSpc>
                <a:spcPct val="80000"/>
              </a:lnSpc>
            </a:pPr>
            <a:r>
              <a:rPr lang="en-US" sz="1200" dirty="0"/>
              <a:t>In warmer parts of the state, attacks may be initiated at nearly any time of the year, although most attacks occur in the spring and summer</a:t>
            </a:r>
            <a:endParaRPr lang="en-US" altLang="en-US" sz="1200" dirty="0"/>
          </a:p>
          <a:p>
            <a:endParaRPr lang="en-US" altLang="en-US" dirty="0"/>
          </a:p>
        </p:txBody>
      </p:sp>
    </p:spTree>
    <p:extLst>
      <p:ext uri="{BB962C8B-B14F-4D97-AF65-F5344CB8AC3E}">
        <p14:creationId xmlns:p14="http://schemas.microsoft.com/office/powerpoint/2010/main" val="1333555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Pine engraver will attack almost any species of pine in the West, but prefers ponderosa and lodgepole pines. Though usually secondary attackers, pine engravers can become aggressive tree killers during droughts or following stand disturbances. Outbreaks can result in considerable mortality but they are usually brief, seldom lasting more than one season. </a:t>
            </a:r>
          </a:p>
          <a:p>
            <a:endParaRPr lang="en-US" dirty="0"/>
          </a:p>
          <a:p>
            <a:r>
              <a:rPr lang="en-US" dirty="0"/>
              <a:t>Pine engravers maintain their populations in logging slash, wind or storm-damaged trees, or tops of trees weakened or killed by other agents. Most frequent damage is in second-growth ponderosa pine stands where overstocked pole-size trees (2 to 10 inches </a:t>
            </a:r>
            <a:r>
              <a:rPr lang="en-US" dirty="0" err="1"/>
              <a:t>dbh</a:t>
            </a:r>
            <a:r>
              <a:rPr lang="en-US" dirty="0"/>
              <a:t>) are killed. </a:t>
            </a:r>
          </a:p>
          <a:p>
            <a:endParaRPr lang="en-US" dirty="0"/>
          </a:p>
          <a:p>
            <a:r>
              <a:rPr lang="en-US" dirty="0"/>
              <a:t>Normally, there are two generations of the beetle each year, but in dry years, three or even four or five generations may occur. This can result in rapid buildup of populations. </a:t>
            </a:r>
          </a:p>
          <a:p>
            <a:endParaRPr lang="en-US" dirty="0"/>
          </a:p>
          <a:p>
            <a:r>
              <a:rPr lang="en-US" dirty="0"/>
              <a:t>Pine engraver beetles overwinter in the adult stage and normally infest green slash only in the spring. Therefore, logging slash created from December through June can be especially hazardous by providing large amounts of breeding material. Slash should not be created during this time period unless it can be treated prior to beetle emergence. During years of extremely low, spring soil moisture, overwintering beetles have been known to attack and kill living trees. </a:t>
            </a:r>
          </a:p>
          <a:p>
            <a:r>
              <a:rPr lang="en-US" dirty="0"/>
              <a:t>Fresh pine slash should be minimized, or not created, during approximately the period December through June. If beetles do not have fresh slash in early spring, populations will subside. Slash created in the fall or early winter will usually dry sufficiently to be unattractive the next spring, or may be infested by competitor beetles. Slash covered by early snows, however, may still be "fresh" enough to attract pine engravers in spring. </a:t>
            </a:r>
          </a:p>
        </p:txBody>
      </p:sp>
      <p:sp>
        <p:nvSpPr>
          <p:cNvPr id="4" name="Slide Number Placeholder 3"/>
          <p:cNvSpPr>
            <a:spLocks noGrp="1"/>
          </p:cNvSpPr>
          <p:nvPr>
            <p:ph type="sldNum" sz="quarter" idx="10"/>
          </p:nvPr>
        </p:nvSpPr>
        <p:spPr/>
        <p:txBody>
          <a:bodyPr/>
          <a:lstStyle/>
          <a:p>
            <a:fld id="{B688E86F-171F-4904-82EA-C77E783C1BEA}" type="slidenum">
              <a:rPr lang="en-US" smtClean="0"/>
              <a:t>17</a:t>
            </a:fld>
            <a:endParaRPr lang="en-US"/>
          </a:p>
        </p:txBody>
      </p:sp>
    </p:spTree>
    <p:extLst>
      <p:ext uri="{BB962C8B-B14F-4D97-AF65-F5344CB8AC3E}">
        <p14:creationId xmlns:p14="http://schemas.microsoft.com/office/powerpoint/2010/main" val="2860061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 engraver attacks most species of fir in the Western United States. In the Sierra Nevada, that is mostly red and white fir. Epidemics can cause severe tree mortality. Outbreaks characteristically occur at irregular intervals and have been recorded at least once a decade over the last 60 years. Although no one knows exactly when outbreaks will develop, lowered resistance of the trees appears to be a contributing factor. </a:t>
            </a:r>
          </a:p>
          <a:p>
            <a:endParaRPr lang="en-US" dirty="0"/>
          </a:p>
          <a:p>
            <a:r>
              <a:rPr lang="en-US" dirty="0"/>
              <a:t>In addition to infesting standing green trees, the fir engraver will attack freshly cut logs. </a:t>
            </a:r>
          </a:p>
          <a:p>
            <a:endParaRPr lang="en-US" dirty="0"/>
          </a:p>
          <a:p>
            <a:r>
              <a:rPr lang="en-US" dirty="0"/>
              <a:t>Attacked trees might exhibit reddish-brown or white boring dust from the entry holes. Pitch tubes are absent making it sometime more difficult to observe attack. </a:t>
            </a:r>
          </a:p>
          <a:p>
            <a:endParaRPr lang="en-US" dirty="0"/>
          </a:p>
          <a:p>
            <a:r>
              <a:rPr lang="en-US" dirty="0"/>
              <a:t>In warm locations, the fir engraver completes one generation and a partial second generation each year. In cooler sites, such as north facing slopes above 6,000 feet, the fir engraver needs 2 years to complete its life cycle. </a:t>
            </a:r>
          </a:p>
          <a:p>
            <a:endParaRPr lang="en-US" dirty="0"/>
          </a:p>
        </p:txBody>
      </p:sp>
      <p:sp>
        <p:nvSpPr>
          <p:cNvPr id="4" name="Slide Number Placeholder 3"/>
          <p:cNvSpPr>
            <a:spLocks noGrp="1"/>
          </p:cNvSpPr>
          <p:nvPr>
            <p:ph type="sldNum" sz="quarter" idx="10"/>
          </p:nvPr>
        </p:nvSpPr>
        <p:spPr/>
        <p:txBody>
          <a:bodyPr/>
          <a:lstStyle/>
          <a:p>
            <a:fld id="{B688E86F-171F-4904-82EA-C77E783C1BEA}" type="slidenum">
              <a:rPr lang="en-US" smtClean="0"/>
              <a:t>18</a:t>
            </a:fld>
            <a:endParaRPr lang="en-US"/>
          </a:p>
        </p:txBody>
      </p:sp>
    </p:spTree>
    <p:extLst>
      <p:ext uri="{BB962C8B-B14F-4D97-AF65-F5344CB8AC3E}">
        <p14:creationId xmlns:p14="http://schemas.microsoft.com/office/powerpoint/2010/main" val="2792344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type of beetle</a:t>
            </a:r>
            <a:r>
              <a:rPr lang="en-US" baseline="0" dirty="0"/>
              <a:t> leaves a signature gallery that can help diagnose which beetle has attacked it. The gallery is where the beetle has burrowed and laid eggs. Smaller galleries off the main one are where eggs have hatched and pupa have burrowed out an angle from the mail gallery.</a:t>
            </a:r>
          </a:p>
          <a:p>
            <a:endParaRPr lang="en-US" baseline="0" dirty="0"/>
          </a:p>
          <a:p>
            <a:r>
              <a:rPr lang="en-US" sz="1200" b="0" i="0" kern="1200" dirty="0">
                <a:solidFill>
                  <a:schemeClr val="tx1"/>
                </a:solidFill>
                <a:effectLst/>
                <a:latin typeface="+mn-lt"/>
                <a:ea typeface="+mn-ea"/>
                <a:cs typeface="+mn-cs"/>
              </a:rPr>
              <a:t>Western pine beetle adults tunnel back and forth across the stem in a gallery pattern that looks like a piece of spaghetti. Their larvae feed individually in mines that lead away from the adult gallery. Engraver beetle adults make shorter, compact gallery patterns that are made up of 3 to 4 egg galleries emerging from an open cell in the center. The larvae feed individually in mines much like the western pine beetle. The pine engravers make a very characteristic “wishbone” gallery. Galleries chewed by larvae of all species are packed with </a:t>
            </a:r>
            <a:r>
              <a:rPr lang="en-US" sz="1200" b="0" i="0" kern="1200" dirty="0" err="1">
                <a:solidFill>
                  <a:schemeClr val="tx1"/>
                </a:solidFill>
                <a:effectLst/>
                <a:latin typeface="+mn-lt"/>
                <a:ea typeface="+mn-ea"/>
                <a:cs typeface="+mn-cs"/>
              </a:rPr>
              <a:t>frass</a:t>
            </a:r>
            <a:r>
              <a:rPr lang="en-US" sz="1200" b="0" i="0" kern="1200" dirty="0">
                <a:solidFill>
                  <a:schemeClr val="tx1"/>
                </a:solidFill>
                <a:effectLst/>
                <a:latin typeface="+mn-lt"/>
                <a:ea typeface="+mn-ea"/>
                <a:cs typeface="+mn-cs"/>
              </a:rPr>
              <a:t>.</a:t>
            </a:r>
            <a:endParaRPr lang="en-US" baseline="0" dirty="0"/>
          </a:p>
          <a:p>
            <a:endParaRPr lang="en-US" baseline="0" dirty="0"/>
          </a:p>
          <a:p>
            <a:r>
              <a:rPr lang="en-US" baseline="0" dirty="0"/>
              <a:t>More information about the galleries are on the Bark Beetles UC IPM Pest Note</a:t>
            </a:r>
            <a:endParaRPr lang="en-US" dirty="0"/>
          </a:p>
        </p:txBody>
      </p:sp>
      <p:sp>
        <p:nvSpPr>
          <p:cNvPr id="4" name="Slide Number Placeholder 3"/>
          <p:cNvSpPr>
            <a:spLocks noGrp="1"/>
          </p:cNvSpPr>
          <p:nvPr>
            <p:ph type="sldNum" sz="quarter" idx="10"/>
          </p:nvPr>
        </p:nvSpPr>
        <p:spPr/>
        <p:txBody>
          <a:bodyPr/>
          <a:lstStyle/>
          <a:p>
            <a:fld id="{EEF9B5CA-92FC-4F6F-B692-49D5448A7CBE}" type="slidenum">
              <a:rPr lang="en-US" smtClean="0"/>
              <a:t>19</a:t>
            </a:fld>
            <a:endParaRPr lang="en-US"/>
          </a:p>
        </p:txBody>
      </p:sp>
    </p:spTree>
    <p:extLst>
      <p:ext uri="{BB962C8B-B14F-4D97-AF65-F5344CB8AC3E}">
        <p14:creationId xmlns:p14="http://schemas.microsoft.com/office/powerpoint/2010/main" val="3160242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88E86F-171F-4904-82EA-C77E783C1BEA}" type="slidenum">
              <a:rPr lang="en-US" smtClean="0"/>
              <a:t>2</a:t>
            </a:fld>
            <a:endParaRPr lang="en-US"/>
          </a:p>
        </p:txBody>
      </p:sp>
    </p:spTree>
    <p:extLst>
      <p:ext uri="{BB962C8B-B14F-4D97-AF65-F5344CB8AC3E}">
        <p14:creationId xmlns:p14="http://schemas.microsoft.com/office/powerpoint/2010/main" val="4006363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Beetles go through</a:t>
            </a:r>
            <a:r>
              <a:rPr lang="en-US" baseline="0" dirty="0"/>
              <a:t> a life cycle within and outside of the tree. Adults mass attack a tree and burrow under the bark. Females lay eggs under the bark. The eggs than hatch and larva emerge.  The larvae feed under the bark on the cambium (water and food conducting tissue) of the tree. The larvae pupate and turn into adults that emerge out from under the bark and fly on to another tree to mate and repeat the cycle. </a:t>
            </a:r>
          </a:p>
          <a:p>
            <a:endParaRPr lang="en-US" baseline="0" dirty="0"/>
          </a:p>
          <a:p>
            <a:r>
              <a:rPr lang="en-US" baseline="0" dirty="0"/>
              <a:t>The burrowing by the adult and larvae disrupts the food and water conducting tissue which girdles and kills the tree. By the time trees turn brown the beetles have already emerged and flown on. Removing the tree at this point does nothing to stop the beetle outbreak.</a:t>
            </a:r>
            <a:endParaRPr lang="en-US" dirty="0"/>
          </a:p>
        </p:txBody>
      </p:sp>
      <p:sp>
        <p:nvSpPr>
          <p:cNvPr id="4" name="Slide Number Placeholder 3"/>
          <p:cNvSpPr>
            <a:spLocks noGrp="1"/>
          </p:cNvSpPr>
          <p:nvPr>
            <p:ph type="sldNum" sz="quarter" idx="10"/>
          </p:nvPr>
        </p:nvSpPr>
        <p:spPr/>
        <p:txBody>
          <a:bodyPr/>
          <a:lstStyle/>
          <a:p>
            <a:fld id="{AD25FCD3-B914-4DCD-8FF1-08DCA691A099}" type="slidenum">
              <a:rPr lang="en-US" smtClean="0"/>
              <a:t>20</a:t>
            </a:fld>
            <a:endParaRPr lang="en-US"/>
          </a:p>
        </p:txBody>
      </p:sp>
    </p:spTree>
    <p:extLst>
      <p:ext uri="{BB962C8B-B14F-4D97-AF65-F5344CB8AC3E}">
        <p14:creationId xmlns:p14="http://schemas.microsoft.com/office/powerpoint/2010/main" val="1666256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chart shows the approximate life cycle for the western pine beetle. The months are approximate and varies depending on elevation and yearly weather fluctuations. It is common to have between 2 and 3 generations per year in the Sierra Nevada.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Cold weather slows down bark beetles, but weather would have to be extremely cold (-40) to kill them at the right time of year (before November) because they manufacture their own anti-freeze when getting ready for winter. </a:t>
            </a:r>
          </a:p>
          <a:p>
            <a:endParaRPr lang="en-US" dirty="0"/>
          </a:p>
        </p:txBody>
      </p:sp>
      <p:sp>
        <p:nvSpPr>
          <p:cNvPr id="4" name="Slide Number Placeholder 3"/>
          <p:cNvSpPr>
            <a:spLocks noGrp="1"/>
          </p:cNvSpPr>
          <p:nvPr>
            <p:ph type="sldNum" sz="quarter" idx="10"/>
          </p:nvPr>
        </p:nvSpPr>
        <p:spPr/>
        <p:txBody>
          <a:bodyPr/>
          <a:lstStyle/>
          <a:p>
            <a:fld id="{AD25FCD3-B914-4DCD-8FF1-08DCA691A099}" type="slidenum">
              <a:rPr lang="en-US" smtClean="0"/>
              <a:t>21</a:t>
            </a:fld>
            <a:endParaRPr lang="en-US"/>
          </a:p>
        </p:txBody>
      </p:sp>
    </p:spTree>
    <p:extLst>
      <p:ext uri="{BB962C8B-B14F-4D97-AF65-F5344CB8AC3E}">
        <p14:creationId xmlns:p14="http://schemas.microsoft.com/office/powerpoint/2010/main" val="2762440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all of the dead trees, what does this mean for the future of our forests. Will we still have pines?</a:t>
            </a:r>
          </a:p>
          <a:p>
            <a:endParaRPr lang="en-US" dirty="0"/>
          </a:p>
          <a:p>
            <a:r>
              <a:rPr lang="en-US" dirty="0"/>
              <a:t>This image shows</a:t>
            </a:r>
            <a:r>
              <a:rPr lang="en-US" baseline="0" dirty="0"/>
              <a:t> living incense cedar underneath a layer of dead ponderosa pines. The incense cedar is more shade tolerant and so can grow up in the shade under ponderosa pines. Young ponderosa pines rarely establish under larger ones because they do not tolerate the shade cast by the trees above them.  Pine seeds also don’t sprout well when there is a lot of organic matter/litter/duff on the forest floor. We can expect the cedar in this image to do well and grow quickly to take over the site.</a:t>
            </a:r>
          </a:p>
          <a:p>
            <a:endParaRPr lang="en-US" baseline="0" dirty="0"/>
          </a:p>
          <a:p>
            <a:r>
              <a:rPr lang="en-US" altLang="en-US" sz="1200" u="none" dirty="0"/>
              <a:t>Ponderosa pine seedlings grow well only in sunny conditions and do not tolerate shade, but seedlings may be found in gaps created by canopy trees dying, sprout on bare mineral soil</a:t>
            </a:r>
          </a:p>
          <a:p>
            <a:endParaRPr lang="en-US" altLang="en-US" sz="1200" u="none" dirty="0"/>
          </a:p>
          <a:p>
            <a:r>
              <a:rPr lang="en-US" altLang="en-US" sz="1200" u="none" dirty="0"/>
              <a:t>Incense cedar and white fir are very shade tolerant. So in many cases, one might see a lot of these two species currently in the understory of dead ponderosa pine stands.  You can nurture some of these or thin or remove as appropriate. </a:t>
            </a:r>
          </a:p>
          <a:p>
            <a:endParaRPr lang="en-US" altLang="en-US" sz="1200" u="sng" dirty="0"/>
          </a:p>
          <a:p>
            <a:r>
              <a:rPr lang="en-US" altLang="en-US" sz="1200" u="none" dirty="0"/>
              <a:t>Sugar pine and Douglas-fir </a:t>
            </a:r>
            <a:r>
              <a:rPr lang="en-US" altLang="en-US" sz="1200" dirty="0"/>
              <a:t>may be found in intermediate conditions. </a:t>
            </a:r>
          </a:p>
          <a:p>
            <a:endParaRPr lang="en-US" altLang="en-US" sz="1200" dirty="0"/>
          </a:p>
          <a:p>
            <a:r>
              <a:rPr lang="en-US" altLang="en-US" sz="1200" u="none" dirty="0"/>
              <a:t>Oaks </a:t>
            </a:r>
            <a:r>
              <a:rPr lang="en-US" altLang="en-US" sz="1200" dirty="0"/>
              <a:t>may be doing well where nearby conifers have died and be taking over where other trees have been removed</a:t>
            </a:r>
          </a:p>
          <a:p>
            <a:endParaRPr lang="en-US" altLang="en-US" sz="1200" dirty="0"/>
          </a:p>
          <a:p>
            <a:endParaRPr lang="en-US" dirty="0"/>
          </a:p>
        </p:txBody>
      </p:sp>
      <p:sp>
        <p:nvSpPr>
          <p:cNvPr id="4" name="Slide Number Placeholder 3"/>
          <p:cNvSpPr>
            <a:spLocks noGrp="1"/>
          </p:cNvSpPr>
          <p:nvPr>
            <p:ph type="sldNum" sz="quarter" idx="10"/>
          </p:nvPr>
        </p:nvSpPr>
        <p:spPr/>
        <p:txBody>
          <a:bodyPr/>
          <a:lstStyle/>
          <a:p>
            <a:fld id="{AD25FCD3-B914-4DCD-8FF1-08DCA691A099}" type="slidenum">
              <a:rPr lang="en-US" smtClean="0"/>
              <a:t>22</a:t>
            </a:fld>
            <a:endParaRPr lang="en-US"/>
          </a:p>
        </p:txBody>
      </p:sp>
    </p:spTree>
    <p:extLst>
      <p:ext uri="{BB962C8B-B14F-4D97-AF65-F5344CB8AC3E}">
        <p14:creationId xmlns:p14="http://schemas.microsoft.com/office/powerpoint/2010/main" val="2802452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Here is an example of very little pine coming back after a bark beetle outbreak in Canada from Jodi Axelson, forest health specialist at UC Berkeley. She surveyed what types of trees grew back in </a:t>
            </a:r>
            <a:r>
              <a:rPr lang="en-US" baseline="0" dirty="0" err="1"/>
              <a:t>Waterton</a:t>
            </a:r>
            <a:r>
              <a:rPr lang="en-US" baseline="0" dirty="0"/>
              <a:t> Lakes National Park in Alberta and Glacier National Park following a mountain pine beetle outbreak from 1980s.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OVERSTORY - pre-outbreak had 364 trees per acre (234 </a:t>
            </a:r>
            <a:r>
              <a:rPr lang="en-US" baseline="0" dirty="0" err="1"/>
              <a:t>tpa</a:t>
            </a:r>
            <a:r>
              <a:rPr lang="en-US" baseline="0" dirty="0"/>
              <a:t> were lodgepole pine) – by 2010 total density down to 79 </a:t>
            </a:r>
            <a:r>
              <a:rPr lang="en-US" baseline="0" dirty="0" err="1"/>
              <a:t>tpa</a:t>
            </a:r>
            <a:r>
              <a:rPr lang="en-US" baseline="0" dirty="0"/>
              <a:t> of which less than ½ were  pine</a:t>
            </a:r>
          </a:p>
          <a:p>
            <a:pPr marL="0" indent="0">
              <a:buFont typeface="Arial" panose="020B0604020202020204" pitchFamily="34" charset="0"/>
              <a:buNone/>
            </a:pPr>
            <a:r>
              <a:rPr lang="en-US" baseline="0" dirty="0"/>
              <a:t>SAPLINGS – 334 trees/acre in 2010 almost ½ subalpine fir with high levels of poplar and aspen</a:t>
            </a:r>
          </a:p>
          <a:p>
            <a:pPr marL="0" indent="0">
              <a:buFont typeface="Arial" panose="020B0604020202020204" pitchFamily="34" charset="0"/>
              <a:buNone/>
            </a:pPr>
            <a:r>
              <a:rPr lang="en-US" baseline="0" dirty="0"/>
              <a:t>SEEDLINGS – 3,158 trees/acre in 2010 nearly all subalpine fir  - NO pine because pines don’t establish well in the shade or without bare mineral soil in which to sprout.</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Note: units on graph are in trees per hectare. Conversion to trees per acre are given above. </a:t>
            </a:r>
          </a:p>
          <a:p>
            <a:pPr marL="0" indent="0">
              <a:buFont typeface="Arial" panose="020B0604020202020204" pitchFamily="34" charset="0"/>
              <a:buNone/>
            </a:pPr>
            <a:r>
              <a:rPr lang="en-US" baseline="0" dirty="0"/>
              <a:t>Take home message. In this forest in British Columbia, prior to the outbreak, the overstory (main large trees or canopy) was predominantly pines. The massive morality came and killed off most of the pines (93% mortality). Twenty years later, the overstory canopy has many less trees, and the composition of the forest  overstory shifted from being predominantly pines to more shade tolerant species including fir and spruce.  In addition the saplings and seedlings layer of the forest also saw a shift in species. There is hardly no pines present and it is mostly fir and poplar.</a:t>
            </a:r>
          </a:p>
        </p:txBody>
      </p:sp>
      <p:sp>
        <p:nvSpPr>
          <p:cNvPr id="4" name="Slide Number Placeholder 3"/>
          <p:cNvSpPr>
            <a:spLocks noGrp="1"/>
          </p:cNvSpPr>
          <p:nvPr>
            <p:ph type="sldNum" sz="quarter" idx="10"/>
          </p:nvPr>
        </p:nvSpPr>
        <p:spPr/>
        <p:txBody>
          <a:bodyPr/>
          <a:lstStyle/>
          <a:p>
            <a:fld id="{0E3D5BA9-A7D5-3042-B628-A087128A90F8}" type="slidenum">
              <a:rPr lang="en-US" smtClean="0"/>
              <a:t>23</a:t>
            </a:fld>
            <a:endParaRPr lang="en-US"/>
          </a:p>
        </p:txBody>
      </p:sp>
    </p:spTree>
    <p:extLst>
      <p:ext uri="{BB962C8B-B14F-4D97-AF65-F5344CB8AC3E}">
        <p14:creationId xmlns:p14="http://schemas.microsoft.com/office/powerpoint/2010/main" val="2529062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From the study in that last slide, we can see that…. We may need to plant back pines in some locations.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Because pines are not shade tolerant and if they are not already present in the understory as a sapling or seedling, we will need to plant them back so that they can eventually be apart of the overstory.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It is important to point out that j</a:t>
            </a:r>
            <a:r>
              <a:rPr lang="en-US" sz="1200" dirty="0"/>
              <a:t>ust because pines have been killed by beetles doesn’t mean they are not well suited for replanting.</a:t>
            </a:r>
          </a:p>
          <a:p>
            <a:pPr marL="0" indent="0">
              <a:buNone/>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rPr>
              <a:t>As I will point out in the next slide, pines are well adapted to the Sierra Nevada. They have been here a long time and are well suited for this climate.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ndParaRPr>
          </a:p>
          <a:p>
            <a:r>
              <a:rPr lang="en-US" sz="1200" dirty="0"/>
              <a:t>Beetles typically don’t attack trees under five inches in diameter</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-Spatial stem pattern of mature trees in old-growth ponderosa pine stands in central Oregon and northern California found that trees on 24 out of 27 large plots were moderately to strongly grouped.</a:t>
            </a:r>
            <a:r>
              <a:rPr lang="en-US" sz="1200" kern="1200" baseline="0" dirty="0">
                <a:solidFill>
                  <a:schemeClr val="tx1"/>
                </a:solidFill>
                <a:effectLst/>
                <a:latin typeface="+mn-lt"/>
                <a:ea typeface="+mn-ea"/>
                <a:cs typeface="+mn-cs"/>
              </a:rPr>
              <a:t>  This is </a:t>
            </a:r>
            <a:r>
              <a:rPr lang="en-US" sz="1200" kern="1200" dirty="0">
                <a:solidFill>
                  <a:schemeClr val="tx1"/>
                </a:solidFill>
                <a:effectLst/>
                <a:latin typeface="+mn-lt"/>
                <a:ea typeface="+mn-ea"/>
                <a:cs typeface="+mn-cs"/>
              </a:rPr>
              <a:t>most likely the result of past fire, insect, and regeneration patterns.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The open and group-like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nature of old- growth ponderosa pine forests affords additional fire resistance because the canopy is broken up by gaps between groups of different sizes and ages of trees, leaving the overall stand less vulnerable to crown fire.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This also results in better</a:t>
            </a:r>
            <a:r>
              <a:rPr lang="en-US" sz="1200" kern="1200" baseline="0" dirty="0">
                <a:solidFill>
                  <a:schemeClr val="tx1"/>
                </a:solidFill>
                <a:effectLst/>
                <a:latin typeface="+mn-lt"/>
                <a:ea typeface="+mn-ea"/>
                <a:cs typeface="+mn-cs"/>
              </a:rPr>
              <a:t> vigor due to less competition for limited moisture</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 photo is from Ackerson Meadow in Tuolumne County and was taken in 1941. It shows an old growth ponderosa pine stand with very large trees that are widely spaced with minimal understory. This more “natural” setting had a much more frequent fire frequency which cleared the understory and organic matter resulting in areas were bare mineral soil was present for new pine seedlings to germinate.</a:t>
            </a:r>
            <a:endParaRPr lang="en-US" dirty="0"/>
          </a:p>
        </p:txBody>
      </p:sp>
      <p:sp>
        <p:nvSpPr>
          <p:cNvPr id="4" name="Slide Number Placeholder 3"/>
          <p:cNvSpPr>
            <a:spLocks noGrp="1"/>
          </p:cNvSpPr>
          <p:nvPr>
            <p:ph type="sldNum" sz="quarter" idx="10"/>
          </p:nvPr>
        </p:nvSpPr>
        <p:spPr/>
        <p:txBody>
          <a:bodyPr/>
          <a:lstStyle/>
          <a:p>
            <a:fld id="{AD25FCD3-B914-4DCD-8FF1-08DCA691A099}" type="slidenum">
              <a:rPr lang="en-US" smtClean="0"/>
              <a:t>24</a:t>
            </a:fld>
            <a:endParaRPr lang="en-US"/>
          </a:p>
        </p:txBody>
      </p:sp>
    </p:spTree>
    <p:extLst>
      <p:ext uri="{BB962C8B-B14F-4D97-AF65-F5344CB8AC3E}">
        <p14:creationId xmlns:p14="http://schemas.microsoft.com/office/powerpoint/2010/main" val="278568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kern="1200" dirty="0">
                <a:solidFill>
                  <a:schemeClr val="tx1"/>
                </a:solidFill>
                <a:effectLst/>
                <a:latin typeface="+mn-lt"/>
                <a:ea typeface="+mn-ea"/>
                <a:cs typeface="+mn-cs"/>
              </a:rPr>
              <a:t>From the previous slide I mentioned that pines are well suited for the Sierra Nevada. This is a pollen study taken from Tulare Lake in Kings County that shows the types of plants present over the past 28,000 years and the concentration of pollen for each species. </a:t>
            </a:r>
          </a:p>
          <a:p>
            <a:pPr marL="0" indent="0">
              <a:buFontTx/>
              <a:buNone/>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yellow area is pointing to pines and the graph shows that pine pollen has been present throughout the period. The sediment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hiatus 18,400–10,100 </a:t>
            </a:r>
            <a:r>
              <a:rPr lang="en-US" sz="1200" kern="1200" dirty="0" err="1">
                <a:solidFill>
                  <a:schemeClr val="tx1"/>
                </a:solidFill>
                <a:effectLst/>
                <a:latin typeface="+mn-lt"/>
                <a:ea typeface="+mn-ea"/>
                <a:cs typeface="+mn-cs"/>
              </a:rPr>
              <a:t>yr</a:t>
            </a:r>
            <a:r>
              <a:rPr lang="en-US" sz="1200" kern="1200" dirty="0">
                <a:solidFill>
                  <a:schemeClr val="tx1"/>
                </a:solidFill>
                <a:effectLst/>
                <a:latin typeface="+mn-lt"/>
                <a:ea typeface="+mn-ea"/>
                <a:cs typeface="+mn-cs"/>
              </a:rPr>
              <a:t> B.P. is not interpreted as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a:t>
            </a:r>
            <a:r>
              <a:rPr lang="en-US" sz="1200" kern="1200" dirty="0" err="1">
                <a:solidFill>
                  <a:schemeClr val="tx1"/>
                </a:solidFill>
                <a:effectLst/>
                <a:latin typeface="+mn-lt"/>
                <a:ea typeface="+mn-ea"/>
                <a:cs typeface="+mn-cs"/>
              </a:rPr>
              <a:t>lowstand</a:t>
            </a:r>
            <a:r>
              <a:rPr lang="en-US" sz="1200" kern="1200" dirty="0">
                <a:solidFill>
                  <a:schemeClr val="tx1"/>
                </a:solidFill>
                <a:effectLst/>
                <a:latin typeface="+mn-lt"/>
                <a:ea typeface="+mn-ea"/>
                <a:cs typeface="+mn-cs"/>
              </a:rPr>
              <a:t> because the sediments are not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oxidized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nor is the pollen at the contact deteriorated. Interpret the gap as the erosional product of down-cutting of the Kings–Los Gatos alluvial fans by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Kern River, followed by deposition of the Holocen</a:t>
            </a:r>
            <a:r>
              <a:rPr lang="en-US" sz="1200" kern="1200" baseline="0" dirty="0">
                <a:solidFill>
                  <a:schemeClr val="tx1"/>
                </a:solidFill>
                <a:effectLst/>
                <a:latin typeface="+mn-lt"/>
                <a:ea typeface="+mn-ea"/>
                <a:cs typeface="+mn-cs"/>
              </a:rPr>
              <a:t>e </a:t>
            </a:r>
            <a:r>
              <a:rPr lang="en-US" sz="1200" kern="1200" dirty="0">
                <a:solidFill>
                  <a:schemeClr val="tx1"/>
                </a:solidFill>
                <a:effectLst/>
                <a:latin typeface="+mn-lt"/>
                <a:ea typeface="+mn-ea"/>
                <a:cs typeface="+mn-cs"/>
              </a:rPr>
              <a:t>Blakeley Canal Silt. The lack of sedimentary evidence for the event may indicate a rapid transition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between erosion and deposition. </a:t>
            </a:r>
          </a:p>
          <a:p>
            <a:pPr marL="0" indent="0">
              <a:buFontTx/>
              <a:buNone/>
            </a:pPr>
            <a:endParaRPr lang="en-US" sz="1200" kern="1200" dirty="0">
              <a:solidFill>
                <a:schemeClr val="tx1"/>
              </a:solidFill>
              <a:effectLst/>
              <a:latin typeface="+mn-lt"/>
              <a:ea typeface="+mn-ea"/>
              <a:cs typeface="+mn-cs"/>
            </a:endParaRPr>
          </a:p>
          <a:p>
            <a:pPr marL="0" indent="0">
              <a:buFontTx/>
              <a:buNone/>
            </a:pPr>
            <a:r>
              <a:rPr lang="en-US" sz="1200" kern="1200" dirty="0">
                <a:solidFill>
                  <a:schemeClr val="tx1"/>
                </a:solidFill>
                <a:effectLst/>
                <a:latin typeface="+mn-lt"/>
                <a:ea typeface="+mn-ea"/>
                <a:cs typeface="+mn-cs"/>
              </a:rPr>
              <a:t>Pollen shifts that have occurred during this time include:</a:t>
            </a:r>
          </a:p>
          <a:p>
            <a:pPr marL="171450" indent="-171450">
              <a:buFontTx/>
              <a:buChar char="-"/>
            </a:pPr>
            <a:r>
              <a:rPr lang="en-US" sz="1200" kern="1200" dirty="0">
                <a:solidFill>
                  <a:schemeClr val="tx1"/>
                </a:solidFill>
                <a:effectLst/>
                <a:latin typeface="+mn-lt"/>
                <a:ea typeface="+mn-ea"/>
                <a:cs typeface="+mn-cs"/>
              </a:rPr>
              <a:t>Oak </a:t>
            </a:r>
            <a:r>
              <a:rPr lang="en-US" sz="1200" kern="1200" baseline="0" dirty="0">
                <a:solidFill>
                  <a:schemeClr val="tx1"/>
                </a:solidFill>
                <a:effectLst/>
                <a:latin typeface="+mn-lt"/>
                <a:ea typeface="+mn-ea"/>
                <a:cs typeface="+mn-cs"/>
              </a:rPr>
              <a:t>(Quercus) has increased and sequoia (</a:t>
            </a:r>
            <a:r>
              <a:rPr lang="en-US" sz="1200" kern="1200" baseline="0" dirty="0" err="1">
                <a:solidFill>
                  <a:schemeClr val="tx1"/>
                </a:solidFill>
                <a:effectLst/>
                <a:latin typeface="+mn-lt"/>
                <a:ea typeface="+mn-ea"/>
                <a:cs typeface="+mn-cs"/>
              </a:rPr>
              <a:t>Sequioadendron</a:t>
            </a:r>
            <a:r>
              <a:rPr lang="en-US" sz="1200" kern="1200" baseline="0" dirty="0">
                <a:solidFill>
                  <a:schemeClr val="tx1"/>
                </a:solidFill>
                <a:effectLst/>
                <a:latin typeface="+mn-lt"/>
                <a:ea typeface="+mn-ea"/>
                <a:cs typeface="+mn-cs"/>
              </a:rPr>
              <a:t>) has decreased</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0206982-2EC0-4123-BAAB-855E7BFFCE34}" type="slidenum">
              <a:rPr lang="en-CA" smtClean="0"/>
              <a:t>25</a:t>
            </a:fld>
            <a:endParaRPr lang="en-CA"/>
          </a:p>
        </p:txBody>
      </p:sp>
    </p:spTree>
    <p:extLst>
      <p:ext uri="{BB962C8B-B14F-4D97-AF65-F5344CB8AC3E}">
        <p14:creationId xmlns:p14="http://schemas.microsoft.com/office/powerpoint/2010/main" val="4257250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size and scope of replanting can vary tremendously. For large reforestat6ion projects, you will likely be referring landowners to a licensed and registered forester.  For small acreage landowners that will be tackling this themselves,  the first think to do is assess your landscape.</a:t>
            </a:r>
          </a:p>
          <a:p>
            <a:r>
              <a:rPr lang="en-US" dirty="0"/>
              <a:t>See what is left after tree removal. Survey your property, marking where you find living trees and identify by species and size.</a:t>
            </a:r>
          </a:p>
          <a:p>
            <a:r>
              <a:rPr lang="en-US" dirty="0"/>
              <a:t>Nurture existing trees</a:t>
            </a:r>
          </a:p>
          <a:p>
            <a:r>
              <a:rPr lang="en-US" dirty="0"/>
              <a:t>Replant </a:t>
            </a:r>
          </a:p>
          <a:p>
            <a:r>
              <a:rPr lang="en-US" dirty="0"/>
              <a:t>Maintain new and existing trees</a:t>
            </a:r>
          </a:p>
          <a:p>
            <a:endParaRPr lang="en-US" dirty="0"/>
          </a:p>
          <a:p>
            <a:r>
              <a:rPr lang="en-US" dirty="0"/>
              <a:t>See the brochure that was created for this project “What to Plant After Tree Loss” as a guide to go through this process.</a:t>
            </a:r>
          </a:p>
          <a:p>
            <a:r>
              <a:rPr lang="en-US" dirty="0"/>
              <a:t> </a:t>
            </a:r>
          </a:p>
          <a:p>
            <a:endParaRPr lang="en-US" dirty="0"/>
          </a:p>
        </p:txBody>
      </p:sp>
      <p:sp>
        <p:nvSpPr>
          <p:cNvPr id="4" name="Slide Number Placeholder 3"/>
          <p:cNvSpPr>
            <a:spLocks noGrp="1"/>
          </p:cNvSpPr>
          <p:nvPr>
            <p:ph type="sldNum" sz="quarter" idx="10"/>
          </p:nvPr>
        </p:nvSpPr>
        <p:spPr/>
        <p:txBody>
          <a:bodyPr/>
          <a:lstStyle/>
          <a:p>
            <a:fld id="{AD25FCD3-B914-4DCD-8FF1-08DCA691A099}" type="slidenum">
              <a:rPr lang="en-US" smtClean="0"/>
              <a:t>26</a:t>
            </a:fld>
            <a:endParaRPr lang="en-US"/>
          </a:p>
        </p:txBody>
      </p:sp>
    </p:spTree>
    <p:extLst>
      <p:ext uri="{BB962C8B-B14F-4D97-AF65-F5344CB8AC3E}">
        <p14:creationId xmlns:p14="http://schemas.microsoft.com/office/powerpoint/2010/main" val="1810276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small pines in the opening can be thinned out to</a:t>
            </a:r>
            <a:r>
              <a:rPr lang="en-US" baseline="0" dirty="0"/>
              <a:t> leaving only the healthiest for the future.</a:t>
            </a:r>
          </a:p>
          <a:p>
            <a:endParaRPr lang="en-US" baseline="0" dirty="0"/>
          </a:p>
          <a:p>
            <a:pPr marL="342900" indent="-342900">
              <a:buFont typeface="Arial" panose="020B0604020202020204" pitchFamily="34" charset="0"/>
              <a:buChar char="•"/>
              <a:defRPr/>
            </a:pPr>
            <a:r>
              <a:rPr lang="en-US" sz="1200" dirty="0"/>
              <a:t>If you have a significant number of trees left, you may not need to replant. </a:t>
            </a:r>
          </a:p>
          <a:p>
            <a:pPr marL="342900" indent="-342900">
              <a:buFont typeface="Arial" panose="020B0604020202020204" pitchFamily="34" charset="0"/>
              <a:buChar char="•"/>
              <a:defRPr/>
            </a:pPr>
            <a:r>
              <a:rPr lang="en-US" sz="1200" dirty="0"/>
              <a:t>Thin trees so that available sun and soil moisture is focused on the healthiest trees. </a:t>
            </a:r>
          </a:p>
          <a:p>
            <a:pPr marL="342900" indent="-342900">
              <a:buFont typeface="Arial" panose="020B0604020202020204" pitchFamily="34" charset="0"/>
              <a:buChar char="•"/>
              <a:defRPr/>
            </a:pPr>
            <a:r>
              <a:rPr lang="en-US" sz="1200" dirty="0"/>
              <a:t>Water where trees are receiving more sun to reduce stress.</a:t>
            </a:r>
          </a:p>
          <a:p>
            <a:pPr marL="342900" indent="-342900">
              <a:buFont typeface="Arial" panose="020B0604020202020204" pitchFamily="34" charset="0"/>
              <a:buChar char="•"/>
              <a:defRPr/>
            </a:pPr>
            <a:r>
              <a:rPr lang="en-US" sz="1200" dirty="0"/>
              <a:t>Clear out competing shrubs, grass ad other vegetation</a:t>
            </a:r>
          </a:p>
          <a:p>
            <a:pPr marL="342900" indent="-342900">
              <a:buFont typeface="Arial" panose="020B0604020202020204" pitchFamily="34" charset="0"/>
              <a:buChar char="•"/>
              <a:defRPr/>
            </a:pPr>
            <a:r>
              <a:rPr lang="en-US" sz="1200" dirty="0"/>
              <a:t>Digging up natural seedlings and moving them is not often successful</a:t>
            </a:r>
          </a:p>
          <a:p>
            <a:endParaRPr lang="en-US" dirty="0"/>
          </a:p>
        </p:txBody>
      </p:sp>
      <p:sp>
        <p:nvSpPr>
          <p:cNvPr id="4" name="Slide Number Placeholder 3"/>
          <p:cNvSpPr>
            <a:spLocks noGrp="1"/>
          </p:cNvSpPr>
          <p:nvPr>
            <p:ph type="sldNum" sz="quarter" idx="10"/>
          </p:nvPr>
        </p:nvSpPr>
        <p:spPr/>
        <p:txBody>
          <a:bodyPr/>
          <a:lstStyle/>
          <a:p>
            <a:fld id="{AD25FCD3-B914-4DCD-8FF1-08DCA691A099}" type="slidenum">
              <a:rPr lang="en-US" smtClean="0"/>
              <a:t>27</a:t>
            </a:fld>
            <a:endParaRPr lang="en-US"/>
          </a:p>
        </p:txBody>
      </p:sp>
    </p:spTree>
    <p:extLst>
      <p:ext uri="{BB962C8B-B14F-4D97-AF65-F5344CB8AC3E}">
        <p14:creationId xmlns:p14="http://schemas.microsoft.com/office/powerpoint/2010/main" val="1223317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7175" indent="-257175">
              <a:lnSpc>
                <a:spcPct val="107000"/>
              </a:lnSpc>
              <a:spcAft>
                <a:spcPts val="450"/>
              </a:spcAft>
              <a:buFont typeface="Symbol" panose="05050102010706020507" pitchFamily="18" charset="2"/>
              <a:buChar char=""/>
              <a:defRPr/>
            </a:pPr>
            <a:r>
              <a:rPr lang="en-US" sz="2100" u="sng" dirty="0">
                <a:ea typeface="Calibri" panose="020F0502020204030204" pitchFamily="34" charset="0"/>
                <a:cs typeface="Times New Roman" panose="02020603050405020304" pitchFamily="18" charset="0"/>
              </a:rPr>
              <a:t>Spacing</a:t>
            </a:r>
            <a:r>
              <a:rPr lang="en-US" sz="2100" dirty="0">
                <a:ea typeface="Calibri" panose="020F0502020204030204" pitchFamily="34" charset="0"/>
                <a:cs typeface="Times New Roman" panose="02020603050405020304" pitchFamily="18" charset="0"/>
              </a:rPr>
              <a:t> – at least 10-14 feet apart. This can often be difficult because when you are planting new trees they are very small so it is easy to plant them close together.  If you plant them close together to hedge against mortality of a few young plants during establishment, be sure to come back in a few years and thin the saplings to a more desirable level.</a:t>
            </a:r>
          </a:p>
          <a:p>
            <a:pPr marL="257175" indent="-257175">
              <a:lnSpc>
                <a:spcPct val="107000"/>
              </a:lnSpc>
              <a:spcAft>
                <a:spcPts val="450"/>
              </a:spcAft>
              <a:buFont typeface="Symbol" panose="05050102010706020507" pitchFamily="18" charset="2"/>
              <a:buChar char=""/>
              <a:defRPr/>
            </a:pPr>
            <a:r>
              <a:rPr lang="en-US" sz="2100" u="sng" dirty="0">
                <a:ea typeface="Calibri" panose="020F0502020204030204" pitchFamily="34" charset="0"/>
                <a:cs typeface="Times New Roman" panose="02020603050405020304" pitchFamily="18" charset="0"/>
              </a:rPr>
              <a:t>Defensible space</a:t>
            </a:r>
            <a:r>
              <a:rPr lang="en-US" sz="2100" dirty="0">
                <a:ea typeface="Calibri" panose="020F0502020204030204" pitchFamily="34" charset="0"/>
                <a:cs typeface="Times New Roman" panose="02020603050405020304" pitchFamily="18" charset="0"/>
              </a:rPr>
              <a:t> – Trees and flammable vegetation should be kept at least 5 feet from the home and thin within 30 feet. </a:t>
            </a:r>
          </a:p>
          <a:p>
            <a:pPr marL="600075" lvl="1" indent="-257175">
              <a:lnSpc>
                <a:spcPct val="107000"/>
              </a:lnSpc>
              <a:spcAft>
                <a:spcPts val="450"/>
              </a:spcAft>
              <a:buFont typeface="Symbol" panose="05050102010706020507" pitchFamily="18" charset="2"/>
              <a:buChar char=""/>
              <a:defRPr/>
            </a:pPr>
            <a:r>
              <a:rPr lang="en-US" dirty="0">
                <a:ea typeface="Calibri" panose="020F0502020204030204" pitchFamily="34" charset="0"/>
                <a:cs typeface="Times New Roman" panose="02020603050405020304" pitchFamily="18" charset="0"/>
              </a:rPr>
              <a:t>30-100 feet zone, trees should be widely spaced so their crowns don’t touch when mature. Trees can fill in to a more natural looking forest 100 feet from the home.</a:t>
            </a:r>
          </a:p>
          <a:p>
            <a:pPr marL="257175" indent="-257175">
              <a:lnSpc>
                <a:spcPct val="107000"/>
              </a:lnSpc>
              <a:spcAft>
                <a:spcPts val="450"/>
              </a:spcAft>
              <a:buFont typeface="Symbol" panose="05050102010706020507" pitchFamily="18" charset="2"/>
              <a:buChar char=""/>
              <a:defRPr/>
            </a:pPr>
            <a:r>
              <a:rPr lang="en-US" sz="2100" u="sng" dirty="0">
                <a:ea typeface="Calibri" panose="020F0502020204030204" pitchFamily="34" charset="0"/>
                <a:cs typeface="Times New Roman" panose="02020603050405020304" pitchFamily="18" charset="0"/>
              </a:rPr>
              <a:t>Power line clearance</a:t>
            </a:r>
            <a:r>
              <a:rPr lang="en-US" sz="2100" dirty="0">
                <a:ea typeface="Calibri" panose="020F0502020204030204" pitchFamily="34" charset="0"/>
                <a:cs typeface="Times New Roman" panose="02020603050405020304" pitchFamily="18" charset="0"/>
              </a:rPr>
              <a:t> - Trees should be planted at least 10 feet from power lines and other utility lines. </a:t>
            </a:r>
          </a:p>
          <a:p>
            <a:pPr marL="257175" indent="-257175">
              <a:lnSpc>
                <a:spcPct val="107000"/>
              </a:lnSpc>
              <a:spcAft>
                <a:spcPts val="450"/>
              </a:spcAft>
              <a:buFont typeface="Symbol" panose="05050102010706020507" pitchFamily="18" charset="2"/>
              <a:buChar char=""/>
              <a:defRPr/>
            </a:pPr>
            <a:r>
              <a:rPr lang="en-US" sz="2100" u="sng" dirty="0">
                <a:ea typeface="Calibri" panose="020F0502020204030204" pitchFamily="34" charset="0"/>
                <a:cs typeface="Times New Roman" panose="02020603050405020304" pitchFamily="18" charset="0"/>
              </a:rPr>
              <a:t>Road right of way</a:t>
            </a:r>
            <a:r>
              <a:rPr lang="en-US" sz="2100" dirty="0">
                <a:ea typeface="Calibri" panose="020F0502020204030204" pitchFamily="34" charset="0"/>
                <a:cs typeface="Times New Roman" panose="02020603050405020304" pitchFamily="18" charset="0"/>
              </a:rPr>
              <a:t> - Trees should not be planted within the road right away. </a:t>
            </a:r>
          </a:p>
          <a:p>
            <a:pPr marL="257175" indent="-257175">
              <a:lnSpc>
                <a:spcPct val="107000"/>
              </a:lnSpc>
              <a:spcAft>
                <a:spcPts val="450"/>
              </a:spcAft>
              <a:buFont typeface="Symbol" panose="05050102010706020507" pitchFamily="18" charset="2"/>
              <a:buChar char=""/>
              <a:defRPr/>
            </a:pPr>
            <a:r>
              <a:rPr lang="en-US" sz="2100" u="sng" dirty="0">
                <a:ea typeface="Calibri" panose="020F0502020204030204" pitchFamily="34" charset="0"/>
                <a:cs typeface="Times New Roman" panose="02020603050405020304" pitchFamily="18" charset="0"/>
              </a:rPr>
              <a:t>Sun availability</a:t>
            </a:r>
            <a:r>
              <a:rPr lang="en-US" sz="2100" dirty="0">
                <a:ea typeface="Calibri" panose="020F0502020204030204" pitchFamily="34" charset="0"/>
                <a:cs typeface="Times New Roman" panose="02020603050405020304" pitchFamily="18" charset="0"/>
              </a:rPr>
              <a:t> – Plant pines where there is now a lot of sun. Future solar energy generation should also be assessed before planting. </a:t>
            </a:r>
          </a:p>
          <a:p>
            <a:pPr marL="257175" indent="-257175">
              <a:lnSpc>
                <a:spcPct val="107000"/>
              </a:lnSpc>
              <a:spcAft>
                <a:spcPts val="450"/>
              </a:spcAft>
              <a:buFont typeface="Symbol" panose="05050102010706020507" pitchFamily="18" charset="2"/>
              <a:buChar char=""/>
              <a:defRPr/>
            </a:pPr>
            <a:r>
              <a:rPr lang="en-US" sz="2100" u="sng" dirty="0">
                <a:ea typeface="Calibri" panose="020F0502020204030204" pitchFamily="34" charset="0"/>
                <a:cs typeface="Times New Roman" panose="02020603050405020304" pitchFamily="18" charset="0"/>
              </a:rPr>
              <a:t>Views</a:t>
            </a:r>
            <a:r>
              <a:rPr lang="en-US" sz="2100" dirty="0">
                <a:ea typeface="Calibri" panose="020F0502020204030204" pitchFamily="34" charset="0"/>
                <a:cs typeface="Times New Roman" panose="02020603050405020304" pitchFamily="18" charset="0"/>
              </a:rPr>
              <a:t> – Consider future views and don’t plant tree that will block them. This is a great time to reassess viewsheds and determine if future planting will block a view. Also trees make great windbreaks. New plantings can be used to help block wind, or create a privacy screen.</a:t>
            </a:r>
          </a:p>
          <a:p>
            <a:endParaRPr lang="en-US" dirty="0"/>
          </a:p>
        </p:txBody>
      </p:sp>
      <p:sp>
        <p:nvSpPr>
          <p:cNvPr id="4" name="Slide Number Placeholder 3"/>
          <p:cNvSpPr>
            <a:spLocks noGrp="1"/>
          </p:cNvSpPr>
          <p:nvPr>
            <p:ph type="sldNum" sz="quarter" idx="10"/>
          </p:nvPr>
        </p:nvSpPr>
        <p:spPr/>
        <p:txBody>
          <a:bodyPr/>
          <a:lstStyle/>
          <a:p>
            <a:fld id="{B688E86F-171F-4904-82EA-C77E783C1BEA}" type="slidenum">
              <a:rPr lang="en-US" smtClean="0"/>
              <a:t>28</a:t>
            </a:fld>
            <a:endParaRPr lang="en-US"/>
          </a:p>
        </p:txBody>
      </p:sp>
    </p:spTree>
    <p:extLst>
      <p:ext uri="{BB962C8B-B14F-4D97-AF65-F5344CB8AC3E}">
        <p14:creationId xmlns:p14="http://schemas.microsoft.com/office/powerpoint/2010/main" val="22160888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Native trees </a:t>
            </a:r>
            <a:r>
              <a:rPr lang="en-US" sz="1200" dirty="0"/>
              <a:t>- Native conifers are adapted to our climates. Due to climate change, choosing trees that were grown from seed stock collected from a slightly lower elevation may hedge against warmer temperatures in the future.</a:t>
            </a:r>
          </a:p>
          <a:p>
            <a:r>
              <a:rPr lang="en-US" sz="1200" b="0" dirty="0"/>
              <a:t>What do we mean about choosing trees that were grown from seed stock collected from lower elevation?  California is divided into many seed zones. These zones are based on climatic and local growing conditions and many nurseries will track which zones seeds were collected from. This ensures that when planting trees, planting stock will match the local area and that tree will be suited for that site. To help hedge against a warming climate, it is being advised that if possible, choose seed stock that was collected from a slightly lower elevation than the planting area. </a:t>
            </a:r>
          </a:p>
          <a:p>
            <a:endParaRPr lang="en-US" dirty="0"/>
          </a:p>
          <a:p>
            <a:endParaRPr lang="en-US" dirty="0"/>
          </a:p>
        </p:txBody>
      </p:sp>
      <p:sp>
        <p:nvSpPr>
          <p:cNvPr id="4" name="Slide Number Placeholder 3"/>
          <p:cNvSpPr>
            <a:spLocks noGrp="1"/>
          </p:cNvSpPr>
          <p:nvPr>
            <p:ph type="sldNum" sz="quarter" idx="10"/>
          </p:nvPr>
        </p:nvSpPr>
        <p:spPr/>
        <p:txBody>
          <a:bodyPr/>
          <a:lstStyle/>
          <a:p>
            <a:fld id="{B688E86F-171F-4904-82EA-C77E783C1BEA}" type="slidenum">
              <a:rPr lang="en-US" smtClean="0"/>
              <a:t>29</a:t>
            </a:fld>
            <a:endParaRPr lang="en-US"/>
          </a:p>
        </p:txBody>
      </p:sp>
    </p:spTree>
    <p:extLst>
      <p:ext uri="{BB962C8B-B14F-4D97-AF65-F5344CB8AC3E}">
        <p14:creationId xmlns:p14="http://schemas.microsoft.com/office/powerpoint/2010/main" val="3008476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map produced by the Sierra Nevada Conservancy showing tree mortality across the Sierra from 2006 to 2016. The blue area represents the Sierra Nevada range. The colored areas on the map represent the number of trees killer per acre. Green represents less than 6 dead trees / acre and dark red represents more than 36 dead trees per acre.  </a:t>
            </a:r>
          </a:p>
          <a:p>
            <a:endParaRPr lang="en-US" dirty="0"/>
          </a:p>
          <a:p>
            <a:r>
              <a:rPr lang="en-US" dirty="0"/>
              <a:t>As of early 2017, it is estimated that over 100 million trees are dead across the Sierra Nevada.</a:t>
            </a:r>
          </a:p>
        </p:txBody>
      </p:sp>
      <p:sp>
        <p:nvSpPr>
          <p:cNvPr id="4" name="Slide Number Placeholder 3"/>
          <p:cNvSpPr>
            <a:spLocks noGrp="1"/>
          </p:cNvSpPr>
          <p:nvPr>
            <p:ph type="sldNum" sz="quarter" idx="10"/>
          </p:nvPr>
        </p:nvSpPr>
        <p:spPr/>
        <p:txBody>
          <a:bodyPr/>
          <a:lstStyle/>
          <a:p>
            <a:fld id="{B688E86F-171F-4904-82EA-C77E783C1BEA}" type="slidenum">
              <a:rPr lang="en-US" smtClean="0"/>
              <a:t>3</a:t>
            </a:fld>
            <a:endParaRPr lang="en-US"/>
          </a:p>
        </p:txBody>
      </p:sp>
    </p:spTree>
    <p:extLst>
      <p:ext uri="{BB962C8B-B14F-4D97-AF65-F5344CB8AC3E}">
        <p14:creationId xmlns:p14="http://schemas.microsoft.com/office/powerpoint/2010/main" val="399616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Landscape trees – </a:t>
            </a:r>
            <a:r>
              <a:rPr lang="en-US" sz="1200" dirty="0"/>
              <a:t>Trees other than conifers can also be planted. This could include native and nonnative species.</a:t>
            </a:r>
          </a:p>
          <a:p>
            <a:endParaRPr lang="en-US" sz="1200" dirty="0"/>
          </a:p>
          <a:p>
            <a:pPr marL="342900" indent="-342900">
              <a:buFont typeface="Arial" panose="020B0604020202020204" pitchFamily="34" charset="0"/>
              <a:buChar char="•"/>
            </a:pPr>
            <a:r>
              <a:rPr lang="en-US" sz="1200" dirty="0"/>
              <a:t>These can provide color, aesthetic or other values. </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1200" dirty="0"/>
              <a:t>Important to choose the most appropriate site for the tree.</a:t>
            </a:r>
          </a:p>
          <a:p>
            <a:pPr marL="342900" indent="-342900">
              <a:buFont typeface="Arial" panose="020B0604020202020204" pitchFamily="34" charset="0"/>
              <a:buChar char="•"/>
            </a:pPr>
            <a:endParaRPr lang="en-US" sz="1200" b="1" dirty="0"/>
          </a:p>
          <a:p>
            <a:pPr marL="342900" indent="-342900">
              <a:buFont typeface="Arial" panose="020B0604020202020204" pitchFamily="34" charset="0"/>
              <a:buChar char="•"/>
            </a:pPr>
            <a:r>
              <a:rPr lang="en-US" sz="1200" dirty="0"/>
              <a:t>Choose a tree that is best adapted to the local growing conditions and will thrive in the area with the fewest pest problems.</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1200" dirty="0"/>
              <a:t>Important to choose plants that are not invasive or weeds.</a:t>
            </a:r>
          </a:p>
          <a:p>
            <a:endParaRPr lang="en-US" dirty="0"/>
          </a:p>
        </p:txBody>
      </p:sp>
      <p:sp>
        <p:nvSpPr>
          <p:cNvPr id="4" name="Slide Number Placeholder 3"/>
          <p:cNvSpPr>
            <a:spLocks noGrp="1"/>
          </p:cNvSpPr>
          <p:nvPr>
            <p:ph type="sldNum" sz="quarter" idx="10"/>
          </p:nvPr>
        </p:nvSpPr>
        <p:spPr/>
        <p:txBody>
          <a:bodyPr/>
          <a:lstStyle/>
          <a:p>
            <a:fld id="{B688E86F-171F-4904-82EA-C77E783C1BEA}" type="slidenum">
              <a:rPr lang="en-US" smtClean="0"/>
              <a:t>30</a:t>
            </a:fld>
            <a:endParaRPr lang="en-US"/>
          </a:p>
        </p:txBody>
      </p:sp>
    </p:spTree>
    <p:extLst>
      <p:ext uri="{BB962C8B-B14F-4D97-AF65-F5344CB8AC3E}">
        <p14:creationId xmlns:p14="http://schemas.microsoft.com/office/powerpoint/2010/main" val="4052812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seed zones, when choosing the right landscape tree, we also need to think about a warming climate and whether our chosen tree will still be suited for that site in 20, 30, 40 or 100 years.  </a:t>
            </a:r>
          </a:p>
          <a:p>
            <a:endParaRPr lang="en-US" dirty="0"/>
          </a:p>
          <a:p>
            <a:r>
              <a:rPr lang="en-US" dirty="0"/>
              <a:t>Work by Igor Lacan, UCCE Urban Forestry Advisor in San Mateo and San Francisco, showed that </a:t>
            </a:r>
            <a:r>
              <a:rPr lang="en-US" baseline="0" dirty="0"/>
              <a:t>temperature patterns for California are predicted to increase over the next 80 years. For example under a warming climate, the  </a:t>
            </a:r>
            <a:r>
              <a:rPr lang="en-US" dirty="0"/>
              <a:t>July Ave. Max. Temperature in Palo Alto, CA increases from (</a:t>
            </a:r>
            <a:r>
              <a:rPr lang="en-US" baseline="30000" dirty="0" err="1"/>
              <a:t>o</a:t>
            </a:r>
            <a:r>
              <a:rPr lang="en-US" dirty="0" err="1"/>
              <a:t>F</a:t>
            </a:r>
            <a:r>
              <a:rPr lang="en-US" dirty="0"/>
              <a:t>), </a:t>
            </a:r>
            <a:r>
              <a:rPr lang="en-US" u="sng" dirty="0"/>
              <a:t>Historic</a:t>
            </a:r>
            <a:r>
              <a:rPr lang="en-US" dirty="0"/>
              <a:t> - 78</a:t>
            </a:r>
            <a:r>
              <a:rPr lang="en-US" baseline="30000" dirty="0"/>
              <a:t>o</a:t>
            </a:r>
            <a:r>
              <a:rPr lang="en-US" dirty="0"/>
              <a:t>  </a:t>
            </a:r>
            <a:r>
              <a:rPr lang="en-US" u="sng" dirty="0"/>
              <a:t>Predicted</a:t>
            </a:r>
            <a:r>
              <a:rPr lang="en-US" dirty="0"/>
              <a:t> -  86</a:t>
            </a:r>
            <a:r>
              <a:rPr lang="en-US" baseline="30000" dirty="0"/>
              <a:t>o.</a:t>
            </a:r>
          </a:p>
          <a:p>
            <a:endParaRPr lang="en-US" dirty="0"/>
          </a:p>
        </p:txBody>
      </p:sp>
      <p:sp>
        <p:nvSpPr>
          <p:cNvPr id="4" name="Slide Number Placeholder 3"/>
          <p:cNvSpPr>
            <a:spLocks noGrp="1"/>
          </p:cNvSpPr>
          <p:nvPr>
            <p:ph type="sldNum" sz="quarter" idx="10"/>
          </p:nvPr>
        </p:nvSpPr>
        <p:spPr/>
        <p:txBody>
          <a:bodyPr/>
          <a:lstStyle/>
          <a:p>
            <a:fld id="{AD25FCD3-B914-4DCD-8FF1-08DCA691A099}" type="slidenum">
              <a:rPr lang="en-US" smtClean="0"/>
              <a:t>31</a:t>
            </a:fld>
            <a:endParaRPr lang="en-US"/>
          </a:p>
        </p:txBody>
      </p:sp>
    </p:spTree>
    <p:extLst>
      <p:ext uri="{BB962C8B-B14F-4D97-AF65-F5344CB8AC3E}">
        <p14:creationId xmlns:p14="http://schemas.microsoft.com/office/powerpoint/2010/main" val="27642505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 study examining over 33 tree species growing across California, Lacan was able to predict what trees are not expected to perform well based on a warming climate</a:t>
            </a:r>
          </a:p>
          <a:p>
            <a:r>
              <a:rPr lang="en-US" dirty="0"/>
              <a:t>For example in the city of Stockton, Bradford pear, common hackberry, evergreen ash, and sweetgum are all not expected to perform well based on a warmer climate.</a:t>
            </a:r>
          </a:p>
        </p:txBody>
      </p:sp>
      <p:sp>
        <p:nvSpPr>
          <p:cNvPr id="4" name="Slide Number Placeholder 3"/>
          <p:cNvSpPr>
            <a:spLocks noGrp="1"/>
          </p:cNvSpPr>
          <p:nvPr>
            <p:ph type="sldNum" sz="quarter" idx="10"/>
          </p:nvPr>
        </p:nvSpPr>
        <p:spPr/>
        <p:txBody>
          <a:bodyPr/>
          <a:lstStyle/>
          <a:p>
            <a:fld id="{B688E86F-171F-4904-82EA-C77E783C1BEA}" type="slidenum">
              <a:rPr lang="en-US" smtClean="0"/>
              <a:t>32</a:t>
            </a:fld>
            <a:endParaRPr lang="en-US"/>
          </a:p>
        </p:txBody>
      </p:sp>
    </p:spTree>
    <p:extLst>
      <p:ext uri="{BB962C8B-B14F-4D97-AF65-F5344CB8AC3E}">
        <p14:creationId xmlns:p14="http://schemas.microsoft.com/office/powerpoint/2010/main" val="37521679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1C2C125F-FFBF-48A5-A6E1-7E908C0748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65175" indent="-293688">
              <a:defRPr sz="2400">
                <a:solidFill>
                  <a:schemeClr val="tx1"/>
                </a:solidFill>
                <a:latin typeface="Arial" panose="020B0604020202020204" pitchFamily="34" charset="0"/>
                <a:ea typeface="ＭＳ Ｐゴシック" panose="020B0600070205080204" pitchFamily="34" charset="-128"/>
              </a:defRPr>
            </a:lvl2pPr>
            <a:lvl3pPr marL="1176338" indent="-234950">
              <a:defRPr sz="2400">
                <a:solidFill>
                  <a:schemeClr val="tx1"/>
                </a:solidFill>
                <a:latin typeface="Arial" panose="020B0604020202020204" pitchFamily="34" charset="0"/>
                <a:ea typeface="ＭＳ Ｐゴシック" panose="020B0600070205080204" pitchFamily="34" charset="-128"/>
              </a:defRPr>
            </a:lvl3pPr>
            <a:lvl4pPr marL="1647825" indent="-234950">
              <a:defRPr sz="2400">
                <a:solidFill>
                  <a:schemeClr val="tx1"/>
                </a:solidFill>
                <a:latin typeface="Arial" panose="020B0604020202020204" pitchFamily="34" charset="0"/>
                <a:ea typeface="ＭＳ Ｐゴシック" panose="020B0600070205080204" pitchFamily="34" charset="-128"/>
              </a:defRPr>
            </a:lvl4pPr>
            <a:lvl5pPr marL="2119313" indent="-234950">
              <a:defRPr sz="2400">
                <a:solidFill>
                  <a:schemeClr val="tx1"/>
                </a:solidFill>
                <a:latin typeface="Arial" panose="020B0604020202020204" pitchFamily="34" charset="0"/>
                <a:ea typeface="ＭＳ Ｐゴシック" panose="020B0600070205080204" pitchFamily="34" charset="-128"/>
              </a:defRPr>
            </a:lvl5pPr>
            <a:lvl6pPr marL="2576513" indent="-2349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33713" indent="-2349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90913" indent="-2349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48113" indent="-2349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F3BEB2A-2B49-4FCA-9A38-DBCE099BB025}" type="slidenum">
              <a:rPr lang="en-US" altLang="en-US" sz="1200"/>
              <a:pPr/>
              <a:t>33</a:t>
            </a:fld>
            <a:endParaRPr lang="en-US" altLang="en-US" sz="1200"/>
          </a:p>
        </p:txBody>
      </p:sp>
      <p:sp>
        <p:nvSpPr>
          <p:cNvPr id="117763" name="Rectangle 2">
            <a:extLst>
              <a:ext uri="{FF2B5EF4-FFF2-40B4-BE49-F238E27FC236}">
                <a16:creationId xmlns:a16="http://schemas.microsoft.com/office/drawing/2014/main" id="{9F1C27DC-2B65-4F84-A4BD-4762028A3F9A}"/>
              </a:ext>
            </a:extLst>
          </p:cNvPr>
          <p:cNvSpPr>
            <a:spLocks noGrp="1" noRot="1" noChangeAspect="1" noChangeArrowheads="1" noTextEdit="1"/>
          </p:cNvSpPr>
          <p:nvPr>
            <p:ph type="sldImg"/>
          </p:nvPr>
        </p:nvSpPr>
        <p:spPr>
          <a:solidFill>
            <a:srgbClr val="FFFFFF"/>
          </a:solidFill>
          <a:ln/>
        </p:spPr>
      </p:sp>
      <p:sp>
        <p:nvSpPr>
          <p:cNvPr id="117764" name="Rectangle 3">
            <a:extLst>
              <a:ext uri="{FF2B5EF4-FFF2-40B4-BE49-F238E27FC236}">
                <a16:creationId xmlns:a16="http://schemas.microsoft.com/office/drawing/2014/main" id="{A9DB4BBC-BC1D-4F6C-87A7-98A7A5A6DDEE}"/>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anose="020B0604020202020204" pitchFamily="34" charset="0"/>
                <a:ea typeface="ＭＳ Ｐゴシック" panose="020B0600070205080204" pitchFamily="34" charset="-128"/>
              </a:rPr>
              <a:t>IF you are looking for help selecting the right landscape tree to plant, try </a:t>
            </a:r>
            <a:r>
              <a:rPr lang="en-US" altLang="en-US" dirty="0" err="1">
                <a:latin typeface="Arial" panose="020B0604020202020204" pitchFamily="34" charset="0"/>
                <a:ea typeface="ＭＳ Ｐゴシック" panose="020B0600070205080204" pitchFamily="34" charset="-128"/>
              </a:rPr>
              <a:t>SelecTree</a:t>
            </a:r>
            <a:r>
              <a:rPr lang="en-US" altLang="en-US" dirty="0">
                <a:latin typeface="Arial" panose="020B0604020202020204" pitchFamily="34" charset="0"/>
                <a:ea typeface="ＭＳ Ｐゴシック" panose="020B0600070205080204" pitchFamily="34" charset="-128"/>
              </a:rPr>
              <a:t>. This is a online search tool developed out of Cal Poly San Luis Obispo has over </a:t>
            </a:r>
          </a:p>
        </p:txBody>
      </p:sp>
    </p:spTree>
    <p:extLst>
      <p:ext uri="{BB962C8B-B14F-4D97-AF65-F5344CB8AC3E}">
        <p14:creationId xmlns:p14="http://schemas.microsoft.com/office/powerpoint/2010/main" val="31641274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number of options when it comes to choosing the size of plant material.</a:t>
            </a:r>
          </a:p>
          <a:p>
            <a:pPr>
              <a:spcAft>
                <a:spcPts val="600"/>
              </a:spcAft>
            </a:pPr>
            <a:r>
              <a:rPr lang="en-US" sz="1200" i="1" dirty="0"/>
              <a:t>Saplings</a:t>
            </a:r>
            <a:r>
              <a:rPr lang="en-US" sz="1200" dirty="0"/>
              <a:t>: Most expensive. Requires soil amendments and weekly waterings during the dry season for the first few years. Best for select locations near the home for visual screening or wind breaks.</a:t>
            </a:r>
          </a:p>
          <a:p>
            <a:pPr>
              <a:spcAft>
                <a:spcPts val="600"/>
              </a:spcAft>
            </a:pPr>
            <a:r>
              <a:rPr lang="en-US" sz="1200" i="1" dirty="0"/>
              <a:t>Container grown seedlings: </a:t>
            </a:r>
            <a:r>
              <a:rPr lang="en-US" sz="1200" dirty="0"/>
              <a:t>Much less expensive. May require some care including watering during the dry season. May be held in pots until ready to plant.</a:t>
            </a:r>
          </a:p>
          <a:p>
            <a:pPr>
              <a:spcAft>
                <a:spcPts val="600"/>
              </a:spcAft>
            </a:pPr>
            <a:r>
              <a:rPr lang="en-US" sz="1200" i="1" dirty="0"/>
              <a:t>Oaks</a:t>
            </a:r>
            <a:r>
              <a:rPr lang="en-US" sz="1200" dirty="0"/>
              <a:t>: Container sized plants can be expensive. Least expensive option is starting by seed. Gather acorns locally in the fall and plant immediately. Germination success can be high if done right.</a:t>
            </a:r>
          </a:p>
          <a:p>
            <a:endParaRPr lang="en-US" dirty="0"/>
          </a:p>
        </p:txBody>
      </p:sp>
      <p:sp>
        <p:nvSpPr>
          <p:cNvPr id="4" name="Slide Number Placeholder 3"/>
          <p:cNvSpPr>
            <a:spLocks noGrp="1"/>
          </p:cNvSpPr>
          <p:nvPr>
            <p:ph type="sldNum" sz="quarter" idx="10"/>
          </p:nvPr>
        </p:nvSpPr>
        <p:spPr/>
        <p:txBody>
          <a:bodyPr/>
          <a:lstStyle/>
          <a:p>
            <a:fld id="{B688E86F-171F-4904-82EA-C77E783C1BEA}" type="slidenum">
              <a:rPr lang="en-US" smtClean="0"/>
              <a:t>34</a:t>
            </a:fld>
            <a:endParaRPr lang="en-US"/>
          </a:p>
        </p:txBody>
      </p:sp>
    </p:spTree>
    <p:extLst>
      <p:ext uri="{BB962C8B-B14F-4D97-AF65-F5344CB8AC3E}">
        <p14:creationId xmlns:p14="http://schemas.microsoft.com/office/powerpoint/2010/main" val="16819608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Tree seedlings must be handled well from</a:t>
            </a:r>
            <a:r>
              <a:rPr lang="en-US" baseline="0" dirty="0"/>
              <a:t> nursery to land owner and then</a:t>
            </a:r>
            <a:r>
              <a:rPr lang="en-US" dirty="0"/>
              <a:t> planted correctly </a:t>
            </a:r>
            <a:r>
              <a:rPr lang="en-US" baseline="0" dirty="0"/>
              <a:t>in order to have good success. Here are some of the most common planting problems.  Diagram on right shows the correct stems in tree planting small bareroot conifers using the western planting tool.</a:t>
            </a:r>
            <a:endParaRPr lang="en-US" dirty="0"/>
          </a:p>
        </p:txBody>
      </p:sp>
      <p:sp>
        <p:nvSpPr>
          <p:cNvPr id="4" name="Slide Number Placeholder 3"/>
          <p:cNvSpPr>
            <a:spLocks noGrp="1"/>
          </p:cNvSpPr>
          <p:nvPr>
            <p:ph type="sldNum" sz="quarter" idx="10"/>
          </p:nvPr>
        </p:nvSpPr>
        <p:spPr/>
        <p:txBody>
          <a:bodyPr/>
          <a:lstStyle/>
          <a:p>
            <a:fld id="{AD25FCD3-B914-4DCD-8FF1-08DCA691A099}" type="slidenum">
              <a:rPr lang="en-US" smtClean="0"/>
              <a:t>35</a:t>
            </a:fld>
            <a:endParaRPr lang="en-US"/>
          </a:p>
        </p:txBody>
      </p:sp>
    </p:spTree>
    <p:extLst>
      <p:ext uri="{BB962C8B-B14F-4D97-AF65-F5344CB8AC3E}">
        <p14:creationId xmlns:p14="http://schemas.microsoft.com/office/powerpoint/2010/main" val="742476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Specimen trees in the landscape need consistent care over time to ensure their continued health, proper conditions for growth and to prevent hazardous conditions that threaten surrounding property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key to newly planted tree survival is </a:t>
            </a:r>
            <a:r>
              <a:rPr lang="en-US" sz="1200" b="0" i="0" u="none" strike="noStrike" kern="1200" dirty="0">
                <a:solidFill>
                  <a:schemeClr val="tx1"/>
                </a:solidFill>
                <a:effectLst/>
                <a:latin typeface="+mn-lt"/>
                <a:ea typeface="+mn-ea"/>
                <a:cs typeface="+mn-cs"/>
              </a:rPr>
              <a:t>providing adequate water.</a:t>
            </a:r>
            <a:r>
              <a:rPr lang="en-US" sz="1200" b="0" i="0" kern="1200" dirty="0">
                <a:solidFill>
                  <a:schemeClr val="tx1"/>
                </a:solidFill>
                <a:effectLst/>
                <a:latin typeface="+mn-lt"/>
                <a:ea typeface="+mn-ea"/>
                <a:cs typeface="+mn-cs"/>
              </a:rPr>
              <a:t> Although the first 3 years are most critical, a tree's watering needs should be maintained for life.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Mulching a newly planted tree ensures that moisture is available to roots over time and reduces grass competition. A good mulch (organic materials like leaves, bark, needles and fine wood chips) should ring the tree base (over the </a:t>
            </a:r>
            <a:r>
              <a:rPr lang="en-US" sz="1200" b="0" i="0" u="none" strike="noStrike" kern="1200" dirty="0">
                <a:solidFill>
                  <a:schemeClr val="tx1"/>
                </a:solidFill>
                <a:effectLst/>
                <a:latin typeface="+mn-lt"/>
                <a:ea typeface="+mn-ea"/>
                <a:cs typeface="+mn-cs"/>
              </a:rPr>
              <a:t>critical root zone</a:t>
            </a:r>
            <a:r>
              <a:rPr lang="en-US" sz="1200" b="0" i="0" kern="1200" dirty="0">
                <a:solidFill>
                  <a:schemeClr val="tx1"/>
                </a:solidFill>
                <a:effectLst/>
                <a:latin typeface="+mn-lt"/>
                <a:ea typeface="+mn-ea"/>
                <a:cs typeface="+mn-cs"/>
              </a:rPr>
              <a:t>) but keep away from the tree trunk.</a:t>
            </a:r>
          </a:p>
          <a:p>
            <a:endParaRPr lang="en-US" dirty="0"/>
          </a:p>
          <a:p>
            <a:r>
              <a:rPr lang="en-US" sz="1200" b="0" i="0" kern="1200" dirty="0">
                <a:solidFill>
                  <a:schemeClr val="tx1"/>
                </a:solidFill>
                <a:effectLst/>
                <a:latin typeface="+mn-lt"/>
                <a:ea typeface="+mn-ea"/>
                <a:cs typeface="+mn-cs"/>
              </a:rPr>
              <a:t>Not all newly planted trees need </a:t>
            </a:r>
            <a:r>
              <a:rPr lang="en-US" sz="1200" b="0" i="0" u="none" strike="noStrike" kern="1200" dirty="0">
                <a:solidFill>
                  <a:schemeClr val="tx1"/>
                </a:solidFill>
                <a:effectLst/>
                <a:latin typeface="+mn-lt"/>
                <a:ea typeface="+mn-ea"/>
                <a:cs typeface="+mn-cs"/>
              </a:rPr>
              <a:t>staking</a:t>
            </a:r>
            <a:r>
              <a:rPr lang="en-US" sz="1200" b="0" i="0" kern="1200" dirty="0">
                <a:solidFill>
                  <a:schemeClr val="tx1"/>
                </a:solidFill>
                <a:effectLst/>
                <a:latin typeface="+mn-lt"/>
                <a:ea typeface="+mn-ea"/>
                <a:cs typeface="+mn-cs"/>
              </a:rPr>
              <a:t> to remain standing straight. Stake only if the root ball is unstable or the tree trunk is bending.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Clear competing vegetation. Weeds and other competing vegetation can increase water stress to newly planted trees as well as harbor pests and diseases.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Prune only when needed. Prune critical branches that are dead, dying, diseased or rubbing on other branches and causing injury</a:t>
            </a:r>
            <a:endParaRPr lang="en-US" dirty="0"/>
          </a:p>
        </p:txBody>
      </p:sp>
      <p:sp>
        <p:nvSpPr>
          <p:cNvPr id="4" name="Slide Number Placeholder 3"/>
          <p:cNvSpPr>
            <a:spLocks noGrp="1"/>
          </p:cNvSpPr>
          <p:nvPr>
            <p:ph type="sldNum" sz="quarter" idx="10"/>
          </p:nvPr>
        </p:nvSpPr>
        <p:spPr/>
        <p:txBody>
          <a:bodyPr/>
          <a:lstStyle/>
          <a:p>
            <a:fld id="{B688E86F-171F-4904-82EA-C77E783C1BEA}" type="slidenum">
              <a:rPr lang="en-US" smtClean="0"/>
              <a:t>37</a:t>
            </a:fld>
            <a:endParaRPr lang="en-US"/>
          </a:p>
        </p:txBody>
      </p:sp>
    </p:spTree>
    <p:extLst>
      <p:ext uri="{BB962C8B-B14F-4D97-AF65-F5344CB8AC3E}">
        <p14:creationId xmlns:p14="http://schemas.microsoft.com/office/powerpoint/2010/main" val="28767376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contact information?</a:t>
            </a:r>
          </a:p>
        </p:txBody>
      </p:sp>
      <p:sp>
        <p:nvSpPr>
          <p:cNvPr id="4" name="Slide Number Placeholder 3"/>
          <p:cNvSpPr>
            <a:spLocks noGrp="1"/>
          </p:cNvSpPr>
          <p:nvPr>
            <p:ph type="sldNum" sz="quarter" idx="10"/>
          </p:nvPr>
        </p:nvSpPr>
        <p:spPr/>
        <p:txBody>
          <a:bodyPr/>
          <a:lstStyle/>
          <a:p>
            <a:fld id="{AD25FCD3-B914-4DCD-8FF1-08DCA691A099}" type="slidenum">
              <a:rPr lang="en-US" smtClean="0"/>
              <a:t>38</a:t>
            </a:fld>
            <a:endParaRPr lang="en-US"/>
          </a:p>
        </p:txBody>
      </p:sp>
    </p:spTree>
    <p:extLst>
      <p:ext uri="{BB962C8B-B14F-4D97-AF65-F5344CB8AC3E}">
        <p14:creationId xmlns:p14="http://schemas.microsoft.com/office/powerpoint/2010/main" val="28604364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Normal cost share amounts are up to 75% of the allowable cost for timber activities, but it can be 90% for forestland damaged by catastrophic events.  </a:t>
            </a:r>
          </a:p>
          <a:p>
            <a:r>
              <a:rPr lang="en-US" altLang="en-US"/>
              <a:t>Funding was down for a long time, but currently is back to high levels, thanks to input from the Greenhouse Gas Reduction Fund and the Timber Regulation and Forest Restoration Fund.</a:t>
            </a:r>
          </a:p>
          <a:p>
            <a:r>
              <a:rPr lang="en-US" altLang="en-US"/>
              <a:t>5 limited term CAL FIRE positions were approved and 2 have been filled.  </a:t>
            </a:r>
          </a:p>
          <a:p>
            <a:endParaRPr lang="en-US" altLang="en-US"/>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A07678B-B180-4411-803C-0761B6607415}" type="slidenum">
              <a:rPr lang="en-US" altLang="en-US" smtClean="0">
                <a:solidFill>
                  <a:srgbClr val="000000"/>
                </a:solidFill>
                <a:latin typeface="Arial" panose="020B0604020202020204" pitchFamily="34" charset="0"/>
              </a:rPr>
              <a:pPr>
                <a:spcBef>
                  <a:spcPct val="0"/>
                </a:spcBef>
              </a:pPr>
              <a:t>40</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3090188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buClrTx/>
              <a:buFontTx/>
              <a:buNone/>
            </a:pPr>
            <a:r>
              <a:rPr lang="en-US" altLang="en-US" b="0" dirty="0"/>
              <a:t>This map shows</a:t>
            </a:r>
            <a:r>
              <a:rPr lang="en-US" altLang="en-US" b="0" baseline="0" dirty="0"/>
              <a:t> the cumulative amount of water stress to trees throughout the state </a:t>
            </a:r>
            <a:r>
              <a:rPr lang="en-US" altLang="en-US" b="0" dirty="0"/>
              <a:t>reported between 2011 and 2015 by US Forest Service</a:t>
            </a:r>
            <a:r>
              <a:rPr lang="en-US" altLang="en-US" b="0" baseline="0" dirty="0"/>
              <a:t>. Areas in red are where trees faced the highest amount of drought stress.  </a:t>
            </a:r>
            <a:r>
              <a:rPr lang="en-US" altLang="en-US" b="0" dirty="0"/>
              <a:t>Black areas indicate recently</a:t>
            </a:r>
            <a:r>
              <a:rPr lang="en-US" altLang="en-US" b="0" baseline="0" dirty="0"/>
              <a:t> burned areas which were excluded from the analysis.</a:t>
            </a:r>
            <a:r>
              <a:rPr lang="en-US" altLang="en-US" b="0" dirty="0"/>
              <a:t> In addition to the drought, water stress to trees has also been exacerbated by a forest that is overcrowded. For the past 100 years, fire suppression has led to forests that are overcrowded. This leads to competition for resources and as a result in years of drought trees compete for limited water resulting in higher stress levels. </a:t>
            </a:r>
            <a:r>
              <a:rPr lang="en-US" altLang="en-US" b="0" baseline="0" dirty="0"/>
              <a:t>These stressors weaken the trees and make them susceptible to attack by native bark beetles.</a:t>
            </a:r>
            <a:endParaRPr lang="en-US" dirty="0"/>
          </a:p>
        </p:txBody>
      </p:sp>
      <p:sp>
        <p:nvSpPr>
          <p:cNvPr id="4" name="Slide Number Placeholder 3"/>
          <p:cNvSpPr>
            <a:spLocks noGrp="1"/>
          </p:cNvSpPr>
          <p:nvPr>
            <p:ph type="sldNum" sz="quarter" idx="10"/>
          </p:nvPr>
        </p:nvSpPr>
        <p:spPr/>
        <p:txBody>
          <a:bodyPr/>
          <a:lstStyle/>
          <a:p>
            <a:fld id="{AD25FCD3-B914-4DCD-8FF1-08DCA691A099}" type="slidenum">
              <a:rPr lang="en-US" smtClean="0"/>
              <a:t>4</a:t>
            </a:fld>
            <a:endParaRPr lang="en-US"/>
          </a:p>
        </p:txBody>
      </p:sp>
    </p:spTree>
    <p:extLst>
      <p:ext uri="{BB962C8B-B14F-4D97-AF65-F5344CB8AC3E}">
        <p14:creationId xmlns:p14="http://schemas.microsoft.com/office/powerpoint/2010/main" val="2698756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a:t>
            </a:r>
            <a:r>
              <a:rPr lang="en-US" baseline="0" dirty="0"/>
              <a:t> developed by the US Forest Service, shows the amount of tree mortality detected by forest health specialists flying above the forest in a small plane during the drought period starting in 2014 through 2016. The largest amount of mortality occurred in 2016 after the cumulative effect of several years of drought. The locations where mortality is highest are the same as those where the drought stress on trees is shown to be highest on the previous slide.</a:t>
            </a:r>
            <a:endParaRPr lang="en-US" dirty="0"/>
          </a:p>
        </p:txBody>
      </p:sp>
      <p:sp>
        <p:nvSpPr>
          <p:cNvPr id="4" name="Slide Number Placeholder 3"/>
          <p:cNvSpPr>
            <a:spLocks noGrp="1"/>
          </p:cNvSpPr>
          <p:nvPr>
            <p:ph type="sldNum" sz="quarter" idx="10"/>
          </p:nvPr>
        </p:nvSpPr>
        <p:spPr/>
        <p:txBody>
          <a:bodyPr/>
          <a:lstStyle/>
          <a:p>
            <a:fld id="{AD25FCD3-B914-4DCD-8FF1-08DCA691A099}" type="slidenum">
              <a:rPr lang="en-US" smtClean="0"/>
              <a:t>5</a:t>
            </a:fld>
            <a:endParaRPr lang="en-US"/>
          </a:p>
        </p:txBody>
      </p:sp>
    </p:spTree>
    <p:extLst>
      <p:ext uri="{BB962C8B-B14F-4D97-AF65-F5344CB8AC3E}">
        <p14:creationId xmlns:p14="http://schemas.microsoft.com/office/powerpoint/2010/main" val="3460805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photo comparison showing Madera County from April 2015 to March 2016</a:t>
            </a:r>
          </a:p>
        </p:txBody>
      </p:sp>
      <p:sp>
        <p:nvSpPr>
          <p:cNvPr id="4" name="Slide Number Placeholder 3"/>
          <p:cNvSpPr>
            <a:spLocks noGrp="1"/>
          </p:cNvSpPr>
          <p:nvPr>
            <p:ph type="sldNum" sz="quarter" idx="10"/>
          </p:nvPr>
        </p:nvSpPr>
        <p:spPr/>
        <p:txBody>
          <a:bodyPr/>
          <a:lstStyle/>
          <a:p>
            <a:fld id="{B688E86F-171F-4904-82EA-C77E783C1BEA}" type="slidenum">
              <a:rPr lang="en-US" smtClean="0"/>
              <a:t>6</a:t>
            </a:fld>
            <a:endParaRPr lang="en-US"/>
          </a:p>
        </p:txBody>
      </p:sp>
    </p:spTree>
    <p:extLst>
      <p:ext uri="{BB962C8B-B14F-4D97-AF65-F5344CB8AC3E}">
        <p14:creationId xmlns:p14="http://schemas.microsoft.com/office/powerpoint/2010/main" val="75757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CalFIRE has developed an online tree mortality viewer that allows users to create custom maps showing tree mortality, hazard zones and treatment projects.</a:t>
            </a:r>
          </a:p>
          <a:p>
            <a:endParaRPr lang="en-US" dirty="0"/>
          </a:p>
        </p:txBody>
      </p:sp>
      <p:sp>
        <p:nvSpPr>
          <p:cNvPr id="4" name="Slide Number Placeholder 3"/>
          <p:cNvSpPr>
            <a:spLocks noGrp="1"/>
          </p:cNvSpPr>
          <p:nvPr>
            <p:ph type="sldNum" sz="quarter" idx="10"/>
          </p:nvPr>
        </p:nvSpPr>
        <p:spPr/>
        <p:txBody>
          <a:bodyPr/>
          <a:lstStyle/>
          <a:p>
            <a:fld id="{B688E86F-171F-4904-82EA-C77E783C1BEA}" type="slidenum">
              <a:rPr lang="en-US" smtClean="0"/>
              <a:t>7</a:t>
            </a:fld>
            <a:endParaRPr lang="en-US"/>
          </a:p>
        </p:txBody>
      </p:sp>
    </p:spTree>
    <p:extLst>
      <p:ext uri="{BB962C8B-B14F-4D97-AF65-F5344CB8AC3E}">
        <p14:creationId xmlns:p14="http://schemas.microsoft.com/office/powerpoint/2010/main" val="4971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stress that this massive </a:t>
            </a:r>
            <a:r>
              <a:rPr lang="en-US" dirty="0" err="1"/>
              <a:t>dieoff</a:t>
            </a:r>
            <a:r>
              <a:rPr lang="en-US" dirty="0"/>
              <a:t> is being caused by native bark beetles.</a:t>
            </a:r>
          </a:p>
          <a:p>
            <a:r>
              <a:rPr lang="en-US" dirty="0"/>
              <a:t>This image shows boring</a:t>
            </a:r>
            <a:r>
              <a:rPr lang="en-US" baseline="0" dirty="0"/>
              <a:t> dust / </a:t>
            </a:r>
            <a:r>
              <a:rPr lang="en-US" baseline="0" dirty="0" err="1"/>
              <a:t>frass</a:t>
            </a:r>
            <a:r>
              <a:rPr lang="en-US" baseline="0" dirty="0"/>
              <a:t> expelled by beetles as they burrow into the tree. Also shown is a fungus. This combination shows that trees are being weakened by a combination of factors.</a:t>
            </a:r>
          </a:p>
          <a:p>
            <a:r>
              <a:rPr lang="en-US" baseline="0" dirty="0"/>
              <a:t>Bark beetles are opportunistic and attack trees that are weakened. The stress could be drought, cultural practices, mechanical injury, disease and/or a combination of factors.</a:t>
            </a:r>
          </a:p>
          <a:p>
            <a:endParaRPr lang="en-US" baseline="0" dirty="0"/>
          </a:p>
          <a:p>
            <a:r>
              <a:rPr lang="en-US" baseline="0" dirty="0"/>
              <a:t>It is also important to stress that bark beetles affecting different trees are mostly different species. Bark beetles like many insects can be quite host specific, meaning an individual species of beetle may only attach one or a few species of trees. An example of this is what we are seeing with the current mortality. The majority of the mortality is being caused by the western pine beetle. This beetle primary host is the ponderosa pine.</a:t>
            </a:r>
          </a:p>
          <a:p>
            <a:endParaRPr lang="en-US" baseline="0" dirty="0"/>
          </a:p>
          <a:p>
            <a:r>
              <a:rPr lang="en-US" baseline="0" dirty="0"/>
              <a:t>Lastly, bark beetles attack only mostly living trees. When trees are dead, they can become a host for </a:t>
            </a:r>
            <a:r>
              <a:rPr lang="en-US" baseline="0" dirty="0" err="1"/>
              <a:t>othr</a:t>
            </a:r>
            <a:r>
              <a:rPr lang="en-US" baseline="0" dirty="0"/>
              <a:t> wood boring beetles and wasps.</a:t>
            </a:r>
            <a:endParaRPr lang="en-US" dirty="0"/>
          </a:p>
        </p:txBody>
      </p:sp>
      <p:sp>
        <p:nvSpPr>
          <p:cNvPr id="4" name="Slide Number Placeholder 3"/>
          <p:cNvSpPr>
            <a:spLocks noGrp="1"/>
          </p:cNvSpPr>
          <p:nvPr>
            <p:ph type="sldNum" sz="quarter" idx="10"/>
          </p:nvPr>
        </p:nvSpPr>
        <p:spPr/>
        <p:txBody>
          <a:bodyPr/>
          <a:lstStyle/>
          <a:p>
            <a:fld id="{AD25FCD3-B914-4DCD-8FF1-08DCA691A099}" type="slidenum">
              <a:rPr lang="en-US" smtClean="0"/>
              <a:t>8</a:t>
            </a:fld>
            <a:endParaRPr lang="en-US"/>
          </a:p>
        </p:txBody>
      </p:sp>
    </p:spTree>
    <p:extLst>
      <p:ext uri="{BB962C8B-B14F-4D97-AF65-F5344CB8AC3E}">
        <p14:creationId xmlns:p14="http://schemas.microsoft.com/office/powerpoint/2010/main" val="1529388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developed by Beverly </a:t>
            </a:r>
            <a:r>
              <a:rPr lang="en-US" dirty="0" err="1"/>
              <a:t>Bulaon</a:t>
            </a:r>
            <a:r>
              <a:rPr lang="en-US" dirty="0"/>
              <a:t>, US Forest Service forest health specialist for the southern</a:t>
            </a:r>
            <a:r>
              <a:rPr lang="en-US" baseline="0" dirty="0"/>
              <a:t> Sierra, shows how tree mortality increases as precipitation decreases. The amount of mortality was very high in 1993, 2003 and 2015/2016. The line at zero on the graph is “normal” precipitation. The graph shows that when normal precipitation returns, the area with high tree mortality drops. When precipitation is below normal for several years, the amount of mortality builds.</a:t>
            </a:r>
            <a:endParaRPr lang="en-US" dirty="0"/>
          </a:p>
        </p:txBody>
      </p:sp>
      <p:sp>
        <p:nvSpPr>
          <p:cNvPr id="4" name="Slide Number Placeholder 3"/>
          <p:cNvSpPr>
            <a:spLocks noGrp="1"/>
          </p:cNvSpPr>
          <p:nvPr>
            <p:ph type="sldNum" sz="quarter" idx="10"/>
          </p:nvPr>
        </p:nvSpPr>
        <p:spPr/>
        <p:txBody>
          <a:bodyPr/>
          <a:lstStyle/>
          <a:p>
            <a:fld id="{AD25FCD3-B914-4DCD-8FF1-08DCA691A099}" type="slidenum">
              <a:rPr lang="en-US" smtClean="0"/>
              <a:t>9</a:t>
            </a:fld>
            <a:endParaRPr lang="en-US"/>
          </a:p>
        </p:txBody>
      </p:sp>
    </p:spTree>
    <p:extLst>
      <p:ext uri="{BB962C8B-B14F-4D97-AF65-F5344CB8AC3E}">
        <p14:creationId xmlns:p14="http://schemas.microsoft.com/office/powerpoint/2010/main" val="2599740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94639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E2FA295-9B61-414A-BF7A-91B84140F11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505218D-49AF-4BBF-B99F-C7FA8C38F82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3C0B341-2949-48BD-81A4-14ACE55FABE6}"/>
              </a:ext>
            </a:extLst>
          </p:cNvPr>
          <p:cNvSpPr>
            <a:spLocks noGrp="1" noChangeArrowheads="1"/>
          </p:cNvSpPr>
          <p:nvPr>
            <p:ph type="sldNum" sz="quarter" idx="12"/>
          </p:nvPr>
        </p:nvSpPr>
        <p:spPr>
          <a:ln/>
        </p:spPr>
        <p:txBody>
          <a:bodyPr/>
          <a:lstStyle>
            <a:lvl1pPr>
              <a:defRPr/>
            </a:lvl1pPr>
          </a:lstStyle>
          <a:p>
            <a:pPr>
              <a:defRPr/>
            </a:pPr>
            <a:fld id="{6DBEE569-718E-49B2-AD2C-B720B7616760}" type="slidenum">
              <a:rPr lang="en-US" altLang="en-US"/>
              <a:pPr>
                <a:defRPr/>
              </a:pPr>
              <a:t>‹#›</a:t>
            </a:fld>
            <a:endParaRPr lang="en-US" altLang="en-US"/>
          </a:p>
        </p:txBody>
      </p:sp>
    </p:spTree>
    <p:extLst>
      <p:ext uri="{BB962C8B-B14F-4D97-AF65-F5344CB8AC3E}">
        <p14:creationId xmlns:p14="http://schemas.microsoft.com/office/powerpoint/2010/main" val="3280669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F9C7893-C947-482F-9874-34C04E788E28}"/>
              </a:ext>
            </a:extLst>
          </p:cNvPr>
          <p:cNvSpPr>
            <a:spLocks noGrp="1"/>
          </p:cNvSpPr>
          <p:nvPr>
            <p:ph type="dt" sz="half" idx="10"/>
          </p:nvPr>
        </p:nvSpPr>
        <p:spPr/>
        <p:txBody>
          <a:bodyPr/>
          <a:lstStyle>
            <a:lvl1pPr>
              <a:defRPr/>
            </a:lvl1pPr>
          </a:lstStyle>
          <a:p>
            <a:fld id="{9CC3B6BF-544D-4323-9F2E-E8EEE572A5FD}" type="datetimeFigureOut">
              <a:rPr lang="en-US" altLang="en-US"/>
              <a:pPr/>
              <a:t>7/7/2020</a:t>
            </a:fld>
            <a:endParaRPr lang="en-US" altLang="en-US"/>
          </a:p>
        </p:txBody>
      </p:sp>
      <p:sp>
        <p:nvSpPr>
          <p:cNvPr id="6" name="Footer Placeholder 4">
            <a:extLst>
              <a:ext uri="{FF2B5EF4-FFF2-40B4-BE49-F238E27FC236}">
                <a16:creationId xmlns:a16="http://schemas.microsoft.com/office/drawing/2014/main" id="{6B3534C8-7636-488D-8A13-13B2E390AA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FC97057-FCF1-4B0F-946F-EDBE11D4923F}"/>
              </a:ext>
            </a:extLst>
          </p:cNvPr>
          <p:cNvSpPr>
            <a:spLocks noGrp="1"/>
          </p:cNvSpPr>
          <p:nvPr>
            <p:ph type="sldNum" sz="quarter" idx="12"/>
          </p:nvPr>
        </p:nvSpPr>
        <p:spPr/>
        <p:txBody>
          <a:bodyPr/>
          <a:lstStyle>
            <a:lvl1pPr>
              <a:defRPr/>
            </a:lvl1pPr>
          </a:lstStyle>
          <a:p>
            <a:fld id="{E674D2EC-3B78-4597-9C63-00FC46426046}" type="slidenum">
              <a:rPr lang="en-US" altLang="en-US"/>
              <a:pPr/>
              <a:t>‹#›</a:t>
            </a:fld>
            <a:endParaRPr lang="en-US" altLang="en-US"/>
          </a:p>
        </p:txBody>
      </p:sp>
    </p:spTree>
    <p:extLst>
      <p:ext uri="{BB962C8B-B14F-4D97-AF65-F5344CB8AC3E}">
        <p14:creationId xmlns:p14="http://schemas.microsoft.com/office/powerpoint/2010/main" val="19085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136E192-25B1-4126-87E1-BA3528AD97FF}"/>
              </a:ext>
            </a:extLst>
          </p:cNvPr>
          <p:cNvSpPr>
            <a:spLocks noGrp="1"/>
          </p:cNvSpPr>
          <p:nvPr>
            <p:ph type="dt" sz="half" idx="10"/>
          </p:nvPr>
        </p:nvSpPr>
        <p:spPr/>
        <p:txBody>
          <a:bodyPr/>
          <a:lstStyle>
            <a:lvl1pPr>
              <a:defRPr/>
            </a:lvl1pPr>
          </a:lstStyle>
          <a:p>
            <a:fld id="{90935144-B053-4C43-83C4-E8FDEE2B6A84}" type="datetimeFigureOut">
              <a:rPr lang="en-US" altLang="en-US"/>
              <a:pPr/>
              <a:t>7/7/2020</a:t>
            </a:fld>
            <a:endParaRPr lang="en-US" altLang="en-US"/>
          </a:p>
        </p:txBody>
      </p:sp>
      <p:sp>
        <p:nvSpPr>
          <p:cNvPr id="6" name="Footer Placeholder 4">
            <a:extLst>
              <a:ext uri="{FF2B5EF4-FFF2-40B4-BE49-F238E27FC236}">
                <a16:creationId xmlns:a16="http://schemas.microsoft.com/office/drawing/2014/main" id="{C192E520-D196-4C0F-9AEC-995470F0475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0D8D657-6D10-4A37-ADE4-0FC7E91ADDB6}"/>
              </a:ext>
            </a:extLst>
          </p:cNvPr>
          <p:cNvSpPr>
            <a:spLocks noGrp="1"/>
          </p:cNvSpPr>
          <p:nvPr>
            <p:ph type="sldNum" sz="quarter" idx="12"/>
          </p:nvPr>
        </p:nvSpPr>
        <p:spPr/>
        <p:txBody>
          <a:bodyPr/>
          <a:lstStyle>
            <a:lvl1pPr>
              <a:defRPr/>
            </a:lvl1pPr>
          </a:lstStyle>
          <a:p>
            <a:fld id="{260C67C3-72CA-439E-9045-99F4A669B3A8}" type="slidenum">
              <a:rPr lang="en-US" altLang="en-US"/>
              <a:pPr/>
              <a:t>‹#›</a:t>
            </a:fld>
            <a:endParaRPr lang="en-US" altLang="en-US"/>
          </a:p>
        </p:txBody>
      </p:sp>
    </p:spTree>
    <p:extLst>
      <p:ext uri="{BB962C8B-B14F-4D97-AF65-F5344CB8AC3E}">
        <p14:creationId xmlns:p14="http://schemas.microsoft.com/office/powerpoint/2010/main" val="1587838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3076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09770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1543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1543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9251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5953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5673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4549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2928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245002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4405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617126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prstClr val="white">
                  <a:shade val="50000"/>
                </a:prstClr>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Rectangle 6"/>
          <p:cNvSpPr>
            <a:spLocks noGrp="1" noChangeArrowheads="1"/>
          </p:cNvSpPr>
          <p:nvPr>
            <p:ph type="sldNum" sz="quarter" idx="12"/>
          </p:nvPr>
        </p:nvSpPr>
        <p:spPr/>
        <p:txBody>
          <a:bodyPr/>
          <a:lstStyle>
            <a:lvl1pPr>
              <a:defRPr/>
            </a:lvl1pPr>
          </a:lstStyle>
          <a:p>
            <a:pPr>
              <a:defRPr/>
            </a:pPr>
            <a:fld id="{02A88828-2BAC-428C-A782-01E519F4A636}"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49282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B01AD5B-7A28-4F29-8B3C-383B77A720F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CCF8A3-E8CD-4A69-8DC3-3D1C163954FE}"/>
              </a:ext>
            </a:extLst>
          </p:cNvPr>
          <p:cNvSpPr>
            <a:spLocks noGrp="1"/>
          </p:cNvSpPr>
          <p:nvPr>
            <p:ph type="body" idx="1"/>
          </p:nvPr>
        </p:nvSpPr>
        <p:spPr bwMode="auto">
          <a:xfrm>
            <a:off x="457200" y="1600200"/>
            <a:ext cx="82296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1" descr="ANR_subbrands_horizontal_MG.png">
            <a:extLst>
              <a:ext uri="{FF2B5EF4-FFF2-40B4-BE49-F238E27FC236}">
                <a16:creationId xmlns:a16="http://schemas.microsoft.com/office/drawing/2014/main" id="{70C60FCC-6619-49CC-8F62-D0FCAC48501C}"/>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941763" y="6029325"/>
            <a:ext cx="5029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3" r:id="rId9"/>
    <p:sldLayoutId id="2147483714" r:id="rId10"/>
  </p:sldLayoutIdLst>
  <p:txStyles>
    <p:titleStyle>
      <a:lvl1pPr algn="ctr" defTabSz="457200" rtl="0" eaLnBrk="1" fontAlgn="base" hangingPunct="1">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09317996-009F-443B-9EF5-348B5F3E5A4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E9FD6128-3569-4E0A-9EF7-3A39F7A3ECA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63F8D4B-D010-4F8B-9135-A0B76F5EED5B}"/>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4DC22F91-B9B4-4B94-9882-65FE828BA2F4}" type="datetimeFigureOut">
              <a:rPr lang="en-US" altLang="en-US"/>
              <a:pPr/>
              <a:t>7/7/2020</a:t>
            </a:fld>
            <a:endParaRPr lang="en-US" altLang="en-US"/>
          </a:p>
        </p:txBody>
      </p:sp>
      <p:sp>
        <p:nvSpPr>
          <p:cNvPr id="5" name="Footer Placeholder 4">
            <a:extLst>
              <a:ext uri="{FF2B5EF4-FFF2-40B4-BE49-F238E27FC236}">
                <a16:creationId xmlns:a16="http://schemas.microsoft.com/office/drawing/2014/main" id="{65D5EA53-DC30-4DBC-9582-2ABE3F29D7B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3D666217-2AA8-473A-8285-DC91E3410BD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A5E9060-39DB-4EF5-B585-E68FC2FDB9E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42.emf"/><Relationship Id="rId5" Type="http://schemas.openxmlformats.org/officeDocument/2006/relationships/oleObject" Target="../embeddings/oleObject1.bin"/><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2" Type="http://schemas.openxmlformats.org/officeDocument/2006/relationships/hyperlink" Target="http://www.eldoradorcd.org/nodes/info/reforestation.htm"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2" Type="http://schemas.openxmlformats.org/officeDocument/2006/relationships/hyperlink" Target="https://www.nrcs.usda.gov/wps/portal/nrcs/detail/ca/programs/financial/eqip/?cid=nrcseprd440606"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calfire.ca.gov/resource_mgt/resource_mgt_forestryassistance_cfip.php"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field of grass&#10;&#10;Description generated with very high confidence">
            <a:extLst>
              <a:ext uri="{FF2B5EF4-FFF2-40B4-BE49-F238E27FC236}">
                <a16:creationId xmlns:a16="http://schemas.microsoft.com/office/drawing/2014/main" id="{B0B4ABF9-D950-478A-BA53-A09EDC824A6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4418" y="1"/>
            <a:ext cx="9119582" cy="56126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447800" y="1863725"/>
            <a:ext cx="6067425" cy="1470025"/>
          </a:xfrm>
          <a:gradFill>
            <a:gsLst>
              <a:gs pos="63000">
                <a:schemeClr val="dk1">
                  <a:tint val="50000"/>
                  <a:satMod val="300000"/>
                  <a:alpha val="47000"/>
                </a:schemeClr>
              </a:gs>
              <a:gs pos="35000">
                <a:schemeClr val="dk1">
                  <a:tint val="37000"/>
                  <a:satMod val="30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a:normAutofit fontScale="90000"/>
          </a:bodyPr>
          <a:lstStyle/>
          <a:p>
            <a:r>
              <a:rPr lang="en-US" sz="4950" b="1" dirty="0"/>
              <a:t>Tree Mortality in the</a:t>
            </a:r>
            <a:br>
              <a:rPr lang="en-US" sz="4950" b="1" dirty="0"/>
            </a:br>
            <a:r>
              <a:rPr lang="en-US" sz="4950" b="1" dirty="0"/>
              <a:t>Sierra Nevada</a:t>
            </a:r>
          </a:p>
        </p:txBody>
      </p:sp>
      <p:sp>
        <p:nvSpPr>
          <p:cNvPr id="3" name="Subtitle 2"/>
          <p:cNvSpPr>
            <a:spLocks noGrp="1"/>
          </p:cNvSpPr>
          <p:nvPr>
            <p:ph type="subTitle" idx="1"/>
          </p:nvPr>
        </p:nvSpPr>
        <p:spPr>
          <a:xfrm>
            <a:off x="771525" y="3567834"/>
            <a:ext cx="7419974" cy="375516"/>
          </a:xfrm>
          <a:gradFill>
            <a:gsLst>
              <a:gs pos="63000">
                <a:schemeClr val="dk1">
                  <a:tint val="50000"/>
                  <a:satMod val="300000"/>
                  <a:alpha val="47000"/>
                </a:schemeClr>
              </a:gs>
              <a:gs pos="35000">
                <a:schemeClr val="dk1">
                  <a:tint val="37000"/>
                  <a:satMod val="300000"/>
                </a:schemeClr>
              </a:gs>
              <a:gs pos="100000">
                <a:schemeClr val="dk1">
                  <a:tint val="15000"/>
                  <a:satMod val="350000"/>
                </a:schemeClr>
              </a:gs>
            </a:gsLst>
            <a:lin ang="16200000" scaled="1"/>
          </a:gradFill>
        </p:spPr>
        <p:txBody>
          <a:bodyPr>
            <a:normAutofit lnSpcReduction="10000"/>
          </a:bodyPr>
          <a:lstStyle/>
          <a:p>
            <a:r>
              <a:rPr lang="en-US" sz="2000" i="1" dirty="0">
                <a:solidFill>
                  <a:schemeClr val="tx1"/>
                </a:solidFill>
              </a:rPr>
              <a:t>Understanding why so many trees have died and what to do next.</a:t>
            </a:r>
          </a:p>
        </p:txBody>
      </p:sp>
      <p:sp>
        <p:nvSpPr>
          <p:cNvPr id="5" name="TextBox 4">
            <a:extLst>
              <a:ext uri="{FF2B5EF4-FFF2-40B4-BE49-F238E27FC236}">
                <a16:creationId xmlns:a16="http://schemas.microsoft.com/office/drawing/2014/main" id="{DDAAF000-A907-46EC-847F-FA38187FDFEE}"/>
              </a:ext>
            </a:extLst>
          </p:cNvPr>
          <p:cNvSpPr txBox="1"/>
          <p:nvPr/>
        </p:nvSpPr>
        <p:spPr>
          <a:xfrm>
            <a:off x="6667500" y="5608561"/>
            <a:ext cx="2476500" cy="276999"/>
          </a:xfrm>
          <a:prstGeom prst="rect">
            <a:avLst/>
          </a:prstGeom>
          <a:noFill/>
        </p:spPr>
        <p:txBody>
          <a:bodyPr wrap="square" rtlCol="0">
            <a:spAutoFit/>
          </a:bodyPr>
          <a:lstStyle/>
          <a:p>
            <a:r>
              <a:rPr lang="en-US" sz="1200" dirty="0"/>
              <a:t>Photo by Sierra Nevada Conservancy</a:t>
            </a:r>
          </a:p>
        </p:txBody>
      </p:sp>
    </p:spTree>
    <p:extLst>
      <p:ext uri="{BB962C8B-B14F-4D97-AF65-F5344CB8AC3E}">
        <p14:creationId xmlns:p14="http://schemas.microsoft.com/office/powerpoint/2010/main" val="3636502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
            <a:extLst>
              <a:ext uri="{FF2B5EF4-FFF2-40B4-BE49-F238E27FC236}">
                <a16:creationId xmlns:a16="http://schemas.microsoft.com/office/drawing/2014/main" id="{E9241608-F0FE-4517-B4A1-C2EADA2522DB}"/>
              </a:ext>
            </a:extLst>
          </p:cNvPr>
          <p:cNvSpPr>
            <a:spLocks noGrp="1" noChangeArrowheads="1"/>
          </p:cNvSpPr>
          <p:nvPr>
            <p:ph type="title"/>
          </p:nvPr>
        </p:nvSpPr>
        <p:spPr/>
        <p:txBody>
          <a:bodyPr/>
          <a:lstStyle/>
          <a:p>
            <a:pPr eaLnBrk="1" hangingPunct="1"/>
            <a:r>
              <a:rPr lang="en-US" altLang="en-US" sz="4000"/>
              <a:t>Bark beetles are tiny insects </a:t>
            </a:r>
            <a:br>
              <a:rPr lang="en-US" altLang="en-US" sz="4000"/>
            </a:br>
            <a:r>
              <a:rPr lang="en-US" altLang="en-US" sz="4000"/>
              <a:t>- the size of a grain of rice</a:t>
            </a:r>
          </a:p>
        </p:txBody>
      </p:sp>
      <p:sp>
        <p:nvSpPr>
          <p:cNvPr id="7172" name="Rectangle 11">
            <a:extLst>
              <a:ext uri="{FF2B5EF4-FFF2-40B4-BE49-F238E27FC236}">
                <a16:creationId xmlns:a16="http://schemas.microsoft.com/office/drawing/2014/main" id="{F35882F7-F6AE-4884-A975-C9D9D1DA32EB}"/>
              </a:ext>
            </a:extLst>
          </p:cNvPr>
          <p:cNvSpPr>
            <a:spLocks noGrp="1" noChangeArrowheads="1"/>
          </p:cNvSpPr>
          <p:nvPr>
            <p:ph sz="half" idx="2"/>
          </p:nvPr>
        </p:nvSpPr>
        <p:spPr/>
        <p:txBody>
          <a:bodyPr/>
          <a:lstStyle/>
          <a:p>
            <a:pPr eaLnBrk="1" hangingPunct="1">
              <a:buFontTx/>
              <a:buNone/>
            </a:pPr>
            <a:r>
              <a:rPr lang="en-US" altLang="en-US" sz="2800"/>
              <a:t> </a:t>
            </a:r>
          </a:p>
        </p:txBody>
      </p:sp>
      <p:pic>
        <p:nvPicPr>
          <p:cNvPr id="7" name="Content Placeholder 4">
            <a:extLst>
              <a:ext uri="{FF2B5EF4-FFF2-40B4-BE49-F238E27FC236}">
                <a16:creationId xmlns:a16="http://schemas.microsoft.com/office/drawing/2014/main" id="{83E73592-3415-477D-88CF-2182DD29D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934" y="1675961"/>
            <a:ext cx="5013961" cy="3969386"/>
          </a:xfrm>
          <a:prstGeom prst="rect">
            <a:avLst/>
          </a:prstGeom>
        </p:spPr>
      </p:pic>
      <p:sp>
        <p:nvSpPr>
          <p:cNvPr id="8" name="Text Placeholder 2">
            <a:extLst>
              <a:ext uri="{FF2B5EF4-FFF2-40B4-BE49-F238E27FC236}">
                <a16:creationId xmlns:a16="http://schemas.microsoft.com/office/drawing/2014/main" id="{D784555B-2FDC-4ECE-8703-7614571473C0}"/>
              </a:ext>
            </a:extLst>
          </p:cNvPr>
          <p:cNvSpPr txBox="1">
            <a:spLocks/>
          </p:cNvSpPr>
          <p:nvPr/>
        </p:nvSpPr>
        <p:spPr>
          <a:xfrm>
            <a:off x="1479457" y="5707719"/>
            <a:ext cx="6421359" cy="390525"/>
          </a:xfrm>
          <a:prstGeom prst="rect">
            <a:avLst/>
          </a:prstGeom>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Western pine beetle has been the primary insect killing ponderosa pines</a:t>
            </a:r>
            <a:endParaRPr lang="en-US" sz="2000" dirty="0">
              <a:solidFill>
                <a:srgbClr val="FFFF00"/>
              </a:solidFill>
            </a:endParaRPr>
          </a:p>
        </p:txBody>
      </p:sp>
    </p:spTree>
    <p:extLst>
      <p:ext uri="{BB962C8B-B14F-4D97-AF65-F5344CB8AC3E}">
        <p14:creationId xmlns:p14="http://schemas.microsoft.com/office/powerpoint/2010/main" val="3349904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bbulaon\Desktop\Kings Canyon\DSC_93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857250"/>
            <a:ext cx="3443170" cy="51435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3796785" y="4713632"/>
            <a:ext cx="508635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6786" y="2081101"/>
            <a:ext cx="5088731" cy="1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474798" y="1225341"/>
            <a:ext cx="2272308" cy="738664"/>
          </a:xfrm>
          <a:prstGeom prst="rect">
            <a:avLst/>
          </a:prstGeom>
          <a:noFill/>
        </p:spPr>
        <p:txBody>
          <a:bodyPr wrap="square" rtlCol="0">
            <a:spAutoFit/>
          </a:bodyPr>
          <a:lstStyle/>
          <a:p>
            <a:r>
              <a:rPr lang="en-US" sz="2100" dirty="0"/>
              <a:t>Pine Engravers</a:t>
            </a:r>
          </a:p>
          <a:p>
            <a:r>
              <a:rPr lang="en-US" sz="2100" dirty="0"/>
              <a:t>Woodborers</a:t>
            </a:r>
          </a:p>
        </p:txBody>
      </p:sp>
      <p:sp>
        <p:nvSpPr>
          <p:cNvPr id="14" name="TextBox 13"/>
          <p:cNvSpPr txBox="1"/>
          <p:nvPr/>
        </p:nvSpPr>
        <p:spPr>
          <a:xfrm>
            <a:off x="6411440" y="2258191"/>
            <a:ext cx="2671080" cy="2462213"/>
          </a:xfrm>
          <a:prstGeom prst="rect">
            <a:avLst/>
          </a:prstGeom>
          <a:noFill/>
        </p:spPr>
        <p:txBody>
          <a:bodyPr wrap="square" rtlCol="0">
            <a:spAutoFit/>
          </a:bodyPr>
          <a:lstStyle/>
          <a:p>
            <a:r>
              <a:rPr lang="en-US" sz="2100" dirty="0"/>
              <a:t>Western Pine Beetle; Mountain Pine Beetle; </a:t>
            </a:r>
          </a:p>
          <a:p>
            <a:r>
              <a:rPr lang="en-US" sz="2100" dirty="0"/>
              <a:t>Jeffrey Pine Beetle</a:t>
            </a:r>
          </a:p>
          <a:p>
            <a:endParaRPr lang="en-US" sz="1400" dirty="0"/>
          </a:p>
          <a:p>
            <a:r>
              <a:rPr lang="en-US" sz="2100" dirty="0"/>
              <a:t>&lt; 6 inches/horizontal: </a:t>
            </a:r>
          </a:p>
          <a:p>
            <a:pPr marL="214313" indent="-214313">
              <a:buFont typeface="Arial" panose="020B0604020202020204" pitchFamily="34" charset="0"/>
              <a:buChar char="•"/>
            </a:pPr>
            <a:r>
              <a:rPr lang="en-US" sz="2100" dirty="0"/>
              <a:t>Pine engravers</a:t>
            </a:r>
          </a:p>
          <a:p>
            <a:endParaRPr lang="en-US" sz="1400" dirty="0"/>
          </a:p>
          <a:p>
            <a:r>
              <a:rPr lang="en-US" sz="2100" dirty="0"/>
              <a:t>Woodborers</a:t>
            </a:r>
          </a:p>
        </p:txBody>
      </p:sp>
      <p:sp>
        <p:nvSpPr>
          <p:cNvPr id="15" name="TextBox 14"/>
          <p:cNvSpPr txBox="1"/>
          <p:nvPr/>
        </p:nvSpPr>
        <p:spPr>
          <a:xfrm>
            <a:off x="6446252" y="4865849"/>
            <a:ext cx="2329402" cy="738664"/>
          </a:xfrm>
          <a:prstGeom prst="rect">
            <a:avLst/>
          </a:prstGeom>
          <a:noFill/>
        </p:spPr>
        <p:txBody>
          <a:bodyPr wrap="square" rtlCol="0">
            <a:spAutoFit/>
          </a:bodyPr>
          <a:lstStyle/>
          <a:p>
            <a:r>
              <a:rPr lang="en-US" sz="2100" dirty="0"/>
              <a:t>Red Turpentine</a:t>
            </a:r>
          </a:p>
          <a:p>
            <a:r>
              <a:rPr lang="en-US" sz="2100" dirty="0"/>
              <a:t>Woodborers</a:t>
            </a:r>
          </a:p>
        </p:txBody>
      </p:sp>
      <p:sp>
        <p:nvSpPr>
          <p:cNvPr id="9" name="Title 1"/>
          <p:cNvSpPr txBox="1">
            <a:spLocks/>
          </p:cNvSpPr>
          <p:nvPr/>
        </p:nvSpPr>
        <p:spPr>
          <a:xfrm>
            <a:off x="163582" y="209207"/>
            <a:ext cx="6957980" cy="5779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dirty="0"/>
              <a:t>Bark Beetles attack specific locations</a:t>
            </a:r>
          </a:p>
        </p:txBody>
      </p:sp>
      <p:sp>
        <p:nvSpPr>
          <p:cNvPr id="10" name="Content Placeholder 2"/>
          <p:cNvSpPr txBox="1">
            <a:spLocks/>
          </p:cNvSpPr>
          <p:nvPr/>
        </p:nvSpPr>
        <p:spPr>
          <a:xfrm>
            <a:off x="46003" y="1333391"/>
            <a:ext cx="2849597" cy="39017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Bark beetles specialize by location on the tree – top, middle, and base. </a:t>
            </a:r>
          </a:p>
          <a:p>
            <a:r>
              <a:rPr lang="en-US" sz="2400" dirty="0"/>
              <a:t>Beetles attacking the top and bottom of pines rarely kill the tree by themselves</a:t>
            </a:r>
          </a:p>
          <a:p>
            <a:endParaRPr lang="en-US" sz="2100" dirty="0"/>
          </a:p>
        </p:txBody>
      </p:sp>
    </p:spTree>
    <p:extLst>
      <p:ext uri="{BB962C8B-B14F-4D97-AF65-F5344CB8AC3E}">
        <p14:creationId xmlns:p14="http://schemas.microsoft.com/office/powerpoint/2010/main" val="2839869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bbulaon\Pictures\2015\BLM_chimney_July\DSC_423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398" r="14807"/>
          <a:stretch/>
        </p:blipFill>
        <p:spPr bwMode="auto">
          <a:xfrm>
            <a:off x="126347" y="1624405"/>
            <a:ext cx="7619160" cy="4379476"/>
          </a:xfrm>
          <a:prstGeom prst="rect">
            <a:avLst/>
          </a:prstGeom>
          <a:noFill/>
          <a:extLst>
            <a:ext uri="{909E8E84-426E-40DD-AFC4-6F175D3DCCD1}">
              <a14:hiddenFill xmlns:a14="http://schemas.microsoft.com/office/drawing/2010/main">
                <a:solidFill>
                  <a:srgbClr val="FFFFFF"/>
                </a:solidFill>
              </a14:hiddenFill>
            </a:ext>
          </a:extLst>
        </p:spPr>
      </p:pic>
      <p:sp>
        <p:nvSpPr>
          <p:cNvPr id="276482" name="Rectangle 2"/>
          <p:cNvSpPr>
            <a:spLocks noGrp="1" noChangeArrowheads="1"/>
          </p:cNvSpPr>
          <p:nvPr>
            <p:ph type="title"/>
          </p:nvPr>
        </p:nvSpPr>
        <p:spPr>
          <a:xfrm>
            <a:off x="437701" y="225910"/>
            <a:ext cx="5694157" cy="1209221"/>
          </a:xfrm>
        </p:spPr>
        <p:txBody>
          <a:bodyPr>
            <a:normAutofit/>
          </a:bodyPr>
          <a:lstStyle/>
          <a:p>
            <a:pPr algn="l">
              <a:defRPr/>
            </a:pPr>
            <a:r>
              <a:rPr lang="en-US" sz="3600" b="1" dirty="0"/>
              <a:t>Indicators of attack</a:t>
            </a:r>
          </a:p>
        </p:txBody>
      </p:sp>
      <p:sp>
        <p:nvSpPr>
          <p:cNvPr id="18435" name="Rectangle 3"/>
          <p:cNvSpPr>
            <a:spLocks noGrp="1" noChangeArrowheads="1"/>
          </p:cNvSpPr>
          <p:nvPr>
            <p:ph type="body" idx="1"/>
          </p:nvPr>
        </p:nvSpPr>
        <p:spPr>
          <a:xfrm>
            <a:off x="1328610" y="2283311"/>
            <a:ext cx="3200400" cy="3347003"/>
          </a:xfrm>
        </p:spPr>
        <p:txBody>
          <a:bodyPr/>
          <a:lstStyle/>
          <a:p>
            <a:pPr eaLnBrk="1" hangingPunct="1">
              <a:lnSpc>
                <a:spcPct val="90000"/>
              </a:lnSpc>
            </a:pPr>
            <a:r>
              <a:rPr lang="en-US" altLang="en-US" sz="2700" b="1" dirty="0">
                <a:solidFill>
                  <a:srgbClr val="FF0000"/>
                </a:solidFill>
                <a:effectLst>
                  <a:outerShdw blurRad="38100" dist="38100" dir="2700000" algn="tl">
                    <a:srgbClr val="000000">
                      <a:alpha val="43137"/>
                    </a:srgbClr>
                  </a:outerShdw>
                </a:effectLst>
              </a:rPr>
              <a:t>Boring dust </a:t>
            </a:r>
          </a:p>
          <a:p>
            <a:pPr lvl="1" eaLnBrk="1" hangingPunct="1">
              <a:lnSpc>
                <a:spcPct val="90000"/>
              </a:lnSpc>
            </a:pPr>
            <a:r>
              <a:rPr lang="en-US" altLang="en-US" sz="2400" dirty="0">
                <a:solidFill>
                  <a:schemeClr val="bg1"/>
                </a:solidFill>
              </a:rPr>
              <a:t>Mix of bark/wood shavings and </a:t>
            </a:r>
            <a:r>
              <a:rPr lang="en-US" altLang="en-US" sz="2400" dirty="0" err="1">
                <a:solidFill>
                  <a:schemeClr val="bg1"/>
                </a:solidFill>
              </a:rPr>
              <a:t>frass</a:t>
            </a:r>
            <a:r>
              <a:rPr lang="en-US" altLang="en-US" sz="2400" dirty="0">
                <a:solidFill>
                  <a:schemeClr val="bg1"/>
                </a:solidFill>
              </a:rPr>
              <a:t> (excrement)</a:t>
            </a:r>
          </a:p>
          <a:p>
            <a:pPr eaLnBrk="1" hangingPunct="1">
              <a:lnSpc>
                <a:spcPct val="90000"/>
              </a:lnSpc>
            </a:pPr>
            <a:endParaRPr lang="en-US" altLang="en-US" sz="2700" b="1" dirty="0"/>
          </a:p>
          <a:p>
            <a:pPr eaLnBrk="1" hangingPunct="1">
              <a:lnSpc>
                <a:spcPct val="90000"/>
              </a:lnSpc>
            </a:pPr>
            <a:r>
              <a:rPr lang="en-US" altLang="en-US" sz="2700" b="1" dirty="0">
                <a:solidFill>
                  <a:srgbClr val="FF0000"/>
                </a:solidFill>
                <a:effectLst>
                  <a:outerShdw blurRad="38100" dist="38100" dir="2700000" algn="tl">
                    <a:srgbClr val="000000">
                      <a:alpha val="43137"/>
                    </a:srgbClr>
                  </a:outerShdw>
                </a:effectLst>
              </a:rPr>
              <a:t>Pitch tubes</a:t>
            </a:r>
          </a:p>
          <a:p>
            <a:pPr lvl="1" eaLnBrk="1" hangingPunct="1">
              <a:lnSpc>
                <a:spcPct val="90000"/>
              </a:lnSpc>
            </a:pPr>
            <a:r>
              <a:rPr lang="en-US" altLang="en-US" sz="2400" dirty="0">
                <a:solidFill>
                  <a:schemeClr val="bg1"/>
                </a:solidFill>
              </a:rPr>
              <a:t>Resin accumulation at point of attack</a:t>
            </a:r>
          </a:p>
          <a:p>
            <a:pPr eaLnBrk="1" hangingPunct="1">
              <a:lnSpc>
                <a:spcPct val="90000"/>
              </a:lnSpc>
            </a:pPr>
            <a:endParaRPr lang="en-US" altLang="en-US" dirty="0">
              <a:solidFill>
                <a:schemeClr val="bg1"/>
              </a:solidFill>
            </a:endParaRPr>
          </a:p>
        </p:txBody>
      </p:sp>
      <p:sp>
        <p:nvSpPr>
          <p:cNvPr id="2" name="Oval 1"/>
          <p:cNvSpPr/>
          <p:nvPr/>
        </p:nvSpPr>
        <p:spPr>
          <a:xfrm>
            <a:off x="4172333" y="3015509"/>
            <a:ext cx="1428750" cy="1143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911201" y="4347782"/>
            <a:ext cx="1885950" cy="1085850"/>
          </a:xfrm>
          <a:prstGeom prst="rect">
            <a:avLst/>
          </a:prstGeom>
          <a:noFill/>
          <a:ln w="349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3" descr="mpb">
            <a:extLst>
              <a:ext uri="{FF2B5EF4-FFF2-40B4-BE49-F238E27FC236}">
                <a16:creationId xmlns:a16="http://schemas.microsoft.com/office/drawing/2014/main" id="{4A69555D-F19B-438B-A5C4-1C843A3602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725" r="19440"/>
          <a:stretch/>
        </p:blipFill>
        <p:spPr bwMode="auto">
          <a:xfrm>
            <a:off x="6312188" y="767739"/>
            <a:ext cx="262741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955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7513-D7F6-465F-BA46-3AA01A261E95}"/>
              </a:ext>
            </a:extLst>
          </p:cNvPr>
          <p:cNvSpPr>
            <a:spLocks noGrp="1"/>
          </p:cNvSpPr>
          <p:nvPr>
            <p:ph type="title" idx="4294967295"/>
          </p:nvPr>
        </p:nvSpPr>
        <p:spPr>
          <a:xfrm>
            <a:off x="161113" y="228600"/>
            <a:ext cx="5292762" cy="1143000"/>
          </a:xfrm>
        </p:spPr>
        <p:txBody>
          <a:bodyPr/>
          <a:lstStyle/>
          <a:p>
            <a:pPr algn="l" eaLnBrk="1" hangingPunct="1">
              <a:defRPr/>
            </a:pPr>
            <a:r>
              <a:rPr lang="en-US" altLang="en-US" b="1" dirty="0"/>
              <a:t>Western Pine Beetle </a:t>
            </a:r>
            <a:r>
              <a:rPr lang="en-US" altLang="en-US" sz="3600" dirty="0"/>
              <a:t>(</a:t>
            </a:r>
            <a:r>
              <a:rPr lang="en-US" altLang="en-US" sz="3500" i="1" dirty="0" err="1"/>
              <a:t>Dendroctonus</a:t>
            </a:r>
            <a:r>
              <a:rPr lang="en-US" altLang="en-US" sz="3500" i="1" dirty="0"/>
              <a:t> </a:t>
            </a:r>
            <a:r>
              <a:rPr lang="en-US" altLang="en-US" sz="3500" i="1" dirty="0" err="1"/>
              <a:t>brevicomis</a:t>
            </a:r>
            <a:r>
              <a:rPr lang="en-US" altLang="en-US" sz="3500" dirty="0"/>
              <a:t>) 	</a:t>
            </a:r>
          </a:p>
        </p:txBody>
      </p:sp>
      <p:sp>
        <p:nvSpPr>
          <p:cNvPr id="12291" name="Content Placeholder 2">
            <a:extLst>
              <a:ext uri="{FF2B5EF4-FFF2-40B4-BE49-F238E27FC236}">
                <a16:creationId xmlns:a16="http://schemas.microsoft.com/office/drawing/2014/main" id="{3CBEA7AC-3B18-46D1-B8D8-403D9D8A60AC}"/>
              </a:ext>
            </a:extLst>
          </p:cNvPr>
          <p:cNvSpPr>
            <a:spLocks noGrp="1"/>
          </p:cNvSpPr>
          <p:nvPr>
            <p:ph idx="4294967295"/>
          </p:nvPr>
        </p:nvSpPr>
        <p:spPr>
          <a:xfrm>
            <a:off x="161112" y="1752600"/>
            <a:ext cx="5553887" cy="4495800"/>
          </a:xfrm>
        </p:spPr>
        <p:txBody>
          <a:bodyPr/>
          <a:lstStyle/>
          <a:p>
            <a:pPr eaLnBrk="1" hangingPunct="1"/>
            <a:r>
              <a:rPr lang="en-US" altLang="en-US" sz="3000" dirty="0"/>
              <a:t>Attacks and kills ponderosa &amp; coulter pine</a:t>
            </a:r>
            <a:r>
              <a:rPr lang="en-US" altLang="en-US" dirty="0"/>
              <a:t> 	</a:t>
            </a:r>
          </a:p>
          <a:p>
            <a:pPr eaLnBrk="1" hangingPunct="1"/>
            <a:r>
              <a:rPr lang="en-US" altLang="en-US" sz="3000" dirty="0"/>
              <a:t>Attacks </a:t>
            </a:r>
            <a:r>
              <a:rPr lang="en-US" altLang="en-US" sz="3000" dirty="0" err="1"/>
              <a:t>midtrunk</a:t>
            </a:r>
            <a:r>
              <a:rPr lang="en-US" altLang="en-US" sz="3000" dirty="0"/>
              <a:t>, then spreads up and down; may attack in conjunction with other pests</a:t>
            </a:r>
            <a:r>
              <a:rPr lang="en-US" altLang="en-US" dirty="0"/>
              <a:t>	</a:t>
            </a:r>
          </a:p>
          <a:p>
            <a:pPr eaLnBrk="1" hangingPunct="1"/>
            <a:r>
              <a:rPr lang="en-US" altLang="en-US" sz="3000" dirty="0"/>
              <a:t>2-4 generations / year</a:t>
            </a:r>
          </a:p>
          <a:p>
            <a:pPr eaLnBrk="1" hangingPunct="1"/>
            <a:r>
              <a:rPr lang="en-US" altLang="en-US" sz="3000" dirty="0"/>
              <a:t>Adults fly late spring-late Oct</a:t>
            </a:r>
          </a:p>
          <a:p>
            <a:pPr eaLnBrk="1" hangingPunct="1"/>
            <a:endParaRPr lang="en-US" altLang="en-US" dirty="0"/>
          </a:p>
        </p:txBody>
      </p:sp>
      <p:pic>
        <p:nvPicPr>
          <p:cNvPr id="12292" name="Picture 2" descr="Figure 4">
            <a:extLst>
              <a:ext uri="{FF2B5EF4-FFF2-40B4-BE49-F238E27FC236}">
                <a16:creationId xmlns:a16="http://schemas.microsoft.com/office/drawing/2014/main" id="{AB481A73-563E-4F74-9E81-02017E3F7B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4988" y="228600"/>
            <a:ext cx="3463925"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3">
            <a:extLst>
              <a:ext uri="{FF2B5EF4-FFF2-40B4-BE49-F238E27FC236}">
                <a16:creationId xmlns:a16="http://schemas.microsoft.com/office/drawing/2014/main" id="{5CBAC726-C24E-47D9-8E47-65B0C9050F6B}"/>
              </a:ext>
            </a:extLst>
          </p:cNvPr>
          <p:cNvSpPr>
            <a:spLocks noChangeArrowheads="1"/>
          </p:cNvSpPr>
          <p:nvPr/>
        </p:nvSpPr>
        <p:spPr bwMode="auto">
          <a:xfrm>
            <a:off x="5549901" y="5038725"/>
            <a:ext cx="35290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dirty="0"/>
              <a:t> </a:t>
            </a:r>
            <a:r>
              <a:rPr lang="en-US" altLang="en-US" sz="1400" i="1" dirty="0"/>
              <a:t>To feed on a western pine beetle brood, woodpeckers have stripped off the outer bark of the tree, exposing the bright-orange inner bark</a:t>
            </a:r>
            <a:endParaRPr lang="en-US" altLang="en-US" sz="1400" b="1" dirty="0"/>
          </a:p>
        </p:txBody>
      </p:sp>
    </p:spTree>
    <p:extLst>
      <p:ext uri="{BB962C8B-B14F-4D97-AF65-F5344CB8AC3E}">
        <p14:creationId xmlns:p14="http://schemas.microsoft.com/office/powerpoint/2010/main" val="861260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1B12D642-9D7E-458C-A0F1-873465562247}"/>
              </a:ext>
            </a:extLst>
          </p:cNvPr>
          <p:cNvSpPr>
            <a:spLocks noGrp="1" noChangeArrowheads="1"/>
          </p:cNvSpPr>
          <p:nvPr>
            <p:ph type="title" idx="4294967295"/>
          </p:nvPr>
        </p:nvSpPr>
        <p:spPr>
          <a:xfrm>
            <a:off x="241300" y="580913"/>
            <a:ext cx="4787900" cy="914400"/>
          </a:xfrm>
        </p:spPr>
        <p:txBody>
          <a:bodyPr/>
          <a:lstStyle/>
          <a:p>
            <a:pPr algn="l">
              <a:defRPr/>
            </a:pPr>
            <a:r>
              <a:rPr lang="en-US" sz="3800" b="1" kern="0" dirty="0"/>
              <a:t>Mountain Pine Beetle</a:t>
            </a:r>
            <a:br>
              <a:rPr lang="en-US" sz="3800" b="1" kern="0" dirty="0"/>
            </a:br>
            <a:r>
              <a:rPr lang="en-US" altLang="en-US" sz="3200" i="1" dirty="0"/>
              <a:t>(</a:t>
            </a:r>
            <a:r>
              <a:rPr lang="en-US" altLang="en-US" sz="3200" i="1" dirty="0" err="1"/>
              <a:t>Dendroctonus</a:t>
            </a:r>
            <a:r>
              <a:rPr lang="en-US" altLang="en-US" sz="3200" b="1" i="1" dirty="0"/>
              <a:t> </a:t>
            </a:r>
            <a:r>
              <a:rPr lang="en-US" altLang="en-US" sz="3200" i="1" dirty="0" err="1"/>
              <a:t>ponderosae</a:t>
            </a:r>
            <a:r>
              <a:rPr lang="en-US" altLang="en-US" sz="3200" i="1" dirty="0"/>
              <a:t>)</a:t>
            </a:r>
            <a:r>
              <a:rPr lang="en-US" altLang="en-US" sz="4000" i="1" dirty="0"/>
              <a:t/>
            </a:r>
            <a:br>
              <a:rPr lang="en-US" altLang="en-US" sz="4000" i="1" dirty="0"/>
            </a:br>
            <a:endParaRPr lang="en-US" sz="3800" b="1" kern="0" dirty="0">
              <a:effectLst>
                <a:outerShdw blurRad="38100" dist="38100" dir="2700000" algn="tl">
                  <a:srgbClr val="000000"/>
                </a:outerShdw>
              </a:effectLst>
            </a:endParaRPr>
          </a:p>
        </p:txBody>
      </p:sp>
      <p:pic>
        <p:nvPicPr>
          <p:cNvPr id="13315" name="Picture 3">
            <a:extLst>
              <a:ext uri="{FF2B5EF4-FFF2-40B4-BE49-F238E27FC236}">
                <a16:creationId xmlns:a16="http://schemas.microsoft.com/office/drawing/2014/main" id="{69B8CC94-DE48-4871-A615-87FC9B06B3EA}"/>
              </a:ext>
            </a:extLst>
          </p:cNvPr>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1859431" y="4359605"/>
            <a:ext cx="3169769" cy="2498395"/>
          </a:xfrm>
        </p:spPr>
      </p:pic>
      <p:pic>
        <p:nvPicPr>
          <p:cNvPr id="13316" name="Picture 4">
            <a:extLst>
              <a:ext uri="{FF2B5EF4-FFF2-40B4-BE49-F238E27FC236}">
                <a16:creationId xmlns:a16="http://schemas.microsoft.com/office/drawing/2014/main" id="{3617716E-4B6E-4C37-AF8A-1E431BEE24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81000"/>
            <a:ext cx="41148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7" name="Text Box 5">
            <a:extLst>
              <a:ext uri="{FF2B5EF4-FFF2-40B4-BE49-F238E27FC236}">
                <a16:creationId xmlns:a16="http://schemas.microsoft.com/office/drawing/2014/main" id="{2F5F0EE2-10E6-40BA-96D9-38895847F187}"/>
              </a:ext>
            </a:extLst>
          </p:cNvPr>
          <p:cNvSpPr txBox="1">
            <a:spLocks noChangeArrowheads="1"/>
          </p:cNvSpPr>
          <p:nvPr/>
        </p:nvSpPr>
        <p:spPr bwMode="auto">
          <a:xfrm>
            <a:off x="5105400" y="6491288"/>
            <a:ext cx="4038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dirty="0">
                <a:solidFill>
                  <a:schemeClr val="bg1"/>
                </a:solidFill>
              </a:rPr>
              <a:t>Tree trying to “pitch out” attack</a:t>
            </a:r>
          </a:p>
        </p:txBody>
      </p:sp>
      <p:sp>
        <p:nvSpPr>
          <p:cNvPr id="44040" name="Text Box 9">
            <a:extLst>
              <a:ext uri="{FF2B5EF4-FFF2-40B4-BE49-F238E27FC236}">
                <a16:creationId xmlns:a16="http://schemas.microsoft.com/office/drawing/2014/main" id="{89EF194B-9701-4750-BA0B-4AA8E7B76BE6}"/>
              </a:ext>
            </a:extLst>
          </p:cNvPr>
          <p:cNvSpPr txBox="1">
            <a:spLocks noChangeArrowheads="1"/>
          </p:cNvSpPr>
          <p:nvPr/>
        </p:nvSpPr>
        <p:spPr bwMode="auto">
          <a:xfrm>
            <a:off x="86063" y="1419113"/>
            <a:ext cx="49022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spcBef>
                <a:spcPct val="50000"/>
              </a:spcBef>
              <a:defRPr/>
            </a:pPr>
            <a:r>
              <a:rPr lang="en-US" altLang="en-US" sz="2400" dirty="0"/>
              <a:t>Attacks lodgepole, ponderosa, sugar, and western white pines </a:t>
            </a:r>
          </a:p>
          <a:p>
            <a:pPr marL="342900" indent="-342900" eaLnBrk="1" hangingPunct="1">
              <a:spcBef>
                <a:spcPct val="50000"/>
              </a:spcBef>
              <a:defRPr/>
            </a:pPr>
            <a:r>
              <a:rPr lang="en-US" altLang="en-US" sz="2400" dirty="0"/>
              <a:t>Generally attacks mid to lower trunk</a:t>
            </a:r>
          </a:p>
          <a:p>
            <a:pPr marL="342900" indent="-342900" eaLnBrk="1" hangingPunct="1">
              <a:spcBef>
                <a:spcPct val="50000"/>
              </a:spcBef>
              <a:defRPr/>
            </a:pPr>
            <a:r>
              <a:rPr lang="en-US" altLang="en-US" sz="2400" dirty="0"/>
              <a:t>1-2 generations / year  </a:t>
            </a:r>
          </a:p>
          <a:p>
            <a:pPr marL="342900" indent="-342900" eaLnBrk="1" hangingPunct="1">
              <a:spcBef>
                <a:spcPct val="50000"/>
              </a:spcBef>
              <a:defRPr/>
            </a:pPr>
            <a:r>
              <a:rPr lang="en-US" altLang="en-US" sz="2400" dirty="0"/>
              <a:t>Adults fly May-Oct</a:t>
            </a:r>
          </a:p>
        </p:txBody>
      </p:sp>
    </p:spTree>
    <p:extLst>
      <p:ext uri="{BB962C8B-B14F-4D97-AF65-F5344CB8AC3E}">
        <p14:creationId xmlns:p14="http://schemas.microsoft.com/office/powerpoint/2010/main" val="1032664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F4223-72D5-4C16-AE94-961D7CE608A3}"/>
              </a:ext>
            </a:extLst>
          </p:cNvPr>
          <p:cNvSpPr>
            <a:spLocks noGrp="1"/>
          </p:cNvSpPr>
          <p:nvPr>
            <p:ph type="title" idx="4294967295"/>
          </p:nvPr>
        </p:nvSpPr>
        <p:spPr>
          <a:xfrm>
            <a:off x="279699" y="255350"/>
            <a:ext cx="5061444" cy="1143000"/>
          </a:xfrm>
        </p:spPr>
        <p:txBody>
          <a:bodyPr/>
          <a:lstStyle/>
          <a:p>
            <a:pPr algn="l" eaLnBrk="1" hangingPunct="1">
              <a:defRPr/>
            </a:pPr>
            <a:r>
              <a:rPr lang="en-US" altLang="en-US" b="1" dirty="0"/>
              <a:t>Jeffrey pine beetle</a:t>
            </a:r>
            <a:r>
              <a:rPr lang="en-US" altLang="en-US" sz="4000" dirty="0"/>
              <a:t/>
            </a:r>
            <a:br>
              <a:rPr lang="en-US" altLang="en-US" sz="4000" dirty="0"/>
            </a:br>
            <a:r>
              <a:rPr lang="en-US" altLang="en-US" sz="3600" i="1" dirty="0"/>
              <a:t>(</a:t>
            </a:r>
            <a:r>
              <a:rPr lang="en-US" altLang="en-US" sz="3600" i="1" dirty="0" err="1"/>
              <a:t>Dendroctonus</a:t>
            </a:r>
            <a:r>
              <a:rPr lang="en-US" altLang="en-US" sz="3600" i="1" dirty="0"/>
              <a:t> </a:t>
            </a:r>
            <a:r>
              <a:rPr lang="en-US" altLang="en-US" sz="3600" i="1" dirty="0" err="1"/>
              <a:t>jeffreyi</a:t>
            </a:r>
            <a:r>
              <a:rPr lang="en-US" altLang="en-US" sz="3600" i="1" dirty="0"/>
              <a:t>)</a:t>
            </a:r>
          </a:p>
        </p:txBody>
      </p:sp>
      <p:sp>
        <p:nvSpPr>
          <p:cNvPr id="15363" name="Content Placeholder 2">
            <a:extLst>
              <a:ext uri="{FF2B5EF4-FFF2-40B4-BE49-F238E27FC236}">
                <a16:creationId xmlns:a16="http://schemas.microsoft.com/office/drawing/2014/main" id="{37C22103-25BA-4D8E-8071-B9D7E173B4CF}"/>
              </a:ext>
            </a:extLst>
          </p:cNvPr>
          <p:cNvSpPr>
            <a:spLocks noGrp="1"/>
          </p:cNvSpPr>
          <p:nvPr>
            <p:ph idx="4294967295"/>
          </p:nvPr>
        </p:nvSpPr>
        <p:spPr>
          <a:xfrm>
            <a:off x="279699" y="1742737"/>
            <a:ext cx="8595360" cy="4127350"/>
          </a:xfrm>
        </p:spPr>
        <p:txBody>
          <a:bodyPr/>
          <a:lstStyle/>
          <a:p>
            <a:pPr eaLnBrk="1" hangingPunct="1"/>
            <a:r>
              <a:rPr lang="en-US" altLang="en-US" sz="2800" dirty="0"/>
              <a:t>Attacks only Jeffrey pine</a:t>
            </a:r>
          </a:p>
          <a:p>
            <a:pPr eaLnBrk="1" hangingPunct="1"/>
            <a:r>
              <a:rPr lang="en-US" altLang="en-US" sz="2800" dirty="0"/>
              <a:t>Much larger beetle than the                                 mountain or western pine beetle</a:t>
            </a:r>
          </a:p>
          <a:p>
            <a:pPr eaLnBrk="1" hangingPunct="1"/>
            <a:r>
              <a:rPr lang="en-US" altLang="en-US" sz="2800" dirty="0"/>
              <a:t>Attacks large trees </a:t>
            </a:r>
            <a:r>
              <a:rPr lang="en-US" altLang="en-US" sz="2800" dirty="0" err="1"/>
              <a:t>midtrunk</a:t>
            </a:r>
            <a:r>
              <a:rPr lang="en-US" altLang="en-US" sz="2800" dirty="0"/>
              <a:t> </a:t>
            </a:r>
          </a:p>
          <a:p>
            <a:pPr eaLnBrk="1" hangingPunct="1"/>
            <a:r>
              <a:rPr lang="en-US" altLang="en-US" sz="2800" dirty="0"/>
              <a:t>Emerge as early as April </a:t>
            </a:r>
          </a:p>
          <a:p>
            <a:pPr eaLnBrk="1" hangingPunct="1"/>
            <a:r>
              <a:rPr lang="en-US" altLang="en-US" sz="2800" dirty="0"/>
              <a:t>Up to 2 generations / year</a:t>
            </a:r>
          </a:p>
          <a:p>
            <a:pPr eaLnBrk="1" hangingPunct="1"/>
            <a:r>
              <a:rPr lang="en-US" altLang="en-US" sz="2800" dirty="0"/>
              <a:t>Long J-shaped galleries</a:t>
            </a:r>
          </a:p>
          <a:p>
            <a:pPr eaLnBrk="1" hangingPunct="1"/>
            <a:r>
              <a:rPr lang="en-US" altLang="en-US" sz="2800" dirty="0"/>
              <a:t>2</a:t>
            </a:r>
            <a:r>
              <a:rPr lang="en-US" altLang="en-US" sz="2800" baseline="30000" dirty="0"/>
              <a:t>nd</a:t>
            </a:r>
            <a:r>
              <a:rPr lang="en-US" altLang="en-US" sz="2800" dirty="0"/>
              <a:t> generation larvae may overwinter, emerge in Spring </a:t>
            </a:r>
          </a:p>
          <a:p>
            <a:pPr eaLnBrk="1" hangingPunct="1"/>
            <a:endParaRPr lang="en-US" altLang="en-US" sz="2800" dirty="0"/>
          </a:p>
        </p:txBody>
      </p:sp>
      <p:pic>
        <p:nvPicPr>
          <p:cNvPr id="3" name="Picture 2">
            <a:extLst>
              <a:ext uri="{FF2B5EF4-FFF2-40B4-BE49-F238E27FC236}">
                <a16:creationId xmlns:a16="http://schemas.microsoft.com/office/drawing/2014/main" id="{503711A7-F95F-4F15-A327-5BF1DDF07F65}"/>
              </a:ext>
            </a:extLst>
          </p:cNvPr>
          <p:cNvPicPr>
            <a:picLocks noChangeAspect="1"/>
          </p:cNvPicPr>
          <p:nvPr/>
        </p:nvPicPr>
        <p:blipFill>
          <a:blip r:embed="rId3"/>
          <a:stretch>
            <a:fillRect/>
          </a:stretch>
        </p:blipFill>
        <p:spPr>
          <a:xfrm>
            <a:off x="5341143" y="118048"/>
            <a:ext cx="3695281" cy="2560605"/>
          </a:xfrm>
          <a:prstGeom prst="rect">
            <a:avLst/>
          </a:prstGeom>
        </p:spPr>
      </p:pic>
    </p:spTree>
    <p:extLst>
      <p:ext uri="{BB962C8B-B14F-4D97-AF65-F5344CB8AC3E}">
        <p14:creationId xmlns:p14="http://schemas.microsoft.com/office/powerpoint/2010/main" val="4203049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1A9E97BA-7036-42AD-9F5D-52EC9FD29DA3}"/>
              </a:ext>
            </a:extLst>
          </p:cNvPr>
          <p:cNvSpPr>
            <a:spLocks noGrp="1" noChangeArrowheads="1"/>
          </p:cNvSpPr>
          <p:nvPr>
            <p:ph type="title" idx="4294967295"/>
          </p:nvPr>
        </p:nvSpPr>
        <p:spPr>
          <a:xfrm>
            <a:off x="181981" y="505609"/>
            <a:ext cx="5401238" cy="1143000"/>
          </a:xfrm>
        </p:spPr>
        <p:txBody>
          <a:bodyPr/>
          <a:lstStyle/>
          <a:p>
            <a:pPr algn="l">
              <a:defRPr/>
            </a:pPr>
            <a:r>
              <a:rPr lang="en-US" b="1" kern="0" dirty="0"/>
              <a:t>Red Turpentine Beetle</a:t>
            </a:r>
            <a:br>
              <a:rPr lang="en-US" b="1" kern="0" dirty="0"/>
            </a:br>
            <a:r>
              <a:rPr lang="en-US" sz="3200" i="1" kern="0" dirty="0"/>
              <a:t>(</a:t>
            </a:r>
            <a:r>
              <a:rPr lang="en-US" altLang="en-US" sz="3200" i="1" dirty="0" err="1"/>
              <a:t>Dendroctonus</a:t>
            </a:r>
            <a:r>
              <a:rPr lang="en-US" altLang="en-US" sz="3200" i="1" dirty="0"/>
              <a:t> </a:t>
            </a:r>
            <a:r>
              <a:rPr lang="en-US" altLang="en-US" sz="3200" i="1" dirty="0" err="1"/>
              <a:t>valens</a:t>
            </a:r>
            <a:r>
              <a:rPr lang="en-US" altLang="en-US" sz="3200" i="1" dirty="0"/>
              <a:t>)</a:t>
            </a:r>
            <a:endParaRPr lang="en-US" i="1" kern="0" dirty="0"/>
          </a:p>
        </p:txBody>
      </p:sp>
      <p:sp>
        <p:nvSpPr>
          <p:cNvPr id="16387" name="Rectangle 3">
            <a:extLst>
              <a:ext uri="{FF2B5EF4-FFF2-40B4-BE49-F238E27FC236}">
                <a16:creationId xmlns:a16="http://schemas.microsoft.com/office/drawing/2014/main" id="{13BA002F-3CE8-4806-B7D7-93121E80F26A}"/>
              </a:ext>
            </a:extLst>
          </p:cNvPr>
          <p:cNvSpPr>
            <a:spLocks noGrp="1" noChangeArrowheads="1"/>
          </p:cNvSpPr>
          <p:nvPr>
            <p:ph type="body" idx="4294967295"/>
          </p:nvPr>
        </p:nvSpPr>
        <p:spPr>
          <a:xfrm>
            <a:off x="181982" y="1903206"/>
            <a:ext cx="5261388" cy="2862430"/>
          </a:xfrm>
        </p:spPr>
        <p:txBody>
          <a:bodyPr/>
          <a:lstStyle/>
          <a:p>
            <a:pPr eaLnBrk="1" hangingPunct="1">
              <a:lnSpc>
                <a:spcPct val="80000"/>
              </a:lnSpc>
            </a:pPr>
            <a:r>
              <a:rPr lang="en-US" altLang="en-US" sz="2400" dirty="0"/>
              <a:t>Attacks a variety of conifers, but most problematic to sugar and ponderosa pines </a:t>
            </a:r>
          </a:p>
          <a:p>
            <a:pPr eaLnBrk="1" hangingPunct="1">
              <a:lnSpc>
                <a:spcPct val="80000"/>
              </a:lnSpc>
            </a:pPr>
            <a:r>
              <a:rPr lang="en-US" altLang="en-US" sz="2400" dirty="0"/>
              <a:t>Attacks low on trunk</a:t>
            </a:r>
          </a:p>
          <a:p>
            <a:pPr eaLnBrk="1" hangingPunct="1">
              <a:lnSpc>
                <a:spcPct val="80000"/>
              </a:lnSpc>
            </a:pPr>
            <a:r>
              <a:rPr lang="en-US" altLang="en-US" sz="2400" dirty="0"/>
              <a:t>Creates large pitch tubes</a:t>
            </a:r>
          </a:p>
          <a:p>
            <a:pPr eaLnBrk="1" hangingPunct="1">
              <a:lnSpc>
                <a:spcPct val="80000"/>
              </a:lnSpc>
            </a:pPr>
            <a:r>
              <a:rPr lang="en-US" altLang="en-US" sz="2400" dirty="0"/>
              <a:t>Not primary killer</a:t>
            </a:r>
          </a:p>
          <a:p>
            <a:pPr>
              <a:lnSpc>
                <a:spcPct val="80000"/>
              </a:lnSpc>
            </a:pPr>
            <a:r>
              <a:rPr lang="en-US" sz="2400" dirty="0"/>
              <a:t>One generation / year is typical but the life cycle may be longer or shorter depending upon location</a:t>
            </a:r>
          </a:p>
          <a:p>
            <a:pPr>
              <a:lnSpc>
                <a:spcPct val="80000"/>
              </a:lnSpc>
            </a:pPr>
            <a:r>
              <a:rPr lang="en-US" sz="2400" dirty="0"/>
              <a:t>In warmer parts of the state, attacks may be initiated at nearly any time of the year, although most attacks occur in the spring and summer</a:t>
            </a:r>
            <a:endParaRPr lang="en-US" altLang="en-US" sz="2400" dirty="0"/>
          </a:p>
        </p:txBody>
      </p:sp>
      <p:pic>
        <p:nvPicPr>
          <p:cNvPr id="16389" name="Picture 5">
            <a:extLst>
              <a:ext uri="{FF2B5EF4-FFF2-40B4-BE49-F238E27FC236}">
                <a16:creationId xmlns:a16="http://schemas.microsoft.com/office/drawing/2014/main" id="{95FE44C9-217A-40B4-80A3-B7F506EBF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7374" y="505609"/>
            <a:ext cx="3338292" cy="551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247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9F76BA05-E603-4CDD-82C0-0C4658CDA148}"/>
              </a:ext>
            </a:extLst>
          </p:cNvPr>
          <p:cNvSpPr>
            <a:spLocks noGrp="1"/>
          </p:cNvSpPr>
          <p:nvPr>
            <p:ph type="title" idx="4294967295"/>
          </p:nvPr>
        </p:nvSpPr>
        <p:spPr>
          <a:xfrm>
            <a:off x="293781" y="370560"/>
            <a:ext cx="3733800" cy="1406824"/>
          </a:xfrm>
        </p:spPr>
        <p:txBody>
          <a:bodyPr/>
          <a:lstStyle/>
          <a:p>
            <a:pPr algn="l" eaLnBrk="1" hangingPunct="1"/>
            <a:r>
              <a:rPr lang="en-US" altLang="en-US" b="1" dirty="0"/>
              <a:t>Pine engraver</a:t>
            </a:r>
            <a:r>
              <a:rPr lang="en-US" altLang="en-US" dirty="0"/>
              <a:t/>
            </a:r>
            <a:br>
              <a:rPr lang="en-US" altLang="en-US" dirty="0"/>
            </a:br>
            <a:r>
              <a:rPr lang="en-US" altLang="en-US" sz="3600" dirty="0"/>
              <a:t>(</a:t>
            </a:r>
            <a:r>
              <a:rPr lang="en-US" altLang="en-US" sz="3200" i="1" dirty="0" err="1"/>
              <a:t>Ips</a:t>
            </a:r>
            <a:r>
              <a:rPr lang="en-US" altLang="en-US" sz="3200" i="1" dirty="0"/>
              <a:t> </a:t>
            </a:r>
            <a:r>
              <a:rPr lang="en-US" altLang="en-US" sz="3200" i="1" dirty="0" err="1"/>
              <a:t>paraconfusus</a:t>
            </a:r>
            <a:r>
              <a:rPr lang="en-US" altLang="en-US" sz="4000" dirty="0"/>
              <a:t>)</a:t>
            </a:r>
          </a:p>
        </p:txBody>
      </p:sp>
      <p:sp>
        <p:nvSpPr>
          <p:cNvPr id="18435" name="Content Placeholder 2">
            <a:extLst>
              <a:ext uri="{FF2B5EF4-FFF2-40B4-BE49-F238E27FC236}">
                <a16:creationId xmlns:a16="http://schemas.microsoft.com/office/drawing/2014/main" id="{3F4A3D4C-6826-457D-84F0-6619D8B50419}"/>
              </a:ext>
            </a:extLst>
          </p:cNvPr>
          <p:cNvSpPr>
            <a:spLocks noGrp="1"/>
          </p:cNvSpPr>
          <p:nvPr>
            <p:ph idx="4294967295"/>
          </p:nvPr>
        </p:nvSpPr>
        <p:spPr>
          <a:xfrm>
            <a:off x="86060" y="2057400"/>
            <a:ext cx="4109421" cy="3733800"/>
          </a:xfrm>
        </p:spPr>
        <p:txBody>
          <a:bodyPr/>
          <a:lstStyle/>
          <a:p>
            <a:pPr eaLnBrk="1" hangingPunct="1"/>
            <a:r>
              <a:rPr lang="en-US" altLang="en-US" sz="2400" dirty="0"/>
              <a:t>Attacks pine trees &amp; green slash</a:t>
            </a:r>
          </a:p>
          <a:p>
            <a:pPr eaLnBrk="1" hangingPunct="1"/>
            <a:r>
              <a:rPr lang="en-US" altLang="en-US" sz="2400" dirty="0"/>
              <a:t>1 to 5 generations / year </a:t>
            </a:r>
          </a:p>
          <a:p>
            <a:pPr eaLnBrk="1" hangingPunct="1"/>
            <a:r>
              <a:rPr lang="en-US" altLang="en-US" sz="2400" dirty="0"/>
              <a:t>Adults fly spring-fall</a:t>
            </a:r>
          </a:p>
          <a:p>
            <a:r>
              <a:rPr lang="en-US" altLang="en-US" sz="2400" dirty="0"/>
              <a:t>Attacks pines near top of trunk; makes wishbone-shaped galleries</a:t>
            </a:r>
          </a:p>
          <a:p>
            <a:pPr eaLnBrk="1" hangingPunct="1"/>
            <a:r>
              <a:rPr lang="en-US" altLang="en-US" sz="2400" b="1" dirty="0">
                <a:solidFill>
                  <a:srgbClr val="800000"/>
                </a:solidFill>
              </a:rPr>
              <a:t>Can breed in slash and firewood left untreated</a:t>
            </a:r>
          </a:p>
        </p:txBody>
      </p:sp>
      <p:pic>
        <p:nvPicPr>
          <p:cNvPr id="18436" name="Picture 2">
            <a:extLst>
              <a:ext uri="{FF2B5EF4-FFF2-40B4-BE49-F238E27FC236}">
                <a16:creationId xmlns:a16="http://schemas.microsoft.com/office/drawing/2014/main" id="{EDD61AB6-37E9-4B02-B204-ECFC1598D0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765" r="12024"/>
          <a:stretch/>
        </p:blipFill>
        <p:spPr bwMode="auto">
          <a:xfrm>
            <a:off x="4027581" y="311972"/>
            <a:ext cx="4879751" cy="6462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6799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AE767-6276-4692-BA14-36FD518FC039}"/>
              </a:ext>
            </a:extLst>
          </p:cNvPr>
          <p:cNvSpPr>
            <a:spLocks noGrp="1"/>
          </p:cNvSpPr>
          <p:nvPr>
            <p:ph type="title" idx="4294967295"/>
          </p:nvPr>
        </p:nvSpPr>
        <p:spPr>
          <a:xfrm>
            <a:off x="333487" y="242094"/>
            <a:ext cx="4410635" cy="1143000"/>
          </a:xfrm>
        </p:spPr>
        <p:txBody>
          <a:bodyPr/>
          <a:lstStyle/>
          <a:p>
            <a:pPr algn="l" eaLnBrk="1" hangingPunct="1">
              <a:defRPr/>
            </a:pPr>
            <a:r>
              <a:rPr lang="en-US" altLang="en-US" b="1" dirty="0"/>
              <a:t>Fir engraver</a:t>
            </a:r>
            <a:br>
              <a:rPr lang="en-US" altLang="en-US" b="1" dirty="0"/>
            </a:br>
            <a:r>
              <a:rPr lang="en-US" altLang="en-US" sz="4000" dirty="0"/>
              <a:t>(</a:t>
            </a:r>
            <a:r>
              <a:rPr lang="en-US" altLang="en-US" sz="4000" i="1" dirty="0" err="1"/>
              <a:t>Scolytus</a:t>
            </a:r>
            <a:r>
              <a:rPr lang="en-US" altLang="en-US" sz="4000" i="1" dirty="0"/>
              <a:t> </a:t>
            </a:r>
            <a:r>
              <a:rPr lang="en-US" altLang="en-US" sz="4000" i="1" dirty="0" err="1"/>
              <a:t>ventralis</a:t>
            </a:r>
            <a:r>
              <a:rPr lang="en-US" altLang="en-US" sz="4000" dirty="0"/>
              <a:t>)</a:t>
            </a:r>
            <a:endParaRPr lang="en-US" altLang="en-US" dirty="0"/>
          </a:p>
        </p:txBody>
      </p:sp>
      <p:sp>
        <p:nvSpPr>
          <p:cNvPr id="19459" name="Content Placeholder 2">
            <a:extLst>
              <a:ext uri="{FF2B5EF4-FFF2-40B4-BE49-F238E27FC236}">
                <a16:creationId xmlns:a16="http://schemas.microsoft.com/office/drawing/2014/main" id="{40E575CF-7E5D-41B4-B539-9F51E2F0CE9B}"/>
              </a:ext>
            </a:extLst>
          </p:cNvPr>
          <p:cNvSpPr>
            <a:spLocks noGrp="1"/>
          </p:cNvSpPr>
          <p:nvPr>
            <p:ph idx="4294967295"/>
          </p:nvPr>
        </p:nvSpPr>
        <p:spPr>
          <a:xfrm>
            <a:off x="333487" y="1764254"/>
            <a:ext cx="4410635" cy="4331746"/>
          </a:xfrm>
        </p:spPr>
        <p:txBody>
          <a:bodyPr/>
          <a:lstStyle/>
          <a:p>
            <a:pPr eaLnBrk="1" hangingPunct="1"/>
            <a:r>
              <a:rPr lang="en-US" altLang="en-US" sz="2800" dirty="0"/>
              <a:t>Attacks white and red fir</a:t>
            </a:r>
          </a:p>
          <a:p>
            <a:pPr eaLnBrk="1" hangingPunct="1"/>
            <a:r>
              <a:rPr lang="en-US" altLang="en-US" sz="2800" dirty="0"/>
              <a:t>No pitch tubes </a:t>
            </a:r>
          </a:p>
          <a:p>
            <a:pPr eaLnBrk="1" hangingPunct="1"/>
            <a:r>
              <a:rPr lang="en-US" altLang="en-US" sz="2800" dirty="0"/>
              <a:t>1 to 2 generations / year</a:t>
            </a:r>
          </a:p>
          <a:p>
            <a:pPr eaLnBrk="1" hangingPunct="1"/>
            <a:r>
              <a:rPr lang="en-US" altLang="en-US" sz="2800" dirty="0"/>
              <a:t>Overwinter as larvae; adults excavate deep and long, two-armed galleries across the grain of the sapwood 	</a:t>
            </a:r>
          </a:p>
          <a:p>
            <a:pPr eaLnBrk="1" hangingPunct="1"/>
            <a:endParaRPr lang="en-US" altLang="en-US" b="1" dirty="0"/>
          </a:p>
        </p:txBody>
      </p:sp>
      <p:pic>
        <p:nvPicPr>
          <p:cNvPr id="19460" name="Picture 4" descr="fir engraver beetle tracks">
            <a:extLst>
              <a:ext uri="{FF2B5EF4-FFF2-40B4-BE49-F238E27FC236}">
                <a16:creationId xmlns:a16="http://schemas.microsoft.com/office/drawing/2014/main" id="{784CDA6E-991B-43AC-B6A5-0009D64A2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373483" y="894636"/>
            <a:ext cx="5263378" cy="3958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09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ontent Placeholder 6"/>
          <p:cNvSpPr>
            <a:spLocks noGrp="1"/>
          </p:cNvSpPr>
          <p:nvPr>
            <p:ph sz="quarter" idx="1"/>
          </p:nvPr>
        </p:nvSpPr>
        <p:spPr>
          <a:xfrm>
            <a:off x="538649" y="3658655"/>
            <a:ext cx="2507146" cy="336556"/>
          </a:xfrm>
        </p:spPr>
        <p:txBody>
          <a:bodyPr>
            <a:normAutofit fontScale="62500" lnSpcReduction="20000"/>
          </a:bodyPr>
          <a:lstStyle/>
          <a:p>
            <a:pPr marL="0" indent="0">
              <a:buNone/>
            </a:pPr>
            <a:r>
              <a:rPr lang="en-US" dirty="0"/>
              <a:t>Western Pine Beetle</a:t>
            </a:r>
          </a:p>
        </p:txBody>
      </p:sp>
      <p:sp>
        <p:nvSpPr>
          <p:cNvPr id="8" name="Content Placeholder 7"/>
          <p:cNvSpPr>
            <a:spLocks noGrp="1"/>
          </p:cNvSpPr>
          <p:nvPr>
            <p:ph sz="quarter" idx="2"/>
          </p:nvPr>
        </p:nvSpPr>
        <p:spPr>
          <a:xfrm>
            <a:off x="4366980" y="3668180"/>
            <a:ext cx="2814870" cy="393773"/>
          </a:xfrm>
        </p:spPr>
        <p:txBody>
          <a:bodyPr/>
          <a:lstStyle/>
          <a:p>
            <a:pPr marL="0" indent="0">
              <a:buNone/>
            </a:pPr>
            <a:r>
              <a:rPr lang="en-US" sz="2000" dirty="0"/>
              <a:t>Mountain Pine Beetle</a:t>
            </a:r>
          </a:p>
        </p:txBody>
      </p:sp>
      <p:sp>
        <p:nvSpPr>
          <p:cNvPr id="9" name="Content Placeholder 8"/>
          <p:cNvSpPr>
            <a:spLocks noGrp="1"/>
          </p:cNvSpPr>
          <p:nvPr>
            <p:ph sz="quarter" idx="3"/>
          </p:nvPr>
        </p:nvSpPr>
        <p:spPr>
          <a:xfrm>
            <a:off x="538649" y="6302983"/>
            <a:ext cx="2180397" cy="417908"/>
          </a:xfrm>
        </p:spPr>
        <p:txBody>
          <a:bodyPr/>
          <a:lstStyle/>
          <a:p>
            <a:pPr marL="0" indent="0">
              <a:buNone/>
            </a:pPr>
            <a:r>
              <a:rPr lang="en-US" sz="2000" dirty="0"/>
              <a:t>Fir Engraver</a:t>
            </a:r>
          </a:p>
        </p:txBody>
      </p:sp>
      <p:sp>
        <p:nvSpPr>
          <p:cNvPr id="10" name="Content Placeholder 9"/>
          <p:cNvSpPr>
            <a:spLocks noGrp="1"/>
          </p:cNvSpPr>
          <p:nvPr>
            <p:ph sz="quarter" idx="4"/>
          </p:nvPr>
        </p:nvSpPr>
        <p:spPr>
          <a:xfrm>
            <a:off x="4366980" y="6302881"/>
            <a:ext cx="2433870" cy="418010"/>
          </a:xfrm>
        </p:spPr>
        <p:txBody>
          <a:bodyPr>
            <a:noAutofit/>
          </a:bodyPr>
          <a:lstStyle/>
          <a:p>
            <a:pPr marL="0" indent="0">
              <a:buNone/>
            </a:pPr>
            <a:r>
              <a:rPr lang="en-US" sz="2000" dirty="0"/>
              <a:t>Pine Engravers</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649" y="1498381"/>
            <a:ext cx="2976076" cy="212910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b="47202"/>
          <a:stretch/>
        </p:blipFill>
        <p:spPr>
          <a:xfrm>
            <a:off x="4366980" y="1485901"/>
            <a:ext cx="3927877" cy="2141580"/>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t="54654"/>
          <a:stretch/>
        </p:blipFill>
        <p:spPr>
          <a:xfrm>
            <a:off x="562121" y="4226410"/>
            <a:ext cx="2976075" cy="2024287"/>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t="1524" b="21991"/>
          <a:stretch/>
        </p:blipFill>
        <p:spPr>
          <a:xfrm>
            <a:off x="4366979" y="4210460"/>
            <a:ext cx="3825835" cy="2063724"/>
          </a:xfrm>
          <a:prstGeom prst="rect">
            <a:avLst/>
          </a:prstGeom>
        </p:spPr>
      </p:pic>
      <p:sp>
        <p:nvSpPr>
          <p:cNvPr id="15" name="Title 1"/>
          <p:cNvSpPr txBox="1">
            <a:spLocks/>
          </p:cNvSpPr>
          <p:nvPr/>
        </p:nvSpPr>
        <p:spPr>
          <a:xfrm>
            <a:off x="-48039" y="318000"/>
            <a:ext cx="9250017" cy="994172"/>
          </a:xfrm>
          <a:prstGeom prst="rect">
            <a:avLst/>
          </a:prstGeom>
        </p:spPr>
        <p:txBody>
          <a:bodyPr vert="horz" lIns="68580" tIns="34290" rIns="68580" bIns="3429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Each bark beetle species has a</a:t>
            </a:r>
          </a:p>
          <a:p>
            <a:pPr algn="ctr"/>
            <a:r>
              <a:rPr lang="en-US" sz="3600" b="1" dirty="0"/>
              <a:t>characteristic gallery pattern</a:t>
            </a:r>
          </a:p>
        </p:txBody>
      </p:sp>
    </p:spTree>
    <p:extLst>
      <p:ext uri="{BB962C8B-B14F-4D97-AF65-F5344CB8AC3E}">
        <p14:creationId xmlns:p14="http://schemas.microsoft.com/office/powerpoint/2010/main" val="372096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b="1" dirty="0"/>
              <a:t>Talk outline</a:t>
            </a:r>
            <a:r>
              <a:rPr lang="en-US" sz="4800" dirty="0"/>
              <a:t>	</a:t>
            </a:r>
          </a:p>
        </p:txBody>
      </p:sp>
      <p:sp>
        <p:nvSpPr>
          <p:cNvPr id="3" name="Content Placeholder 2"/>
          <p:cNvSpPr>
            <a:spLocks noGrp="1"/>
          </p:cNvSpPr>
          <p:nvPr>
            <p:ph idx="1"/>
          </p:nvPr>
        </p:nvSpPr>
        <p:spPr>
          <a:xfrm>
            <a:off x="181840" y="1733704"/>
            <a:ext cx="3799609" cy="3263504"/>
          </a:xfrm>
        </p:spPr>
        <p:txBody>
          <a:bodyPr/>
          <a:lstStyle/>
          <a:p>
            <a:r>
              <a:rPr lang="en-US" sz="2800" dirty="0"/>
              <a:t>Water stress and mortality</a:t>
            </a:r>
          </a:p>
          <a:p>
            <a:r>
              <a:rPr lang="en-US" sz="2800" dirty="0"/>
              <a:t>Bark beetles as a mortality agent</a:t>
            </a:r>
          </a:p>
          <a:p>
            <a:r>
              <a:rPr lang="en-US" sz="2800" dirty="0"/>
              <a:t>Forest succession</a:t>
            </a:r>
          </a:p>
          <a:p>
            <a:r>
              <a:rPr lang="en-US" sz="2800" dirty="0"/>
              <a:t>Reforestation</a:t>
            </a:r>
          </a:p>
          <a:p>
            <a:r>
              <a:rPr lang="en-US" sz="2800" dirty="0"/>
              <a:t>Replanting at the neighborhood scale</a:t>
            </a:r>
          </a:p>
        </p:txBody>
      </p:sp>
      <p:sp>
        <p:nvSpPr>
          <p:cNvPr id="5" name="Rectangle 4">
            <a:extLst>
              <a:ext uri="{FF2B5EF4-FFF2-40B4-BE49-F238E27FC236}">
                <a16:creationId xmlns:a16="http://schemas.microsoft.com/office/drawing/2014/main" id="{94F4DC9A-D098-4392-BCD8-6C28BCDB06C9}"/>
              </a:ext>
            </a:extLst>
          </p:cNvPr>
          <p:cNvSpPr/>
          <p:nvPr/>
        </p:nvSpPr>
        <p:spPr>
          <a:xfrm>
            <a:off x="7315201" y="4994720"/>
            <a:ext cx="1729224" cy="276999"/>
          </a:xfrm>
          <a:prstGeom prst="rect">
            <a:avLst/>
          </a:prstGeom>
        </p:spPr>
        <p:txBody>
          <a:bodyPr wrap="square">
            <a:spAutoFit/>
          </a:bodyPr>
          <a:lstStyle/>
          <a:p>
            <a:r>
              <a:rPr lang="en-US" sz="1200" dirty="0"/>
              <a:t>Photo by: USFS Region 5</a:t>
            </a:r>
          </a:p>
        </p:txBody>
      </p:sp>
      <p:pic>
        <p:nvPicPr>
          <p:cNvPr id="9" name="Picture 8" descr="A tree with a mountain in the background&#10;&#10;Description generated with very high confidence">
            <a:extLst>
              <a:ext uri="{FF2B5EF4-FFF2-40B4-BE49-F238E27FC236}">
                <a16:creationId xmlns:a16="http://schemas.microsoft.com/office/drawing/2014/main" id="{B5179E00-89C8-4812-8D46-7DADC9F28DC1}"/>
              </a:ext>
            </a:extLst>
          </p:cNvPr>
          <p:cNvPicPr>
            <a:picLocks noChangeAspect="1"/>
          </p:cNvPicPr>
          <p:nvPr/>
        </p:nvPicPr>
        <p:blipFill>
          <a:blip r:embed="rId3"/>
          <a:stretch>
            <a:fillRect/>
          </a:stretch>
        </p:blipFill>
        <p:spPr>
          <a:xfrm>
            <a:off x="4152899" y="1733704"/>
            <a:ext cx="4891525" cy="3261016"/>
          </a:xfrm>
          <a:prstGeom prst="rect">
            <a:avLst/>
          </a:prstGeom>
        </p:spPr>
      </p:pic>
    </p:spTree>
    <p:extLst>
      <p:ext uri="{BB962C8B-B14F-4D97-AF65-F5344CB8AC3E}">
        <p14:creationId xmlns:p14="http://schemas.microsoft.com/office/powerpoint/2010/main" val="1406573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2876"/>
            <a:ext cx="7886700" cy="994172"/>
          </a:xfrm>
        </p:spPr>
        <p:txBody>
          <a:bodyPr/>
          <a:lstStyle/>
          <a:p>
            <a:r>
              <a:rPr lang="en-US" b="1" dirty="0"/>
              <a:t>Beetle life cycle</a:t>
            </a:r>
          </a:p>
        </p:txBody>
      </p:sp>
      <p:sp>
        <p:nvSpPr>
          <p:cNvPr id="3" name="Content Placeholder 2"/>
          <p:cNvSpPr>
            <a:spLocks noGrp="1"/>
          </p:cNvSpPr>
          <p:nvPr>
            <p:ph idx="1"/>
          </p:nvPr>
        </p:nvSpPr>
        <p:spPr>
          <a:xfrm>
            <a:off x="628650" y="1243323"/>
            <a:ext cx="7886700" cy="852177"/>
          </a:xfrm>
        </p:spPr>
        <p:txBody>
          <a:bodyPr>
            <a:normAutofit/>
          </a:bodyPr>
          <a:lstStyle/>
          <a:p>
            <a:r>
              <a:rPr lang="en-US" sz="2400" dirty="0"/>
              <a:t>Beetles burrow into the bark and dig galleries to lay eggs in. This girdles the tree and kills it.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2052712"/>
            <a:ext cx="7886701" cy="3471788"/>
          </a:xfrm>
          <a:prstGeom prst="rect">
            <a:avLst/>
          </a:prstGeom>
        </p:spPr>
      </p:pic>
    </p:spTree>
    <p:extLst>
      <p:ext uri="{BB962C8B-B14F-4D97-AF65-F5344CB8AC3E}">
        <p14:creationId xmlns:p14="http://schemas.microsoft.com/office/powerpoint/2010/main" val="1818565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50094"/>
            <a:ext cx="8515350" cy="994172"/>
          </a:xfrm>
        </p:spPr>
        <p:txBody>
          <a:bodyPr>
            <a:normAutofit fontScale="90000"/>
          </a:bodyPr>
          <a:lstStyle/>
          <a:p>
            <a:pPr algn="ctr"/>
            <a:r>
              <a:rPr lang="en-US" sz="3000" b="1" dirty="0"/>
              <a:t>Western Pine Beetle produces several generations/year</a:t>
            </a:r>
          </a:p>
        </p:txBody>
      </p:sp>
      <p:pic>
        <p:nvPicPr>
          <p:cNvPr id="5" name="Picture 2" descr="C:\Users\bbulaon\Pictures\img01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392" t="1" r="20023" b="62198"/>
          <a:stretch/>
        </p:blipFill>
        <p:spPr bwMode="auto">
          <a:xfrm>
            <a:off x="225287" y="1566705"/>
            <a:ext cx="8802080" cy="3821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54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846" y="488565"/>
            <a:ext cx="8967354" cy="745331"/>
          </a:xfrm>
        </p:spPr>
        <p:txBody>
          <a:bodyPr>
            <a:normAutofit fontScale="90000"/>
          </a:bodyPr>
          <a:lstStyle/>
          <a:p>
            <a:pPr algn="l">
              <a:defRPr/>
            </a:pPr>
            <a:r>
              <a:rPr lang="en-US" b="1" dirty="0"/>
              <a:t>Forest Succession - What will the future forest be?</a:t>
            </a:r>
          </a:p>
        </p:txBody>
      </p:sp>
      <p:sp>
        <p:nvSpPr>
          <p:cNvPr id="19459" name="Content Placeholder 2"/>
          <p:cNvSpPr>
            <a:spLocks noGrp="1"/>
          </p:cNvSpPr>
          <p:nvPr>
            <p:ph idx="1"/>
          </p:nvPr>
        </p:nvSpPr>
        <p:spPr>
          <a:xfrm>
            <a:off x="1" y="1831181"/>
            <a:ext cx="6151418" cy="3803809"/>
          </a:xfrm>
        </p:spPr>
        <p:txBody>
          <a:bodyPr>
            <a:noAutofit/>
          </a:bodyPr>
          <a:lstStyle/>
          <a:p>
            <a:r>
              <a:rPr lang="en-US" altLang="en-US" sz="1800" dirty="0"/>
              <a:t>Depends on living trees still on site:</a:t>
            </a:r>
          </a:p>
          <a:p>
            <a:r>
              <a:rPr lang="en-US" altLang="en-US" sz="1800" u="sng" dirty="0"/>
              <a:t>Ponderosa pine seedlings</a:t>
            </a:r>
            <a:r>
              <a:rPr lang="en-US" altLang="en-US" sz="1800" dirty="0"/>
              <a:t> grow well only in sunny conditions and do not tolerate shade, but seedlings may be found in gaps created by canopy trees dying, sprout on bare mineral soil</a:t>
            </a:r>
          </a:p>
          <a:p>
            <a:r>
              <a:rPr lang="en-US" altLang="en-US" sz="1800" dirty="0"/>
              <a:t>In shade, </a:t>
            </a:r>
            <a:r>
              <a:rPr lang="en-US" altLang="en-US" sz="1800" u="sng" dirty="0"/>
              <a:t>incense cedar</a:t>
            </a:r>
            <a:r>
              <a:rPr lang="en-US" altLang="en-US" sz="1800" dirty="0"/>
              <a:t> and </a:t>
            </a:r>
            <a:r>
              <a:rPr lang="en-US" altLang="en-US" sz="1800" u="sng" dirty="0"/>
              <a:t>white fir</a:t>
            </a:r>
            <a:r>
              <a:rPr lang="en-US" altLang="en-US" sz="1800" dirty="0"/>
              <a:t>, often growing in understory. </a:t>
            </a:r>
            <a:r>
              <a:rPr lang="en-US" altLang="en-US" sz="1800" u="sng" dirty="0"/>
              <a:t>Sugar pine</a:t>
            </a:r>
            <a:r>
              <a:rPr lang="en-US" altLang="en-US" sz="1800" dirty="0"/>
              <a:t> and </a:t>
            </a:r>
            <a:r>
              <a:rPr lang="en-US" altLang="en-US" sz="1800" u="sng" dirty="0"/>
              <a:t>Douglas-fir</a:t>
            </a:r>
            <a:r>
              <a:rPr lang="en-US" altLang="en-US" sz="1800" dirty="0"/>
              <a:t> may be found in intermediate conditions</a:t>
            </a:r>
          </a:p>
          <a:p>
            <a:r>
              <a:rPr lang="en-US" altLang="en-US" sz="1800" u="sng" dirty="0"/>
              <a:t>Oaks</a:t>
            </a:r>
            <a:r>
              <a:rPr lang="en-US" altLang="en-US" sz="1800" dirty="0"/>
              <a:t> may be doing well where nearby conifers have died and be taking over where other trees have been removed</a:t>
            </a:r>
          </a:p>
          <a:p>
            <a:r>
              <a:rPr lang="en-US" altLang="en-US" sz="1800" dirty="0"/>
              <a:t>Fir and cedar already in the understory likely to take over</a:t>
            </a:r>
          </a:p>
        </p:txBody>
      </p:sp>
      <p:pic>
        <p:nvPicPr>
          <p:cNvPr id="19460" name="Picture 3" descr="C:\Users\Susie Kocher\SyncUP\Pictures\Work - 2016\2016-8-27\0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1145" y="1253218"/>
            <a:ext cx="2897606" cy="42427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496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40" y="276713"/>
            <a:ext cx="9144000" cy="857250"/>
          </a:xfrm>
        </p:spPr>
        <p:txBody>
          <a:bodyPr>
            <a:normAutofit fontScale="90000"/>
          </a:bodyPr>
          <a:lstStyle/>
          <a:p>
            <a:pPr algn="ctr"/>
            <a:r>
              <a:rPr lang="en-US" sz="2700" b="1" dirty="0">
                <a:ea typeface="Arial" charset="0"/>
                <a:cs typeface="Arial" charset="0"/>
              </a:rPr>
              <a:t>In British Columbia – mountain pine beetles shifted forest from mostly lodgepole pine to mostly spruce and fir</a:t>
            </a:r>
          </a:p>
        </p:txBody>
      </p:sp>
      <p:sp>
        <p:nvSpPr>
          <p:cNvPr id="15" name="TextBox 14"/>
          <p:cNvSpPr txBox="1"/>
          <p:nvPr/>
        </p:nvSpPr>
        <p:spPr>
          <a:xfrm>
            <a:off x="7157480" y="5868514"/>
            <a:ext cx="1858201" cy="253916"/>
          </a:xfrm>
          <a:prstGeom prst="rect">
            <a:avLst/>
          </a:prstGeom>
          <a:noFill/>
        </p:spPr>
        <p:txBody>
          <a:bodyPr wrap="none" rtlCol="0">
            <a:spAutoFit/>
          </a:bodyPr>
          <a:lstStyle/>
          <a:p>
            <a:r>
              <a:rPr lang="en-US" sz="1050" dirty="0">
                <a:solidFill>
                  <a:srgbClr val="1295D8"/>
                </a:solidFill>
                <a:latin typeface="Arial" charset="0"/>
                <a:ea typeface="Arial" charset="0"/>
                <a:cs typeface="Arial" charset="0"/>
              </a:rPr>
              <a:t>Axelson et al. in preparation</a:t>
            </a:r>
          </a:p>
        </p:txBody>
      </p:sp>
      <p:grpSp>
        <p:nvGrpSpPr>
          <p:cNvPr id="29" name="Group 28"/>
          <p:cNvGrpSpPr/>
          <p:nvPr/>
        </p:nvGrpSpPr>
        <p:grpSpPr>
          <a:xfrm>
            <a:off x="195943" y="1295400"/>
            <a:ext cx="8495522" cy="4629149"/>
            <a:chOff x="719138" y="1285881"/>
            <a:chExt cx="8109084" cy="4820120"/>
          </a:xfrm>
        </p:grpSpPr>
        <p:grpSp>
          <p:nvGrpSpPr>
            <p:cNvPr id="3" name="Group 2"/>
            <p:cNvGrpSpPr/>
            <p:nvPr/>
          </p:nvGrpSpPr>
          <p:grpSpPr>
            <a:xfrm>
              <a:off x="719138" y="1285881"/>
              <a:ext cx="8109084" cy="4820120"/>
              <a:chOff x="2964090" y="1271581"/>
              <a:chExt cx="6007012" cy="4705827"/>
            </a:xfrm>
          </p:grpSpPr>
          <p:grpSp>
            <p:nvGrpSpPr>
              <p:cNvPr id="10" name="Group 9"/>
              <p:cNvGrpSpPr/>
              <p:nvPr/>
            </p:nvGrpSpPr>
            <p:grpSpPr>
              <a:xfrm>
                <a:off x="2964090" y="1355721"/>
                <a:ext cx="6007012" cy="4621687"/>
                <a:chOff x="685800" y="0"/>
                <a:chExt cx="7961485" cy="6356350"/>
              </a:xfrm>
            </p:grpSpPr>
            <p:pic>
              <p:nvPicPr>
                <p:cNvPr id="6" name="Picture 12" descr="Saplings_R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3454400"/>
                  <a:ext cx="3883235" cy="2901950"/>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7" name="Picture 13" descr="Regen_R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68982" y="3454400"/>
                  <a:ext cx="3978303" cy="2901949"/>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8" name="Picture 10" descr="Over_R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12795" y="0"/>
                  <a:ext cx="7797800" cy="3454401"/>
                </a:xfrm>
                <a:prstGeom prst="rect">
                  <a:avLst/>
                </a:prstGeom>
                <a:noFill/>
                <a:ln>
                  <a:noFill/>
                </a:ln>
                <a:extLst>
                  <a:ext uri="{909E8E84-426E-40dd-AFC4-6F175D3DCCD1}">
                    <a14:hiddenFill xmlns="" xmlns:a14="http://schemas.microsoft.com/office/drawing/2010/main">
                      <a:solidFill>
                        <a:srgbClr val="FFFFFF"/>
                      </a:solidFill>
                    </a14:hiddenFill>
                  </a:ext>
                </a:extLst>
              </p:spPr>
            </p:pic>
          </p:grpSp>
          <p:sp>
            <p:nvSpPr>
              <p:cNvPr id="11" name="TextBox 10"/>
              <p:cNvSpPr txBox="1"/>
              <p:nvPr/>
            </p:nvSpPr>
            <p:spPr>
              <a:xfrm>
                <a:off x="3991614" y="3713363"/>
                <a:ext cx="756239" cy="480766"/>
              </a:xfrm>
              <a:prstGeom prst="rect">
                <a:avLst/>
              </a:prstGeom>
              <a:noFill/>
              <a:ln>
                <a:noFill/>
              </a:ln>
            </p:spPr>
            <p:txBody>
              <a:bodyPr wrap="none" rtlCol="0">
                <a:spAutoFit/>
              </a:bodyPr>
              <a:lstStyle/>
              <a:p>
                <a:r>
                  <a:rPr lang="en-US" dirty="0">
                    <a:latin typeface="Arial"/>
                    <a:cs typeface="Arial"/>
                  </a:rPr>
                  <a:t>Saplings</a:t>
                </a:r>
              </a:p>
            </p:txBody>
          </p:sp>
          <p:sp>
            <p:nvSpPr>
              <p:cNvPr id="12" name="TextBox 11"/>
              <p:cNvSpPr txBox="1"/>
              <p:nvPr/>
            </p:nvSpPr>
            <p:spPr>
              <a:xfrm>
                <a:off x="7041418" y="3703507"/>
                <a:ext cx="846915" cy="480766"/>
              </a:xfrm>
              <a:prstGeom prst="rect">
                <a:avLst/>
              </a:prstGeom>
              <a:noFill/>
              <a:ln>
                <a:noFill/>
              </a:ln>
            </p:spPr>
            <p:txBody>
              <a:bodyPr wrap="none" rtlCol="0">
                <a:spAutoFit/>
              </a:bodyPr>
              <a:lstStyle/>
              <a:p>
                <a:r>
                  <a:rPr lang="en-US" dirty="0">
                    <a:latin typeface="Arial"/>
                    <a:cs typeface="Arial"/>
                  </a:rPr>
                  <a:t>Seedlings</a:t>
                </a:r>
              </a:p>
            </p:txBody>
          </p:sp>
          <p:sp>
            <p:nvSpPr>
              <p:cNvPr id="13" name="TextBox 12"/>
              <p:cNvSpPr txBox="1"/>
              <p:nvPr/>
            </p:nvSpPr>
            <p:spPr>
              <a:xfrm>
                <a:off x="5231028" y="1271581"/>
                <a:ext cx="837847" cy="480766"/>
              </a:xfrm>
              <a:prstGeom prst="rect">
                <a:avLst/>
              </a:prstGeom>
              <a:noFill/>
              <a:ln>
                <a:noFill/>
              </a:ln>
            </p:spPr>
            <p:txBody>
              <a:bodyPr wrap="none" rtlCol="0">
                <a:spAutoFit/>
              </a:bodyPr>
              <a:lstStyle/>
              <a:p>
                <a:r>
                  <a:rPr lang="en-US" dirty="0">
                    <a:latin typeface="Arial"/>
                    <a:cs typeface="Arial"/>
                  </a:rPr>
                  <a:t>Overstory</a:t>
                </a:r>
              </a:p>
            </p:txBody>
          </p:sp>
        </p:grpSp>
        <p:grpSp>
          <p:nvGrpSpPr>
            <p:cNvPr id="19" name="Group 18"/>
            <p:cNvGrpSpPr/>
            <p:nvPr/>
          </p:nvGrpSpPr>
          <p:grpSpPr>
            <a:xfrm>
              <a:off x="2886774" y="4177006"/>
              <a:ext cx="812782" cy="1014426"/>
              <a:chOff x="2886774" y="4177006"/>
              <a:chExt cx="812782" cy="1014426"/>
            </a:xfrm>
          </p:grpSpPr>
          <p:sp>
            <p:nvSpPr>
              <p:cNvPr id="14" name="TextBox 13"/>
              <p:cNvSpPr txBox="1"/>
              <p:nvPr/>
            </p:nvSpPr>
            <p:spPr>
              <a:xfrm>
                <a:off x="2886774" y="4177006"/>
                <a:ext cx="812782" cy="492442"/>
              </a:xfrm>
              <a:prstGeom prst="rect">
                <a:avLst/>
              </a:prstGeom>
              <a:noFill/>
            </p:spPr>
            <p:txBody>
              <a:bodyPr wrap="none" rtlCol="0">
                <a:spAutoFit/>
              </a:bodyPr>
              <a:lstStyle/>
              <a:p>
                <a:r>
                  <a:rPr lang="en-US" dirty="0">
                    <a:solidFill>
                      <a:schemeClr val="tx1">
                        <a:lumMod val="75000"/>
                        <a:lumOff val="25000"/>
                      </a:schemeClr>
                    </a:solidFill>
                    <a:latin typeface="Arial" charset="0"/>
                    <a:ea typeface="Arial" charset="0"/>
                    <a:cs typeface="Arial" charset="0"/>
                  </a:rPr>
                  <a:t>Poplar</a:t>
                </a:r>
              </a:p>
            </p:txBody>
          </p:sp>
          <p:cxnSp>
            <p:nvCxnSpPr>
              <p:cNvPr id="17" name="Straight Arrow Connector 16"/>
              <p:cNvCxnSpPr/>
              <p:nvPr/>
            </p:nvCxnSpPr>
            <p:spPr>
              <a:xfrm flipH="1">
                <a:off x="3008671" y="4521384"/>
                <a:ext cx="163671" cy="6700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7080732" y="4152052"/>
              <a:ext cx="1400335" cy="1039380"/>
              <a:chOff x="7080732" y="4152052"/>
              <a:chExt cx="1400335" cy="1039380"/>
            </a:xfrm>
          </p:grpSpPr>
          <p:sp>
            <p:nvSpPr>
              <p:cNvPr id="5" name="TextBox 4"/>
              <p:cNvSpPr txBox="1"/>
              <p:nvPr/>
            </p:nvSpPr>
            <p:spPr>
              <a:xfrm>
                <a:off x="7080732" y="4152052"/>
                <a:ext cx="1400335" cy="492443"/>
              </a:xfrm>
              <a:prstGeom prst="rect">
                <a:avLst/>
              </a:prstGeom>
              <a:noFill/>
            </p:spPr>
            <p:txBody>
              <a:bodyPr wrap="none" rtlCol="0">
                <a:spAutoFit/>
              </a:bodyPr>
              <a:lstStyle/>
              <a:p>
                <a:r>
                  <a:rPr lang="en-US" dirty="0">
                    <a:solidFill>
                      <a:schemeClr val="tx1">
                        <a:lumMod val="75000"/>
                        <a:lumOff val="25000"/>
                      </a:schemeClr>
                    </a:solidFill>
                    <a:latin typeface="Arial" charset="0"/>
                    <a:ea typeface="Arial" charset="0"/>
                    <a:cs typeface="Arial" charset="0"/>
                  </a:rPr>
                  <a:t>Subalpine fir</a:t>
                </a:r>
              </a:p>
            </p:txBody>
          </p:sp>
          <p:cxnSp>
            <p:nvCxnSpPr>
              <p:cNvPr id="20" name="Straight Arrow Connector 19"/>
              <p:cNvCxnSpPr/>
              <p:nvPr/>
            </p:nvCxnSpPr>
            <p:spPr>
              <a:xfrm flipH="1">
                <a:off x="7452851" y="4521384"/>
                <a:ext cx="163671" cy="6700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4599350" y="1945288"/>
              <a:ext cx="1993636" cy="939467"/>
              <a:chOff x="4599350" y="1945288"/>
              <a:chExt cx="1993636" cy="939467"/>
            </a:xfrm>
          </p:grpSpPr>
          <p:sp>
            <p:nvSpPr>
              <p:cNvPr id="4" name="TextBox 3"/>
              <p:cNvSpPr txBox="1"/>
              <p:nvPr/>
            </p:nvSpPr>
            <p:spPr>
              <a:xfrm>
                <a:off x="4849911" y="2392313"/>
                <a:ext cx="1743075" cy="492442"/>
              </a:xfrm>
              <a:prstGeom prst="rect">
                <a:avLst/>
              </a:prstGeom>
              <a:noFill/>
            </p:spPr>
            <p:txBody>
              <a:bodyPr wrap="none" rtlCol="0">
                <a:spAutoFit/>
              </a:bodyPr>
              <a:lstStyle/>
              <a:p>
                <a:r>
                  <a:rPr lang="en-US" dirty="0" err="1">
                    <a:solidFill>
                      <a:schemeClr val="tx1">
                        <a:lumMod val="75000"/>
                        <a:lumOff val="25000"/>
                      </a:schemeClr>
                    </a:solidFill>
                    <a:latin typeface="Arial" charset="0"/>
                    <a:ea typeface="Arial" charset="0"/>
                    <a:cs typeface="Arial" charset="0"/>
                  </a:rPr>
                  <a:t>Lodgepole</a:t>
                </a:r>
                <a:r>
                  <a:rPr lang="en-US" dirty="0">
                    <a:solidFill>
                      <a:schemeClr val="tx1">
                        <a:lumMod val="75000"/>
                        <a:lumOff val="25000"/>
                      </a:schemeClr>
                    </a:solidFill>
                    <a:latin typeface="Arial" charset="0"/>
                    <a:ea typeface="Arial" charset="0"/>
                    <a:cs typeface="Arial" charset="0"/>
                  </a:rPr>
                  <a:t> pine </a:t>
                </a:r>
              </a:p>
            </p:txBody>
          </p:sp>
          <p:cxnSp>
            <p:nvCxnSpPr>
              <p:cNvPr id="21" name="Straight Arrow Connector 20"/>
              <p:cNvCxnSpPr/>
              <p:nvPr/>
            </p:nvCxnSpPr>
            <p:spPr>
              <a:xfrm flipH="1" flipV="1">
                <a:off x="4599350" y="1945288"/>
                <a:ext cx="464841" cy="4803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2800401" y="2650796"/>
              <a:ext cx="1955887" cy="700535"/>
              <a:chOff x="2800401" y="2650796"/>
              <a:chExt cx="1955887" cy="700535"/>
            </a:xfrm>
          </p:grpSpPr>
          <p:sp>
            <p:nvSpPr>
              <p:cNvPr id="9" name="TextBox 8"/>
              <p:cNvSpPr txBox="1"/>
              <p:nvPr/>
            </p:nvSpPr>
            <p:spPr>
              <a:xfrm>
                <a:off x="3172342" y="2858889"/>
                <a:ext cx="1583946" cy="492442"/>
              </a:xfrm>
              <a:prstGeom prst="rect">
                <a:avLst/>
              </a:prstGeom>
              <a:noFill/>
            </p:spPr>
            <p:txBody>
              <a:bodyPr wrap="none" rtlCol="0">
                <a:spAutoFit/>
              </a:bodyPr>
              <a:lstStyle/>
              <a:p>
                <a:r>
                  <a:rPr lang="en-US" dirty="0">
                    <a:solidFill>
                      <a:schemeClr val="tx1">
                        <a:lumMod val="75000"/>
                        <a:lumOff val="25000"/>
                      </a:schemeClr>
                    </a:solidFill>
                    <a:latin typeface="Arial" charset="0"/>
                    <a:ea typeface="Arial" charset="0"/>
                    <a:cs typeface="Arial" charset="0"/>
                  </a:rPr>
                  <a:t>Interior spruce</a:t>
                </a:r>
              </a:p>
            </p:txBody>
          </p:sp>
          <p:cxnSp>
            <p:nvCxnSpPr>
              <p:cNvPr id="22" name="Straight Arrow Connector 21"/>
              <p:cNvCxnSpPr/>
              <p:nvPr/>
            </p:nvCxnSpPr>
            <p:spPr>
              <a:xfrm flipH="1" flipV="1">
                <a:off x="2800401" y="2650796"/>
                <a:ext cx="371941" cy="344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5" name="TextBox 24"/>
          <p:cNvSpPr txBox="1"/>
          <p:nvPr/>
        </p:nvSpPr>
        <p:spPr>
          <a:xfrm>
            <a:off x="666220" y="6304887"/>
            <a:ext cx="2710999" cy="369332"/>
          </a:xfrm>
          <a:prstGeom prst="rect">
            <a:avLst/>
          </a:prstGeom>
          <a:noFill/>
        </p:spPr>
        <p:txBody>
          <a:bodyPr wrap="none" rtlCol="0">
            <a:spAutoFit/>
          </a:bodyPr>
          <a:lstStyle/>
          <a:p>
            <a:r>
              <a:rPr lang="en-US" b="1" dirty="0">
                <a:solidFill>
                  <a:srgbClr val="FFB511"/>
                </a:solidFill>
                <a:latin typeface="Arial" charset="0"/>
                <a:ea typeface="Arial" charset="0"/>
                <a:cs typeface="Arial" charset="0"/>
              </a:rPr>
              <a:t>93% </a:t>
            </a:r>
            <a:r>
              <a:rPr lang="en-US" dirty="0">
                <a:solidFill>
                  <a:schemeClr val="tx1">
                    <a:lumMod val="75000"/>
                    <a:lumOff val="25000"/>
                  </a:schemeClr>
                </a:solidFill>
                <a:latin typeface="Arial" charset="0"/>
                <a:ea typeface="Arial" charset="0"/>
                <a:cs typeface="Arial" charset="0"/>
              </a:rPr>
              <a:t>Overstory Mortality </a:t>
            </a:r>
          </a:p>
        </p:txBody>
      </p:sp>
    </p:spTree>
    <p:extLst>
      <p:ext uri="{BB962C8B-B14F-4D97-AF65-F5344CB8AC3E}">
        <p14:creationId xmlns:p14="http://schemas.microsoft.com/office/powerpoint/2010/main" val="237681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9544"/>
            <a:ext cx="9144000" cy="994172"/>
          </a:xfrm>
        </p:spPr>
        <p:txBody>
          <a:bodyPr>
            <a:normAutofit fontScale="90000"/>
          </a:bodyPr>
          <a:lstStyle/>
          <a:p>
            <a:r>
              <a:rPr lang="en-US" sz="3000" b="1" dirty="0">
                <a:ea typeface="Arial" charset="0"/>
                <a:cs typeface="Arial" charset="0"/>
              </a:rPr>
              <a:t>Pines may need to be planted to recover in some locations</a:t>
            </a:r>
            <a:endParaRPr lang="en-US" sz="3000" dirty="0"/>
          </a:p>
        </p:txBody>
      </p:sp>
      <p:sp>
        <p:nvSpPr>
          <p:cNvPr id="3" name="Content Placeholder 2"/>
          <p:cNvSpPr>
            <a:spLocks noGrp="1"/>
          </p:cNvSpPr>
          <p:nvPr>
            <p:ph idx="1"/>
          </p:nvPr>
        </p:nvSpPr>
        <p:spPr>
          <a:xfrm>
            <a:off x="228600" y="1289882"/>
            <a:ext cx="5737812" cy="3263504"/>
          </a:xfrm>
        </p:spPr>
        <p:txBody>
          <a:bodyPr/>
          <a:lstStyle/>
          <a:p>
            <a:pPr marL="0" indent="0">
              <a:buNone/>
            </a:pPr>
            <a:r>
              <a:rPr lang="en-US" sz="2400" dirty="0"/>
              <a:t>Just because pines have been killed by beetles doesn’t mean they are not well suited for replanting</a:t>
            </a:r>
          </a:p>
          <a:p>
            <a:r>
              <a:rPr lang="en-US" sz="2400" dirty="0">
                <a:latin typeface="Calibri" panose="020F0502020204030204" pitchFamily="34" charset="0"/>
              </a:rPr>
              <a:t>Pines are well adapted to the Sierra Nevada</a:t>
            </a:r>
          </a:p>
          <a:p>
            <a:r>
              <a:rPr lang="en-US" sz="2400" dirty="0"/>
              <a:t>Beetles typically don’t attack trees under five inches in diameter</a:t>
            </a:r>
          </a:p>
          <a:p>
            <a:r>
              <a:rPr lang="en-US" sz="2400" dirty="0">
                <a:solidFill>
                  <a:schemeClr val="tx1">
                    <a:lumMod val="75000"/>
                    <a:lumOff val="25000"/>
                  </a:schemeClr>
                </a:solidFill>
                <a:latin typeface="Calibri" panose="020F0502020204030204" pitchFamily="34" charset="0"/>
                <a:ea typeface="Arial" charset="0"/>
                <a:cs typeface="Arial" charset="0"/>
              </a:rPr>
              <a:t>Historical data and reconstruction studies in the Sierra indicate mixed-conifer forests were highly </a:t>
            </a:r>
            <a:r>
              <a:rPr lang="en-US" sz="2400" dirty="0">
                <a:solidFill>
                  <a:srgbClr val="1295D8"/>
                </a:solidFill>
                <a:latin typeface="Calibri" panose="020F0502020204030204" pitchFamily="34" charset="0"/>
                <a:ea typeface="Arial" charset="0"/>
                <a:cs typeface="Arial" charset="0"/>
              </a:rPr>
              <a:t>clustered</a:t>
            </a:r>
            <a:r>
              <a:rPr lang="en-US" sz="2400" dirty="0">
                <a:solidFill>
                  <a:schemeClr val="tx1">
                    <a:lumMod val="75000"/>
                    <a:lumOff val="25000"/>
                  </a:schemeClr>
                </a:solidFill>
                <a:latin typeface="Calibri" panose="020F0502020204030204" pitchFamily="34" charset="0"/>
                <a:ea typeface="Arial" charset="0"/>
                <a:cs typeface="Arial" charset="0"/>
              </a:rPr>
              <a:t> with </a:t>
            </a:r>
            <a:r>
              <a:rPr lang="en-US" sz="2400" b="1" dirty="0">
                <a:solidFill>
                  <a:srgbClr val="FFB511"/>
                </a:solidFill>
                <a:latin typeface="Calibri" panose="020F0502020204030204" pitchFamily="34" charset="0"/>
                <a:ea typeface="Arial" charset="0"/>
                <a:cs typeface="Arial" charset="0"/>
              </a:rPr>
              <a:t>gaps </a:t>
            </a:r>
            <a:r>
              <a:rPr lang="en-US" sz="2400" dirty="0">
                <a:latin typeface="Calibri" panose="020F0502020204030204" pitchFamily="34" charset="0"/>
                <a:ea typeface="Arial" charset="0"/>
                <a:cs typeface="Arial" charset="0"/>
              </a:rPr>
              <a:t>where sun loving pines grew</a:t>
            </a:r>
          </a:p>
          <a:p>
            <a:endParaRPr lang="en-US" sz="2400" dirty="0"/>
          </a:p>
        </p:txBody>
      </p:sp>
      <p:pic>
        <p:nvPicPr>
          <p:cNvPr id="4" name="Picture 3"/>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25000"/>
                    </a14:imgEffect>
                    <a14:imgEffect>
                      <a14:saturation sat="66000"/>
                    </a14:imgEffect>
                  </a14:imgLayer>
                </a14:imgProps>
              </a:ext>
              <a:ext uri="{28A0092B-C50C-407E-A947-70E740481C1C}">
                <a14:useLocalDpi xmlns:a14="http://schemas.microsoft.com/office/drawing/2010/main"/>
              </a:ext>
            </a:extLst>
          </a:blip>
          <a:srcRect l="5278" t="2252" r="5396" b="9847"/>
          <a:stretch/>
        </p:blipFill>
        <p:spPr>
          <a:xfrm>
            <a:off x="6134100" y="1153716"/>
            <a:ext cx="2838450" cy="4183856"/>
          </a:xfrm>
          <a:prstGeom prst="rect">
            <a:avLst/>
          </a:prstGeom>
        </p:spPr>
      </p:pic>
      <p:sp>
        <p:nvSpPr>
          <p:cNvPr id="5" name="TextBox 4"/>
          <p:cNvSpPr txBox="1"/>
          <p:nvPr/>
        </p:nvSpPr>
        <p:spPr>
          <a:xfrm>
            <a:off x="5867399" y="5337572"/>
            <a:ext cx="3175587" cy="684803"/>
          </a:xfrm>
          <a:prstGeom prst="rect">
            <a:avLst/>
          </a:prstGeom>
          <a:noFill/>
        </p:spPr>
        <p:txBody>
          <a:bodyPr wrap="square" rtlCol="0">
            <a:spAutoFit/>
          </a:bodyPr>
          <a:lstStyle/>
          <a:p>
            <a:pPr algn="r">
              <a:spcAft>
                <a:spcPts val="300"/>
              </a:spcAft>
            </a:pPr>
            <a:r>
              <a:rPr lang="en-US" sz="1200" dirty="0">
                <a:solidFill>
                  <a:srgbClr val="1295D8"/>
                </a:solidFill>
                <a:latin typeface="Arial" charset="0"/>
                <a:ea typeface="Arial" charset="0"/>
                <a:cs typeface="Arial" charset="0"/>
              </a:rPr>
              <a:t>Ackerson Meadow, </a:t>
            </a:r>
            <a:r>
              <a:rPr lang="en-US" sz="1200" dirty="0" err="1">
                <a:solidFill>
                  <a:srgbClr val="1295D8"/>
                </a:solidFill>
                <a:latin typeface="Arial" charset="0"/>
                <a:ea typeface="Arial" charset="0"/>
                <a:cs typeface="Arial" charset="0"/>
              </a:rPr>
              <a:t>Toulumne</a:t>
            </a:r>
            <a:r>
              <a:rPr lang="en-US" sz="1200" dirty="0">
                <a:solidFill>
                  <a:srgbClr val="1295D8"/>
                </a:solidFill>
                <a:latin typeface="Arial" charset="0"/>
                <a:ea typeface="Arial" charset="0"/>
                <a:cs typeface="Arial" charset="0"/>
              </a:rPr>
              <a:t> County (1941) Old growth stand of ponderosa pine</a:t>
            </a:r>
          </a:p>
          <a:p>
            <a:pPr algn="r"/>
            <a:r>
              <a:rPr lang="en-US" sz="1200" b="1" dirty="0">
                <a:solidFill>
                  <a:srgbClr val="FFB511"/>
                </a:solidFill>
                <a:latin typeface="Arial" charset="0"/>
                <a:ea typeface="Arial" charset="0"/>
                <a:cs typeface="Arial" charset="0"/>
              </a:rPr>
              <a:t>UC Library, Digital Collections</a:t>
            </a:r>
            <a:endParaRPr lang="en-US" sz="1200" b="1" dirty="0">
              <a:solidFill>
                <a:srgbClr val="FFB511"/>
              </a:solidFill>
            </a:endParaRPr>
          </a:p>
        </p:txBody>
      </p:sp>
    </p:spTree>
    <p:extLst>
      <p:ext uri="{BB962C8B-B14F-4D97-AF65-F5344CB8AC3E}">
        <p14:creationId xmlns:p14="http://schemas.microsoft.com/office/powerpoint/2010/main" val="3767509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211933"/>
            <a:ext cx="9144000" cy="857250"/>
          </a:xfrm>
        </p:spPr>
        <p:txBody>
          <a:bodyPr>
            <a:normAutofit/>
          </a:bodyPr>
          <a:lstStyle/>
          <a:p>
            <a:pPr algn="ctr"/>
            <a:r>
              <a:rPr lang="en-US" sz="2700" b="1" dirty="0">
                <a:ea typeface="Arial" charset="0"/>
                <a:cs typeface="Arial" charset="0"/>
              </a:rPr>
              <a:t>Pollen studies show pines abundant in Sierra for 28,000 years </a:t>
            </a:r>
          </a:p>
        </p:txBody>
      </p:sp>
      <p:sp>
        <p:nvSpPr>
          <p:cNvPr id="6" name="TextBox 5"/>
          <p:cNvSpPr txBox="1"/>
          <p:nvPr/>
        </p:nvSpPr>
        <p:spPr>
          <a:xfrm>
            <a:off x="752475" y="5706759"/>
            <a:ext cx="7905750" cy="415498"/>
          </a:xfrm>
          <a:prstGeom prst="rect">
            <a:avLst/>
          </a:prstGeom>
          <a:noFill/>
        </p:spPr>
        <p:txBody>
          <a:bodyPr wrap="square" rtlCol="0">
            <a:spAutoFit/>
          </a:bodyPr>
          <a:lstStyle/>
          <a:p>
            <a:pPr marL="47625">
              <a:tabLst>
                <a:tab pos="350044" algn="l"/>
              </a:tabLst>
            </a:pPr>
            <a:r>
              <a:rPr lang="en-US" sz="1050" dirty="0">
                <a:solidFill>
                  <a:srgbClr val="1295D8"/>
                </a:solidFill>
                <a:latin typeface="Arial" charset="0"/>
                <a:ea typeface="Arial" charset="0"/>
                <a:cs typeface="Arial" charset="0"/>
              </a:rPr>
              <a:t>Davis, O. 1999. Pollen analysis of Tulare Lake, California: Great Basin-like vegetation in Central California during the full-glacial and early Holocene. </a:t>
            </a:r>
            <a:r>
              <a:rPr lang="en-US" sz="1050" i="1" dirty="0">
                <a:solidFill>
                  <a:srgbClr val="1295D8"/>
                </a:solidFill>
                <a:latin typeface="Arial" charset="0"/>
                <a:ea typeface="Arial" charset="0"/>
                <a:cs typeface="Arial" charset="0"/>
              </a:rPr>
              <a:t>Review of </a:t>
            </a:r>
            <a:r>
              <a:rPr lang="en-US" sz="1050" i="1" dirty="0" err="1">
                <a:solidFill>
                  <a:srgbClr val="1295D8"/>
                </a:solidFill>
                <a:latin typeface="Arial" charset="0"/>
                <a:ea typeface="Arial" charset="0"/>
                <a:cs typeface="Arial" charset="0"/>
              </a:rPr>
              <a:t>Palaeobotany</a:t>
            </a:r>
            <a:r>
              <a:rPr lang="en-US" sz="1050" i="1" dirty="0">
                <a:solidFill>
                  <a:srgbClr val="1295D8"/>
                </a:solidFill>
                <a:latin typeface="Arial" charset="0"/>
                <a:ea typeface="Arial" charset="0"/>
                <a:cs typeface="Arial" charset="0"/>
              </a:rPr>
              <a:t> and Palynology, </a:t>
            </a:r>
            <a:r>
              <a:rPr lang="en-US" sz="1050" dirty="0">
                <a:solidFill>
                  <a:srgbClr val="1295D8"/>
                </a:solidFill>
                <a:latin typeface="Arial" charset="0"/>
                <a:ea typeface="Arial" charset="0"/>
                <a:cs typeface="Arial" charset="0"/>
              </a:rPr>
              <a:t>107:49–257.</a:t>
            </a:r>
          </a:p>
        </p:txBody>
      </p:sp>
      <p:grpSp>
        <p:nvGrpSpPr>
          <p:cNvPr id="2" name="Group 1">
            <a:extLst>
              <a:ext uri="{FF2B5EF4-FFF2-40B4-BE49-F238E27FC236}">
                <a16:creationId xmlns:a16="http://schemas.microsoft.com/office/drawing/2014/main" id="{B4FE3303-6F33-4A4C-A654-7CDB0C506A5B}"/>
              </a:ext>
            </a:extLst>
          </p:cNvPr>
          <p:cNvGrpSpPr/>
          <p:nvPr/>
        </p:nvGrpSpPr>
        <p:grpSpPr>
          <a:xfrm>
            <a:off x="96819" y="1263255"/>
            <a:ext cx="8856681" cy="4443504"/>
            <a:chOff x="1169837" y="1920480"/>
            <a:chExt cx="6774695" cy="3533774"/>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9837" y="1920480"/>
              <a:ext cx="6774695" cy="3533774"/>
            </a:xfrm>
            <a:prstGeom prst="rect">
              <a:avLst/>
            </a:prstGeom>
          </p:spPr>
        </p:pic>
        <p:sp>
          <p:nvSpPr>
            <p:cNvPr id="7" name="Down Arrow 6"/>
            <p:cNvSpPr/>
            <p:nvPr/>
          </p:nvSpPr>
          <p:spPr>
            <a:xfrm>
              <a:off x="3243263" y="2239567"/>
              <a:ext cx="182166" cy="407194"/>
            </a:xfrm>
            <a:prstGeom prst="downArrow">
              <a:avLst/>
            </a:prstGeom>
            <a:solidFill>
              <a:srgbClr val="FFB5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81910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2F0E85-47EF-4C5C-A235-1661008D7609}"/>
              </a:ext>
            </a:extLst>
          </p:cNvPr>
          <p:cNvPicPr>
            <a:picLocks noChangeAspect="1"/>
          </p:cNvPicPr>
          <p:nvPr/>
        </p:nvPicPr>
        <p:blipFill rotWithShape="1">
          <a:blip r:embed="rId3"/>
          <a:srcRect l="38465" r="27823"/>
          <a:stretch/>
        </p:blipFill>
        <p:spPr>
          <a:xfrm>
            <a:off x="20" y="10"/>
            <a:ext cx="3476673" cy="6857990"/>
          </a:xfrm>
          <a:prstGeom prst="rect">
            <a:avLst/>
          </a:prstGeom>
          <a:effectLst/>
        </p:spPr>
      </p:pic>
      <p:sp>
        <p:nvSpPr>
          <p:cNvPr id="2" name="Title 1"/>
          <p:cNvSpPr>
            <a:spLocks noGrp="1"/>
          </p:cNvSpPr>
          <p:nvPr>
            <p:ph type="title"/>
          </p:nvPr>
        </p:nvSpPr>
        <p:spPr>
          <a:xfrm>
            <a:off x="3724072" y="177445"/>
            <a:ext cx="4939868" cy="1676603"/>
          </a:xfrm>
        </p:spPr>
        <p:txBody>
          <a:bodyPr>
            <a:normAutofit/>
          </a:bodyPr>
          <a:lstStyle/>
          <a:p>
            <a:pPr algn="l">
              <a:lnSpc>
                <a:spcPct val="90000"/>
              </a:lnSpc>
            </a:pPr>
            <a:r>
              <a:rPr lang="en-US" sz="3700" b="1" dirty="0"/>
              <a:t>Replanting at the Neighborhood Scale - Process</a:t>
            </a:r>
          </a:p>
        </p:txBody>
      </p:sp>
      <p:sp>
        <p:nvSpPr>
          <p:cNvPr id="3" name="Content Placeholder 2"/>
          <p:cNvSpPr>
            <a:spLocks noGrp="1"/>
          </p:cNvSpPr>
          <p:nvPr>
            <p:ph idx="1"/>
          </p:nvPr>
        </p:nvSpPr>
        <p:spPr>
          <a:xfrm>
            <a:off x="3724073" y="2065615"/>
            <a:ext cx="4939867" cy="3785419"/>
          </a:xfrm>
        </p:spPr>
        <p:txBody>
          <a:bodyPr>
            <a:normAutofit/>
          </a:bodyPr>
          <a:lstStyle/>
          <a:p>
            <a:r>
              <a:rPr lang="en-US" sz="2100" dirty="0"/>
              <a:t>Assess your landscape</a:t>
            </a:r>
          </a:p>
          <a:p>
            <a:pPr lvl="1"/>
            <a:r>
              <a:rPr lang="en-US" sz="2100" dirty="0"/>
              <a:t>See what is left after tree removal. Survey your property, marking where you find living trees and identify by species and size.</a:t>
            </a:r>
          </a:p>
          <a:p>
            <a:r>
              <a:rPr lang="en-US" sz="2100" dirty="0"/>
              <a:t>Nurture existing trees</a:t>
            </a:r>
          </a:p>
          <a:p>
            <a:r>
              <a:rPr lang="en-US" sz="2100" dirty="0"/>
              <a:t>Replant </a:t>
            </a:r>
          </a:p>
          <a:p>
            <a:r>
              <a:rPr lang="en-US" sz="2100" dirty="0"/>
              <a:t>Maintain</a:t>
            </a:r>
          </a:p>
        </p:txBody>
      </p:sp>
    </p:spTree>
    <p:extLst>
      <p:ext uri="{BB962C8B-B14F-4D97-AF65-F5344CB8AC3E}">
        <p14:creationId xmlns:p14="http://schemas.microsoft.com/office/powerpoint/2010/main" val="3108200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5153" y="1555825"/>
            <a:ext cx="4421393" cy="4570482"/>
          </a:xfrm>
          <a:prstGeom prst="rect">
            <a:avLst/>
          </a:prstGeom>
          <a:noFill/>
        </p:spPr>
        <p:txBody>
          <a:bodyPr wrap="square">
            <a:spAutoFit/>
          </a:bodyPr>
          <a:lstStyle/>
          <a:p>
            <a:pPr marL="342900" indent="-342900">
              <a:buFont typeface="Arial" panose="020B0604020202020204" pitchFamily="34" charset="0"/>
              <a:buChar char="•"/>
              <a:defRPr/>
            </a:pPr>
            <a:r>
              <a:rPr lang="en-US" sz="2100" dirty="0"/>
              <a:t>If you have a significant number of trees left, you may not need to replant. </a:t>
            </a:r>
          </a:p>
          <a:p>
            <a:pPr marL="342900" indent="-342900">
              <a:buFont typeface="Arial" panose="020B0604020202020204" pitchFamily="34" charset="0"/>
              <a:buChar char="•"/>
              <a:defRPr/>
            </a:pPr>
            <a:r>
              <a:rPr lang="en-US" sz="2100" dirty="0"/>
              <a:t>Thin trees so that available sun and soil moisture is focused on the healthiest trees. </a:t>
            </a:r>
          </a:p>
          <a:p>
            <a:pPr marL="342900" indent="-342900">
              <a:buFont typeface="Arial" panose="020B0604020202020204" pitchFamily="34" charset="0"/>
              <a:buChar char="•"/>
              <a:defRPr/>
            </a:pPr>
            <a:r>
              <a:rPr lang="en-US" sz="2100" dirty="0"/>
              <a:t>Water where trees are receiving more sun to reduce stress.</a:t>
            </a:r>
          </a:p>
          <a:p>
            <a:pPr marL="342900" indent="-342900">
              <a:buFont typeface="Arial" panose="020B0604020202020204" pitchFamily="34" charset="0"/>
              <a:buChar char="•"/>
              <a:defRPr/>
            </a:pPr>
            <a:r>
              <a:rPr lang="en-US" sz="2100" dirty="0"/>
              <a:t>Clear out competing shrubs, grass and other vegetation.</a:t>
            </a:r>
          </a:p>
          <a:p>
            <a:pPr marL="342900" indent="-342900">
              <a:buFont typeface="Arial" panose="020B0604020202020204" pitchFamily="34" charset="0"/>
              <a:buChar char="•"/>
              <a:defRPr/>
            </a:pPr>
            <a:r>
              <a:rPr lang="en-US" sz="2100" dirty="0"/>
              <a:t>Digging up natural seedlings and moving them is not often successful.</a:t>
            </a:r>
          </a:p>
          <a:p>
            <a:pPr>
              <a:defRPr/>
            </a:pPr>
            <a:endParaRPr lang="en-US" dirty="0"/>
          </a:p>
        </p:txBody>
      </p:sp>
      <p:sp>
        <p:nvSpPr>
          <p:cNvPr id="20483" name="TextBox 2"/>
          <p:cNvSpPr txBox="1">
            <a:spLocks noChangeArrowheads="1"/>
          </p:cNvSpPr>
          <p:nvPr/>
        </p:nvSpPr>
        <p:spPr bwMode="auto">
          <a:xfrm>
            <a:off x="215153" y="437576"/>
            <a:ext cx="492700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n-US" altLang="en-US" sz="4000" b="1" dirty="0">
                <a:latin typeface="+mj-lt"/>
              </a:rPr>
              <a:t>Nurture existing trees</a:t>
            </a:r>
            <a:endParaRPr lang="en-US" altLang="en-US" sz="2800" b="1" dirty="0">
              <a:latin typeface="+mj-lt"/>
            </a:endParaRPr>
          </a:p>
        </p:txBody>
      </p:sp>
      <p:pic>
        <p:nvPicPr>
          <p:cNvPr id="20484" name="Picture 3"/>
          <p:cNvPicPr>
            <a:picLocks noChangeAspect="1" noChangeArrowheads="1"/>
          </p:cNvPicPr>
          <p:nvPr/>
        </p:nvPicPr>
        <p:blipFill rotWithShape="1">
          <a:blip r:embed="rId3" cstate="print">
            <a:lum bright="-20000"/>
            <a:extLst>
              <a:ext uri="{28A0092B-C50C-407E-A947-70E740481C1C}">
                <a14:useLocalDpi xmlns:a14="http://schemas.microsoft.com/office/drawing/2010/main" val="0"/>
              </a:ext>
            </a:extLst>
          </a:blip>
          <a:srcRect l="23462" t="8081"/>
          <a:stretch/>
        </p:blipFill>
        <p:spPr bwMode="auto">
          <a:xfrm>
            <a:off x="4787860" y="1360470"/>
            <a:ext cx="4329867" cy="431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893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4245" y="1450091"/>
            <a:ext cx="8633205" cy="4181979"/>
          </a:xfrm>
          <a:prstGeom prst="rect">
            <a:avLst/>
          </a:prstGeom>
        </p:spPr>
        <p:txBody>
          <a:bodyPr wrap="square">
            <a:spAutoFit/>
          </a:bodyPr>
          <a:lstStyle/>
          <a:p>
            <a:pPr marL="257175" indent="-257175">
              <a:lnSpc>
                <a:spcPct val="107000"/>
              </a:lnSpc>
              <a:spcAft>
                <a:spcPts val="450"/>
              </a:spcAft>
              <a:buFont typeface="Symbol" panose="05050102010706020507" pitchFamily="18" charset="2"/>
              <a:buChar char=""/>
              <a:defRPr/>
            </a:pPr>
            <a:r>
              <a:rPr lang="en-US" sz="2100" u="sng" dirty="0">
                <a:ea typeface="Calibri" panose="020F0502020204030204" pitchFamily="34" charset="0"/>
                <a:cs typeface="Times New Roman" panose="02020603050405020304" pitchFamily="18" charset="0"/>
              </a:rPr>
              <a:t>Spacing</a:t>
            </a:r>
            <a:r>
              <a:rPr lang="en-US" sz="2100" dirty="0">
                <a:ea typeface="Calibri" panose="020F0502020204030204" pitchFamily="34" charset="0"/>
                <a:cs typeface="Times New Roman" panose="02020603050405020304" pitchFamily="18" charset="0"/>
              </a:rPr>
              <a:t> – at least 10-14 feet apart.</a:t>
            </a:r>
          </a:p>
          <a:p>
            <a:pPr marL="257175" indent="-257175">
              <a:lnSpc>
                <a:spcPct val="107000"/>
              </a:lnSpc>
              <a:spcAft>
                <a:spcPts val="450"/>
              </a:spcAft>
              <a:buFont typeface="Symbol" panose="05050102010706020507" pitchFamily="18" charset="2"/>
              <a:buChar char=""/>
              <a:defRPr/>
            </a:pPr>
            <a:r>
              <a:rPr lang="en-US" sz="2100" u="sng" dirty="0">
                <a:ea typeface="Calibri" panose="020F0502020204030204" pitchFamily="34" charset="0"/>
                <a:cs typeface="Times New Roman" panose="02020603050405020304" pitchFamily="18" charset="0"/>
              </a:rPr>
              <a:t>Defensible space</a:t>
            </a:r>
            <a:r>
              <a:rPr lang="en-US" sz="2100" dirty="0">
                <a:ea typeface="Calibri" panose="020F0502020204030204" pitchFamily="34" charset="0"/>
                <a:cs typeface="Times New Roman" panose="02020603050405020304" pitchFamily="18" charset="0"/>
              </a:rPr>
              <a:t> – Trees and flammable vegetation should be kept at least 5 feet from the home and thin within 30 feet. </a:t>
            </a:r>
          </a:p>
          <a:p>
            <a:pPr marL="600075" lvl="1" indent="-257175">
              <a:lnSpc>
                <a:spcPct val="107000"/>
              </a:lnSpc>
              <a:spcAft>
                <a:spcPts val="450"/>
              </a:spcAft>
              <a:buFont typeface="Symbol" panose="05050102010706020507" pitchFamily="18" charset="2"/>
              <a:buChar char=""/>
              <a:defRPr/>
            </a:pPr>
            <a:r>
              <a:rPr lang="en-US" dirty="0">
                <a:ea typeface="Calibri" panose="020F0502020204030204" pitchFamily="34" charset="0"/>
                <a:cs typeface="Times New Roman" panose="02020603050405020304" pitchFamily="18" charset="0"/>
              </a:rPr>
              <a:t>30-100 feet zone, trees should be widely spaced so their crowns don’t touch when mature. Trees can fill in to a more natural looking forest 100 feet from the home.</a:t>
            </a:r>
          </a:p>
          <a:p>
            <a:pPr marL="257175" indent="-257175">
              <a:lnSpc>
                <a:spcPct val="107000"/>
              </a:lnSpc>
              <a:spcAft>
                <a:spcPts val="450"/>
              </a:spcAft>
              <a:buFont typeface="Symbol" panose="05050102010706020507" pitchFamily="18" charset="2"/>
              <a:buChar char=""/>
              <a:defRPr/>
            </a:pPr>
            <a:r>
              <a:rPr lang="en-US" sz="2100" u="sng" dirty="0">
                <a:ea typeface="Calibri" panose="020F0502020204030204" pitchFamily="34" charset="0"/>
                <a:cs typeface="Times New Roman" panose="02020603050405020304" pitchFamily="18" charset="0"/>
              </a:rPr>
              <a:t>Power line clearance</a:t>
            </a:r>
            <a:r>
              <a:rPr lang="en-US" sz="2100" dirty="0">
                <a:ea typeface="Calibri" panose="020F0502020204030204" pitchFamily="34" charset="0"/>
                <a:cs typeface="Times New Roman" panose="02020603050405020304" pitchFamily="18" charset="0"/>
              </a:rPr>
              <a:t> - Trees should be planted at least 10 feet from power lines and other utility lines. </a:t>
            </a:r>
          </a:p>
          <a:p>
            <a:pPr marL="257175" indent="-257175">
              <a:lnSpc>
                <a:spcPct val="107000"/>
              </a:lnSpc>
              <a:spcAft>
                <a:spcPts val="450"/>
              </a:spcAft>
              <a:buFont typeface="Symbol" panose="05050102010706020507" pitchFamily="18" charset="2"/>
              <a:buChar char=""/>
              <a:defRPr/>
            </a:pPr>
            <a:r>
              <a:rPr lang="en-US" sz="2100" u="sng" dirty="0">
                <a:ea typeface="Calibri" panose="020F0502020204030204" pitchFamily="34" charset="0"/>
                <a:cs typeface="Times New Roman" panose="02020603050405020304" pitchFamily="18" charset="0"/>
              </a:rPr>
              <a:t>Road right of way</a:t>
            </a:r>
            <a:r>
              <a:rPr lang="en-US" sz="2100" dirty="0">
                <a:ea typeface="Calibri" panose="020F0502020204030204" pitchFamily="34" charset="0"/>
                <a:cs typeface="Times New Roman" panose="02020603050405020304" pitchFamily="18" charset="0"/>
              </a:rPr>
              <a:t> - Trees should not be planted within the road right away. </a:t>
            </a:r>
          </a:p>
          <a:p>
            <a:pPr marL="257175" indent="-257175">
              <a:lnSpc>
                <a:spcPct val="107000"/>
              </a:lnSpc>
              <a:spcAft>
                <a:spcPts val="450"/>
              </a:spcAft>
              <a:buFont typeface="Symbol" panose="05050102010706020507" pitchFamily="18" charset="2"/>
              <a:buChar char=""/>
              <a:defRPr/>
            </a:pPr>
            <a:r>
              <a:rPr lang="en-US" sz="2100" u="sng" dirty="0">
                <a:ea typeface="Calibri" panose="020F0502020204030204" pitchFamily="34" charset="0"/>
                <a:cs typeface="Times New Roman" panose="02020603050405020304" pitchFamily="18" charset="0"/>
              </a:rPr>
              <a:t>Sun availability</a:t>
            </a:r>
            <a:r>
              <a:rPr lang="en-US" sz="2100" dirty="0">
                <a:ea typeface="Calibri" panose="020F0502020204030204" pitchFamily="34" charset="0"/>
                <a:cs typeface="Times New Roman" panose="02020603050405020304" pitchFamily="18" charset="0"/>
              </a:rPr>
              <a:t> – Plant pines where there is now a lot of sun. Future solar energy generation should also be assessed before planting. </a:t>
            </a:r>
          </a:p>
          <a:p>
            <a:pPr marL="257175" indent="-257175">
              <a:lnSpc>
                <a:spcPct val="107000"/>
              </a:lnSpc>
              <a:spcAft>
                <a:spcPts val="450"/>
              </a:spcAft>
              <a:buFont typeface="Symbol" panose="05050102010706020507" pitchFamily="18" charset="2"/>
              <a:buChar char=""/>
              <a:defRPr/>
            </a:pPr>
            <a:r>
              <a:rPr lang="en-US" sz="2100" u="sng" dirty="0">
                <a:ea typeface="Calibri" panose="020F0502020204030204" pitchFamily="34" charset="0"/>
                <a:cs typeface="Times New Roman" panose="02020603050405020304" pitchFamily="18" charset="0"/>
              </a:rPr>
              <a:t>Views</a:t>
            </a:r>
            <a:r>
              <a:rPr lang="en-US" sz="2100" dirty="0">
                <a:ea typeface="Calibri" panose="020F0502020204030204" pitchFamily="34" charset="0"/>
                <a:cs typeface="Times New Roman" panose="02020603050405020304" pitchFamily="18" charset="0"/>
              </a:rPr>
              <a:t> – Consider future views and don’t plant tree that will block them.</a:t>
            </a:r>
          </a:p>
        </p:txBody>
      </p:sp>
      <p:sp>
        <p:nvSpPr>
          <p:cNvPr id="25603" name="TextBox 2"/>
          <p:cNvSpPr txBox="1">
            <a:spLocks noChangeArrowheads="1"/>
          </p:cNvSpPr>
          <p:nvPr/>
        </p:nvSpPr>
        <p:spPr bwMode="auto">
          <a:xfrm>
            <a:off x="344245" y="444426"/>
            <a:ext cx="376517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n-US" altLang="en-US" sz="4000" b="1" dirty="0">
                <a:latin typeface="+mj-lt"/>
              </a:rPr>
              <a:t>Replanting</a:t>
            </a:r>
            <a:endParaRPr lang="en-US" altLang="en-US" sz="3000" b="1" dirty="0">
              <a:latin typeface="+mj-lt"/>
            </a:endParaRPr>
          </a:p>
        </p:txBody>
      </p:sp>
    </p:spTree>
    <p:extLst>
      <p:ext uri="{BB962C8B-B14F-4D97-AF65-F5344CB8AC3E}">
        <p14:creationId xmlns:p14="http://schemas.microsoft.com/office/powerpoint/2010/main" val="813405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4A6AD9-2C0D-48B0-96B3-E41F73044923}"/>
              </a:ext>
            </a:extLst>
          </p:cNvPr>
          <p:cNvSpPr txBox="1"/>
          <p:nvPr/>
        </p:nvSpPr>
        <p:spPr>
          <a:xfrm>
            <a:off x="355002" y="1702120"/>
            <a:ext cx="4052039" cy="2354491"/>
          </a:xfrm>
          <a:prstGeom prst="rect">
            <a:avLst/>
          </a:prstGeom>
          <a:noFill/>
        </p:spPr>
        <p:txBody>
          <a:bodyPr wrap="square">
            <a:spAutoFit/>
          </a:bodyPr>
          <a:lstStyle/>
          <a:p>
            <a:r>
              <a:rPr lang="en-US" sz="2100" b="1" dirty="0"/>
              <a:t>Native trees </a:t>
            </a:r>
            <a:r>
              <a:rPr lang="en-US" sz="2100" dirty="0"/>
              <a:t>- Native conifers are adapted to our climates. Due to climate change, choosing trees that were grown from seed stock collected from a slightly lower elevation may hedge against warmer temperatures in the future. </a:t>
            </a:r>
          </a:p>
        </p:txBody>
      </p:sp>
      <p:sp>
        <p:nvSpPr>
          <p:cNvPr id="3" name="TextBox 2">
            <a:extLst>
              <a:ext uri="{FF2B5EF4-FFF2-40B4-BE49-F238E27FC236}">
                <a16:creationId xmlns:a16="http://schemas.microsoft.com/office/drawing/2014/main" id="{153BD3F8-E9E9-4580-9981-1D7F7D4242B1}"/>
              </a:ext>
            </a:extLst>
          </p:cNvPr>
          <p:cNvSpPr txBox="1">
            <a:spLocks noChangeArrowheads="1"/>
          </p:cNvSpPr>
          <p:nvPr/>
        </p:nvSpPr>
        <p:spPr bwMode="auto">
          <a:xfrm>
            <a:off x="355002" y="190449"/>
            <a:ext cx="453972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n-US" altLang="en-US" sz="4000" b="1" dirty="0">
                <a:latin typeface="+mj-lt"/>
              </a:rPr>
              <a:t>Replanting tree choices</a:t>
            </a:r>
            <a:endParaRPr lang="en-US" altLang="en-US" sz="1800" b="1" dirty="0">
              <a:latin typeface="+mj-lt"/>
            </a:endParaRPr>
          </a:p>
        </p:txBody>
      </p:sp>
      <p:pic>
        <p:nvPicPr>
          <p:cNvPr id="4" name="Picture 3">
            <a:extLst>
              <a:ext uri="{FF2B5EF4-FFF2-40B4-BE49-F238E27FC236}">
                <a16:creationId xmlns:a16="http://schemas.microsoft.com/office/drawing/2014/main" id="{65CAC3C2-EE7D-4E61-8964-73485C0743CE}"/>
              </a:ext>
            </a:extLst>
          </p:cNvPr>
          <p:cNvPicPr>
            <a:picLocks noChangeAspect="1"/>
          </p:cNvPicPr>
          <p:nvPr/>
        </p:nvPicPr>
        <p:blipFill>
          <a:blip r:embed="rId3"/>
          <a:stretch>
            <a:fillRect/>
          </a:stretch>
        </p:blipFill>
        <p:spPr>
          <a:xfrm flipH="1">
            <a:off x="1502371" y="4158783"/>
            <a:ext cx="1757299" cy="2613155"/>
          </a:xfrm>
          <a:prstGeom prst="rect">
            <a:avLst/>
          </a:prstGeom>
          <a:ln>
            <a:noFill/>
          </a:ln>
          <a:effectLst>
            <a:outerShdw blurRad="292100" dist="139700" dir="2700000" algn="tl" rotWithShape="0">
              <a:srgbClr val="333333">
                <a:alpha val="65000"/>
              </a:srgbClr>
            </a:outerShdw>
          </a:effectLst>
        </p:spPr>
      </p:pic>
      <p:pic>
        <p:nvPicPr>
          <p:cNvPr id="5" name="Picture 4" descr="A close up of a map&#10;&#10;Description generated with high confidence">
            <a:extLst>
              <a:ext uri="{FF2B5EF4-FFF2-40B4-BE49-F238E27FC236}">
                <a16:creationId xmlns:a16="http://schemas.microsoft.com/office/drawing/2014/main" id="{21B8AA41-BA58-4534-82C8-CEB39ED17987}"/>
              </a:ext>
            </a:extLst>
          </p:cNvPr>
          <p:cNvPicPr>
            <a:picLocks noChangeAspect="1"/>
          </p:cNvPicPr>
          <p:nvPr/>
        </p:nvPicPr>
        <p:blipFill rotWithShape="1">
          <a:blip r:embed="rId4"/>
          <a:srcRect b="3788"/>
          <a:stretch/>
        </p:blipFill>
        <p:spPr>
          <a:xfrm>
            <a:off x="4612910" y="190449"/>
            <a:ext cx="4531089" cy="5693984"/>
          </a:xfrm>
          <a:prstGeom prst="rect">
            <a:avLst/>
          </a:prstGeom>
        </p:spPr>
      </p:pic>
    </p:spTree>
    <p:extLst>
      <p:ext uri="{BB962C8B-B14F-4D97-AF65-F5344CB8AC3E}">
        <p14:creationId xmlns:p14="http://schemas.microsoft.com/office/powerpoint/2010/main" val="4223446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292859-CB76-4CD7-B17E-929E64C9B78C}"/>
              </a:ext>
            </a:extLst>
          </p:cNvPr>
          <p:cNvPicPr>
            <a:picLocks noChangeAspect="1"/>
          </p:cNvPicPr>
          <p:nvPr/>
        </p:nvPicPr>
        <p:blipFill>
          <a:blip r:embed="rId3"/>
          <a:stretch>
            <a:fillRect/>
          </a:stretch>
        </p:blipFill>
        <p:spPr>
          <a:xfrm>
            <a:off x="265243" y="1066801"/>
            <a:ext cx="4429615" cy="5043544"/>
          </a:xfrm>
          <a:prstGeom prst="rect">
            <a:avLst/>
          </a:prstGeom>
        </p:spPr>
      </p:pic>
      <p:pic>
        <p:nvPicPr>
          <p:cNvPr id="3" name="Picture 2">
            <a:extLst>
              <a:ext uri="{FF2B5EF4-FFF2-40B4-BE49-F238E27FC236}">
                <a16:creationId xmlns:a16="http://schemas.microsoft.com/office/drawing/2014/main" id="{2D2D7E1A-0F20-4C92-B488-4B3D6CAA5D1B}"/>
              </a:ext>
            </a:extLst>
          </p:cNvPr>
          <p:cNvPicPr>
            <a:picLocks noChangeAspect="1"/>
          </p:cNvPicPr>
          <p:nvPr/>
        </p:nvPicPr>
        <p:blipFill rotWithShape="1">
          <a:blip r:embed="rId4"/>
          <a:srcRect l="6408" r="7921"/>
          <a:stretch/>
        </p:blipFill>
        <p:spPr>
          <a:xfrm>
            <a:off x="3797449" y="1828800"/>
            <a:ext cx="5270351" cy="2306958"/>
          </a:xfrm>
          <a:prstGeom prst="rect">
            <a:avLst/>
          </a:prstGeom>
        </p:spPr>
      </p:pic>
      <p:sp>
        <p:nvSpPr>
          <p:cNvPr id="5123" name="TextBox 2">
            <a:extLst>
              <a:ext uri="{FF2B5EF4-FFF2-40B4-BE49-F238E27FC236}">
                <a16:creationId xmlns:a16="http://schemas.microsoft.com/office/drawing/2014/main" id="{8FC019DB-FC6F-4416-98C3-8EE1F900625F}"/>
              </a:ext>
            </a:extLst>
          </p:cNvPr>
          <p:cNvSpPr txBox="1">
            <a:spLocks noChangeArrowheads="1"/>
          </p:cNvSpPr>
          <p:nvPr/>
        </p:nvSpPr>
        <p:spPr bwMode="auto">
          <a:xfrm>
            <a:off x="1639258" y="129092"/>
            <a:ext cx="611119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dirty="0"/>
              <a:t>Tree mortality throughout the state has been severe</a:t>
            </a:r>
          </a:p>
        </p:txBody>
      </p:sp>
    </p:spTree>
    <p:extLst>
      <p:ext uri="{BB962C8B-B14F-4D97-AF65-F5344CB8AC3E}">
        <p14:creationId xmlns:p14="http://schemas.microsoft.com/office/powerpoint/2010/main" val="1894275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55002" y="1134344"/>
            <a:ext cx="4389120" cy="5324535"/>
          </a:xfrm>
          <a:prstGeom prst="rect">
            <a:avLst/>
          </a:prstGeom>
          <a:noFill/>
        </p:spPr>
        <p:txBody>
          <a:bodyPr wrap="square">
            <a:spAutoFit/>
          </a:bodyPr>
          <a:lstStyle/>
          <a:p>
            <a:r>
              <a:rPr lang="en-US" sz="2000" b="1" dirty="0"/>
              <a:t>Landscape trees – </a:t>
            </a:r>
            <a:r>
              <a:rPr lang="en-US" sz="2000" dirty="0"/>
              <a:t>Trees other than conifers can also be planted. This could include native and nonnative species.</a:t>
            </a:r>
          </a:p>
          <a:p>
            <a:endParaRPr lang="en-US" sz="2000" dirty="0"/>
          </a:p>
          <a:p>
            <a:pPr marL="342900" indent="-342900">
              <a:buFont typeface="Arial" panose="020B0604020202020204" pitchFamily="34" charset="0"/>
              <a:buChar char="•"/>
            </a:pPr>
            <a:r>
              <a:rPr lang="en-US" sz="2000" dirty="0"/>
              <a:t>These can provide color, aesthetic or other values.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Important to choose the most appropriate site for the tree.</a:t>
            </a:r>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r>
              <a:rPr lang="en-US" sz="2000" dirty="0"/>
              <a:t>Choose a tree that is best adapted to the local growing conditions and will thrive in the area with the fewest pest problems.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Important to choose plants that are not invasive or weeds.</a:t>
            </a:r>
          </a:p>
        </p:txBody>
      </p:sp>
      <p:sp>
        <p:nvSpPr>
          <p:cNvPr id="22531" name="TextBox 2"/>
          <p:cNvSpPr txBox="1">
            <a:spLocks noChangeArrowheads="1"/>
          </p:cNvSpPr>
          <p:nvPr/>
        </p:nvSpPr>
        <p:spPr bwMode="auto">
          <a:xfrm>
            <a:off x="355002" y="190449"/>
            <a:ext cx="53035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n-US" altLang="en-US" sz="4000" b="1" dirty="0">
                <a:latin typeface="+mj-lt"/>
              </a:rPr>
              <a:t>Replanting tree choices</a:t>
            </a:r>
            <a:endParaRPr lang="en-US" altLang="en-US" sz="1800" b="1" dirty="0">
              <a:latin typeface="+mj-lt"/>
            </a:endParaRPr>
          </a:p>
        </p:txBody>
      </p:sp>
      <p:pic>
        <p:nvPicPr>
          <p:cNvPr id="4" name="Picture 3">
            <a:extLst>
              <a:ext uri="{FF2B5EF4-FFF2-40B4-BE49-F238E27FC236}">
                <a16:creationId xmlns:a16="http://schemas.microsoft.com/office/drawing/2014/main" id="{00885DA0-2A5C-42F0-B208-F032903BBA31}"/>
              </a:ext>
            </a:extLst>
          </p:cNvPr>
          <p:cNvPicPr>
            <a:picLocks noChangeAspect="1"/>
          </p:cNvPicPr>
          <p:nvPr/>
        </p:nvPicPr>
        <p:blipFill>
          <a:blip r:embed="rId3"/>
          <a:stretch>
            <a:fillRect/>
          </a:stretch>
        </p:blipFill>
        <p:spPr>
          <a:xfrm>
            <a:off x="4995624" y="1212588"/>
            <a:ext cx="4053909" cy="5026847"/>
          </a:xfrm>
          <a:prstGeom prst="rect">
            <a:avLst/>
          </a:prstGeom>
        </p:spPr>
      </p:pic>
    </p:spTree>
    <p:extLst>
      <p:ext uri="{BB962C8B-B14F-4D97-AF65-F5344CB8AC3E}">
        <p14:creationId xmlns:p14="http://schemas.microsoft.com/office/powerpoint/2010/main" val="2118507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8764" y="1163233"/>
            <a:ext cx="7398328" cy="388696"/>
          </a:xfrm>
          <a:prstGeom prst="rect">
            <a:avLst/>
          </a:prstGeom>
        </p:spPr>
        <p:txBody>
          <a:bodyPr wrap="square">
            <a:spAutoFit/>
          </a:bodyPr>
          <a:lstStyle/>
          <a:p>
            <a:pPr marL="257175" indent="-257175">
              <a:lnSpc>
                <a:spcPct val="107000"/>
              </a:lnSpc>
              <a:spcAft>
                <a:spcPts val="450"/>
              </a:spcAft>
              <a:buFont typeface="Symbol" panose="05050102010706020507" pitchFamily="18" charset="2"/>
              <a:buChar char=""/>
              <a:defRPr/>
            </a:pPr>
            <a:r>
              <a:rPr lang="en-US" u="sng" dirty="0">
                <a:ea typeface="Calibri" panose="020F0502020204030204" pitchFamily="34" charset="0"/>
                <a:cs typeface="Times New Roman" panose="02020603050405020304" pitchFamily="18" charset="0"/>
              </a:rPr>
              <a:t>Species suited to your location will change with a warming climate</a:t>
            </a:r>
            <a:endParaRPr lang="en-US" dirty="0">
              <a:ea typeface="Calibri" panose="020F0502020204030204" pitchFamily="34" charset="0"/>
              <a:cs typeface="Times New Roman" panose="02020603050405020304" pitchFamily="18" charset="0"/>
            </a:endParaRPr>
          </a:p>
        </p:txBody>
      </p:sp>
      <p:sp>
        <p:nvSpPr>
          <p:cNvPr id="25603" name="TextBox 2"/>
          <p:cNvSpPr txBox="1">
            <a:spLocks noChangeArrowheads="1"/>
          </p:cNvSpPr>
          <p:nvPr/>
        </p:nvSpPr>
        <p:spPr bwMode="auto">
          <a:xfrm>
            <a:off x="348951" y="326091"/>
            <a:ext cx="68801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a:spcBef>
                <a:spcPct val="0"/>
              </a:spcBef>
              <a:buClrTx/>
              <a:buFontTx/>
              <a:buNone/>
            </a:pPr>
            <a:r>
              <a:rPr lang="en-US" sz="3600" b="1" dirty="0">
                <a:latin typeface="+mj-lt"/>
              </a:rPr>
              <a:t>Choosing the right landscape trees</a:t>
            </a:r>
            <a:endParaRPr lang="en-US" altLang="en-US" sz="3600" b="1" dirty="0">
              <a:latin typeface="+mj-lt"/>
            </a:endParaRPr>
          </a:p>
        </p:txBody>
      </p:sp>
      <p:pic>
        <p:nvPicPr>
          <p:cNvPr id="6" name="Picture 5"/>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t="9726" b="13725"/>
          <a:stretch/>
        </p:blipFill>
        <p:spPr>
          <a:xfrm>
            <a:off x="862826" y="1742740"/>
            <a:ext cx="7291470" cy="4121738"/>
          </a:xfrm>
          <a:prstGeom prst="rect">
            <a:avLst/>
          </a:prstGeom>
          <a:ln>
            <a:solidFill>
              <a:srgbClr val="000000"/>
            </a:solidFill>
          </a:ln>
        </p:spPr>
      </p:pic>
    </p:spTree>
    <p:extLst>
      <p:ext uri="{BB962C8B-B14F-4D97-AF65-F5344CB8AC3E}">
        <p14:creationId xmlns:p14="http://schemas.microsoft.com/office/powerpoint/2010/main" val="2377649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616EE0-628C-4BB7-A546-2F1FB2AC9C9A}"/>
              </a:ext>
            </a:extLst>
          </p:cNvPr>
          <p:cNvSpPr/>
          <p:nvPr/>
        </p:nvSpPr>
        <p:spPr>
          <a:xfrm>
            <a:off x="822867" y="520700"/>
            <a:ext cx="7353834" cy="6208453"/>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67111"/>
            <a:ext cx="9144000" cy="962357"/>
          </a:xfrm>
        </p:spPr>
        <p:txBody>
          <a:bodyPr>
            <a:normAutofit/>
          </a:bodyPr>
          <a:lstStyle/>
          <a:p>
            <a:r>
              <a:rPr lang="en-US" sz="2000" dirty="0"/>
              <a:t>Species not expected to perform well – based on “warm” or “warmer” city</a:t>
            </a:r>
          </a:p>
        </p:txBody>
      </p:sp>
      <p:graphicFrame>
        <p:nvGraphicFramePr>
          <p:cNvPr id="4" name="Object 3"/>
          <p:cNvGraphicFramePr>
            <a:graphicFrameLocks noChangeAspect="1"/>
          </p:cNvGraphicFramePr>
          <p:nvPr>
            <p:extLst/>
          </p:nvPr>
        </p:nvGraphicFramePr>
        <p:xfrm>
          <a:off x="827088" y="520700"/>
          <a:ext cx="7583487" cy="6408738"/>
        </p:xfrm>
        <a:graphic>
          <a:graphicData uri="http://schemas.openxmlformats.org/presentationml/2006/ole">
            <mc:AlternateContent xmlns:mc="http://schemas.openxmlformats.org/markup-compatibility/2006">
              <mc:Choice xmlns:v="urn:schemas-microsoft-com:vml" Requires="v">
                <p:oleObj spid="_x0000_s1039" name="Document" r:id="rId5" imgW="6504597" imgH="5498399" progId="Word.Document.12">
                  <p:embed/>
                </p:oleObj>
              </mc:Choice>
              <mc:Fallback>
                <p:oleObj name="Document" r:id="rId5" imgW="6504597" imgH="5498399" progId="Word.Document.12">
                  <p:embed/>
                  <p:pic>
                    <p:nvPicPr>
                      <p:cNvPr id="4" name="Object 3"/>
                      <p:cNvPicPr/>
                      <p:nvPr/>
                    </p:nvPicPr>
                    <p:blipFill>
                      <a:blip r:embed="rId6"/>
                      <a:stretch>
                        <a:fillRect/>
                      </a:stretch>
                    </p:blipFill>
                    <p:spPr>
                      <a:xfrm>
                        <a:off x="827088" y="520700"/>
                        <a:ext cx="7583487" cy="6408738"/>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1558319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4A82BB-B688-4C38-BE74-CFCDBA253683}"/>
              </a:ext>
            </a:extLst>
          </p:cNvPr>
          <p:cNvPicPr>
            <a:picLocks noChangeAspect="1"/>
          </p:cNvPicPr>
          <p:nvPr/>
        </p:nvPicPr>
        <p:blipFill rotWithShape="1">
          <a:blip r:embed="rId4"/>
          <a:srcRect l="6212" t="3512" r="8333" b="14428"/>
          <a:stretch/>
        </p:blipFill>
        <p:spPr>
          <a:xfrm>
            <a:off x="155046" y="203671"/>
            <a:ext cx="8848262" cy="5067576"/>
          </a:xfrm>
          <a:prstGeom prst="rect">
            <a:avLst/>
          </a:prstGeom>
        </p:spPr>
      </p:pic>
      <p:sp>
        <p:nvSpPr>
          <p:cNvPr id="7" name="Title 1">
            <a:extLst>
              <a:ext uri="{FF2B5EF4-FFF2-40B4-BE49-F238E27FC236}">
                <a16:creationId xmlns:a16="http://schemas.microsoft.com/office/drawing/2014/main" id="{9C01BCAF-A28E-4E06-84EA-F24A7728C794}"/>
              </a:ext>
            </a:extLst>
          </p:cNvPr>
          <p:cNvSpPr txBox="1">
            <a:spLocks/>
          </p:cNvSpPr>
          <p:nvPr/>
        </p:nvSpPr>
        <p:spPr>
          <a:xfrm>
            <a:off x="155046" y="125747"/>
            <a:ext cx="8848262" cy="495083"/>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4000"/>
              </a:lnSpc>
            </a:pPr>
            <a:r>
              <a:rPr lang="en-US" sz="2250" dirty="0">
                <a:latin typeface="Lucida Sans" panose="020B0602040502020204" pitchFamily="34" charset="0"/>
                <a:cs typeface="Lucida Sans" panose="020B0602040502020204" pitchFamily="34" charset="0"/>
              </a:rPr>
              <a:t>https://selectree.calpoly.edu/</a:t>
            </a:r>
          </a:p>
        </p:txBody>
      </p:sp>
      <p:sp>
        <p:nvSpPr>
          <p:cNvPr id="67587" name="Text Box 3">
            <a:extLst>
              <a:ext uri="{FF2B5EF4-FFF2-40B4-BE49-F238E27FC236}">
                <a16:creationId xmlns:a16="http://schemas.microsoft.com/office/drawing/2014/main" id="{2FB3F868-2C68-4C54-957A-F587CC94FE47}"/>
              </a:ext>
            </a:extLst>
          </p:cNvPr>
          <p:cNvSpPr txBox="1">
            <a:spLocks noChangeArrowheads="1"/>
          </p:cNvSpPr>
          <p:nvPr/>
        </p:nvSpPr>
        <p:spPr bwMode="auto">
          <a:xfrm>
            <a:off x="487332" y="4481722"/>
            <a:ext cx="6400800" cy="369332"/>
          </a:xfrm>
          <a:prstGeom prst="rect">
            <a:avLst/>
          </a:prstGeom>
          <a:noFill/>
          <a:ln w="9525">
            <a:noFill/>
            <a:miter lim="800000"/>
            <a:headEnd/>
            <a:tailEnd/>
          </a:ln>
          <a:effec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defRPr/>
            </a:pPr>
            <a:r>
              <a:rPr lang="en-US" altLang="en-US" sz="1800" dirty="0">
                <a:effectLst>
                  <a:outerShdw blurRad="38100" dist="38100" dir="2700000" algn="tl">
                    <a:srgbClr val="FFFFFF"/>
                  </a:outerShdw>
                </a:effectLst>
                <a:latin typeface="Lucida Sans" panose="020B0602040502020204" pitchFamily="34" charset="0"/>
                <a:cs typeface="Lucida Sans" panose="020B0602040502020204" pitchFamily="34" charset="0"/>
              </a:rPr>
              <a:t>~ you can search for a tree by desired characteristics!</a:t>
            </a:r>
          </a:p>
        </p:txBody>
      </p:sp>
    </p:spTree>
    <p:custDataLst>
      <p:tags r:id="rId1"/>
    </p:custDataLst>
    <p:extLst>
      <p:ext uri="{BB962C8B-B14F-4D97-AF65-F5344CB8AC3E}">
        <p14:creationId xmlns:p14="http://schemas.microsoft.com/office/powerpoint/2010/main" val="2392072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6575" b="6268"/>
          <a:stretch/>
        </p:blipFill>
        <p:spPr bwMode="auto">
          <a:xfrm>
            <a:off x="241221" y="320511"/>
            <a:ext cx="2846070" cy="36843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IMG_1495"/>
          <p:cNvPicPr>
            <a:picLocks noChangeAspect="1" noChangeArrowheads="1"/>
          </p:cNvPicPr>
          <p:nvPr/>
        </p:nvPicPr>
        <p:blipFill rotWithShape="1">
          <a:blip r:embed="rId4">
            <a:extLst>
              <a:ext uri="{28A0092B-C50C-407E-A947-70E740481C1C}">
                <a14:useLocalDpi xmlns:a14="http://schemas.microsoft.com/office/drawing/2010/main" val="0"/>
              </a:ext>
            </a:extLst>
          </a:blip>
          <a:srcRect l="16499" r="29199" b="6271"/>
          <a:stretch/>
        </p:blipFill>
        <p:spPr bwMode="auto">
          <a:xfrm>
            <a:off x="3245610" y="320511"/>
            <a:ext cx="2846070" cy="36843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mage result for planting acorns images"/>
          <p:cNvPicPr>
            <a:picLocks noChangeAspect="1" noChangeArrowheads="1"/>
          </p:cNvPicPr>
          <p:nvPr/>
        </p:nvPicPr>
        <p:blipFill rotWithShape="1">
          <a:blip r:embed="rId5">
            <a:extLst>
              <a:ext uri="{28A0092B-C50C-407E-A947-70E740481C1C}">
                <a14:useLocalDpi xmlns:a14="http://schemas.microsoft.com/office/drawing/2010/main" val="0"/>
              </a:ext>
            </a:extLst>
          </a:blip>
          <a:srcRect l="18162" r="20711" b="6271"/>
          <a:stretch/>
        </p:blipFill>
        <p:spPr bwMode="auto">
          <a:xfrm flipH="1">
            <a:off x="6131662" y="320511"/>
            <a:ext cx="2846070" cy="36843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1520" y="5778706"/>
            <a:ext cx="76809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33487" y="4847532"/>
            <a:ext cx="8530814" cy="1723549"/>
          </a:xfrm>
          <a:prstGeom prst="rect">
            <a:avLst/>
          </a:prstGeom>
          <a:solidFill>
            <a:schemeClr val="bg1"/>
          </a:solidFill>
        </p:spPr>
        <p:txBody>
          <a:bodyPr wrap="square">
            <a:spAutoFit/>
          </a:bodyPr>
          <a:lstStyle/>
          <a:p>
            <a:pPr>
              <a:spcAft>
                <a:spcPts val="600"/>
              </a:spcAft>
            </a:pPr>
            <a:r>
              <a:rPr lang="en-US" sz="1600" i="1" dirty="0"/>
              <a:t>Saplings</a:t>
            </a:r>
            <a:r>
              <a:rPr lang="en-US" sz="1600" dirty="0"/>
              <a:t>: Most expensive. Requires soil amendments and weekly waterings during the dry season for the first few years. Best for select locations near the home for visual screening or wind breaks.</a:t>
            </a:r>
          </a:p>
          <a:p>
            <a:pPr>
              <a:spcAft>
                <a:spcPts val="600"/>
              </a:spcAft>
            </a:pPr>
            <a:r>
              <a:rPr lang="en-US" sz="1600" i="1" dirty="0"/>
              <a:t>Container grown seedlings: </a:t>
            </a:r>
            <a:r>
              <a:rPr lang="en-US" sz="1600" dirty="0"/>
              <a:t>Much less expensive. May require some care including watering during the dry season. May be held in pots until ready to plant.</a:t>
            </a:r>
          </a:p>
          <a:p>
            <a:pPr>
              <a:spcAft>
                <a:spcPts val="600"/>
              </a:spcAft>
            </a:pPr>
            <a:r>
              <a:rPr lang="en-US" sz="1600" i="1" dirty="0"/>
              <a:t>Oaks</a:t>
            </a:r>
            <a:r>
              <a:rPr lang="en-US" sz="1600" dirty="0"/>
              <a:t>: Container sized plants can be expensive. Least expensive option is starting by seed. Gather acorns locally in the fall and plant immediately. Germination success can be high if done right.</a:t>
            </a:r>
          </a:p>
        </p:txBody>
      </p:sp>
      <p:sp>
        <p:nvSpPr>
          <p:cNvPr id="3" name="TextBox 2"/>
          <p:cNvSpPr txBox="1">
            <a:spLocks noChangeArrowheads="1"/>
          </p:cNvSpPr>
          <p:nvPr/>
        </p:nvSpPr>
        <p:spPr bwMode="auto">
          <a:xfrm>
            <a:off x="482247" y="4141691"/>
            <a:ext cx="8179506" cy="55877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fontScale="92500" lnSpcReduction="10000"/>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defTabSz="914400">
              <a:lnSpc>
                <a:spcPct val="90000"/>
              </a:lnSpc>
              <a:spcBef>
                <a:spcPct val="0"/>
              </a:spcBef>
              <a:spcAft>
                <a:spcPts val="600"/>
              </a:spcAft>
              <a:buClrTx/>
              <a:buNone/>
            </a:pPr>
            <a:r>
              <a:rPr lang="en-US" altLang="en-US" sz="4000" kern="1200" dirty="0">
                <a:solidFill>
                  <a:schemeClr val="tx1"/>
                </a:solidFill>
                <a:latin typeface="+mj-lt"/>
                <a:ea typeface="+mj-ea"/>
                <a:cs typeface="+mj-cs"/>
              </a:rPr>
              <a:t>Replant – size options</a:t>
            </a:r>
          </a:p>
        </p:txBody>
      </p:sp>
      <p:cxnSp>
        <p:nvCxnSpPr>
          <p:cNvPr id="8" name="Straight Connector 7">
            <a:extLst>
              <a:ext uri="{FF2B5EF4-FFF2-40B4-BE49-F238E27FC236}">
                <a16:creationId xmlns:a16="http://schemas.microsoft.com/office/drawing/2014/main" id="{45B07DD9-0F03-4AF8-A4D3-D8E8EDAA6C96}"/>
              </a:ext>
            </a:extLst>
          </p:cNvPr>
          <p:cNvCxnSpPr/>
          <p:nvPr/>
        </p:nvCxnSpPr>
        <p:spPr>
          <a:xfrm>
            <a:off x="731520" y="4729196"/>
            <a:ext cx="747656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06278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8710" y="726955"/>
            <a:ext cx="5860792" cy="4930895"/>
          </a:xfrm>
          <a:prstGeom prst="rect">
            <a:avLst/>
          </a:prstGeom>
        </p:spPr>
      </p:pic>
      <p:pic>
        <p:nvPicPr>
          <p:cNvPr id="6" name="Picture 5"/>
          <p:cNvPicPr>
            <a:picLocks noChangeAspect="1"/>
          </p:cNvPicPr>
          <p:nvPr/>
        </p:nvPicPr>
        <p:blipFill>
          <a:blip r:embed="rId4"/>
          <a:stretch>
            <a:fillRect/>
          </a:stretch>
        </p:blipFill>
        <p:spPr>
          <a:xfrm>
            <a:off x="5949522" y="726955"/>
            <a:ext cx="3194478" cy="4930895"/>
          </a:xfrm>
          <a:prstGeom prst="rect">
            <a:avLst/>
          </a:prstGeom>
        </p:spPr>
      </p:pic>
    </p:spTree>
    <p:extLst>
      <p:ext uri="{BB962C8B-B14F-4D97-AF65-F5344CB8AC3E}">
        <p14:creationId xmlns:p14="http://schemas.microsoft.com/office/powerpoint/2010/main" val="3165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AB7D5-DA07-4AA0-A454-425C6066DE9D}"/>
              </a:ext>
            </a:extLst>
          </p:cNvPr>
          <p:cNvSpPr>
            <a:spLocks noGrp="1"/>
          </p:cNvSpPr>
          <p:nvPr>
            <p:ph type="title"/>
          </p:nvPr>
        </p:nvSpPr>
        <p:spPr/>
        <p:txBody>
          <a:bodyPr/>
          <a:lstStyle/>
          <a:p>
            <a:r>
              <a:rPr lang="en-US" dirty="0"/>
              <a:t>Buying Trees</a:t>
            </a:r>
          </a:p>
        </p:txBody>
      </p:sp>
      <p:sp>
        <p:nvSpPr>
          <p:cNvPr id="3" name="Content Placeholder 2">
            <a:extLst>
              <a:ext uri="{FF2B5EF4-FFF2-40B4-BE49-F238E27FC236}">
                <a16:creationId xmlns:a16="http://schemas.microsoft.com/office/drawing/2014/main" id="{8DD4F815-7171-444F-A1E0-B12388648DFB}"/>
              </a:ext>
            </a:extLst>
          </p:cNvPr>
          <p:cNvSpPr>
            <a:spLocks noGrp="1"/>
          </p:cNvSpPr>
          <p:nvPr>
            <p:ph idx="1"/>
          </p:nvPr>
        </p:nvSpPr>
        <p:spPr>
          <a:xfrm>
            <a:off x="457199" y="1342014"/>
            <a:ext cx="8686801" cy="3816350"/>
          </a:xfrm>
        </p:spPr>
        <p:txBody>
          <a:bodyPr/>
          <a:lstStyle/>
          <a:p>
            <a:r>
              <a:rPr lang="en-US" dirty="0"/>
              <a:t>For small scale replanting</a:t>
            </a:r>
          </a:p>
          <a:p>
            <a:pPr lvl="1"/>
            <a:r>
              <a:rPr lang="en-US" dirty="0"/>
              <a:t>Local nurseries</a:t>
            </a:r>
          </a:p>
          <a:p>
            <a:r>
              <a:rPr lang="en-US" dirty="0"/>
              <a:t>For larger plantings</a:t>
            </a:r>
          </a:p>
          <a:p>
            <a:pPr lvl="1"/>
            <a:r>
              <a:rPr lang="en-US" dirty="0"/>
              <a:t>El Dorado County Resource Conservation District has partnered with the USFS nursery in Camino, CA </a:t>
            </a:r>
          </a:p>
          <a:p>
            <a:pPr lvl="2"/>
            <a:r>
              <a:rPr lang="en-US" dirty="0"/>
              <a:t>200 seedling minimum</a:t>
            </a:r>
          </a:p>
          <a:p>
            <a:pPr lvl="2"/>
            <a:r>
              <a:rPr lang="en-US" dirty="0"/>
              <a:t>Orders must be received by Oct 1 each year for Sugar pine, and Dec 1 for all other species</a:t>
            </a:r>
          </a:p>
          <a:p>
            <a:pPr lvl="2"/>
            <a:r>
              <a:rPr lang="en-US" dirty="0">
                <a:hlinkClick r:id="rId2"/>
              </a:rPr>
              <a:t>http://www.eldoradorcd.org/nodes/info/reforestation.htm</a:t>
            </a:r>
            <a:endParaRPr lang="en-US" dirty="0"/>
          </a:p>
          <a:p>
            <a:pPr lvl="2"/>
            <a:r>
              <a:rPr lang="en-US" dirty="0"/>
              <a:t>(530)295-5630</a:t>
            </a:r>
          </a:p>
        </p:txBody>
      </p:sp>
    </p:spTree>
    <p:extLst>
      <p:ext uri="{BB962C8B-B14F-4D97-AF65-F5344CB8AC3E}">
        <p14:creationId xmlns:p14="http://schemas.microsoft.com/office/powerpoint/2010/main" val="14021198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7831" y="581799"/>
            <a:ext cx="7327232" cy="707886"/>
          </a:xfrm>
          <a:prstGeom prst="rect">
            <a:avLst/>
          </a:prstGeom>
          <a:noFill/>
        </p:spPr>
        <p:txBody>
          <a:bodyPr wrap="square" rtlCol="0">
            <a:spAutoFit/>
          </a:bodyPr>
          <a:lstStyle/>
          <a:p>
            <a:r>
              <a:rPr lang="en-US" sz="4000" b="1" dirty="0"/>
              <a:t>Maintain trees</a:t>
            </a:r>
          </a:p>
        </p:txBody>
      </p:sp>
      <p:sp>
        <p:nvSpPr>
          <p:cNvPr id="3" name="TextBox 2"/>
          <p:cNvSpPr txBox="1"/>
          <p:nvPr/>
        </p:nvSpPr>
        <p:spPr>
          <a:xfrm>
            <a:off x="620263" y="1564000"/>
            <a:ext cx="8082673" cy="3831818"/>
          </a:xfrm>
          <a:prstGeom prst="rect">
            <a:avLst/>
          </a:prstGeom>
          <a:noFill/>
        </p:spPr>
        <p:txBody>
          <a:bodyPr wrap="square" rtlCol="0">
            <a:spAutoFit/>
          </a:bodyPr>
          <a:lstStyle/>
          <a:p>
            <a:pPr marL="457200" indent="-457200">
              <a:buFont typeface="Arial" panose="020B0604020202020204" pitchFamily="34" charset="0"/>
              <a:buChar char="•"/>
            </a:pPr>
            <a:r>
              <a:rPr lang="en-US" sz="2700" dirty="0"/>
              <a:t>Amount of maintenance will vary with tree type, size, location and local conditions.</a:t>
            </a:r>
          </a:p>
          <a:p>
            <a:pPr marL="457200" indent="-457200">
              <a:buFont typeface="Arial" panose="020B0604020202020204" pitchFamily="34" charset="0"/>
              <a:buChar char="•"/>
            </a:pPr>
            <a:r>
              <a:rPr lang="en-US" sz="2700" dirty="0"/>
              <a:t>Keep newly planted trees well watered during the growing season. Many trees will need to be watered for the first couple of years or until established.</a:t>
            </a:r>
          </a:p>
          <a:p>
            <a:pPr marL="457200" indent="-457200">
              <a:buFont typeface="Arial" panose="020B0604020202020204" pitchFamily="34" charset="0"/>
              <a:buChar char="•"/>
            </a:pPr>
            <a:r>
              <a:rPr lang="en-US" sz="2700" dirty="0"/>
              <a:t>Mulch</a:t>
            </a:r>
          </a:p>
          <a:p>
            <a:pPr marL="457200" indent="-457200">
              <a:buFont typeface="Arial" panose="020B0604020202020204" pitchFamily="34" charset="0"/>
              <a:buChar char="•"/>
            </a:pPr>
            <a:r>
              <a:rPr lang="en-US" sz="2700" dirty="0"/>
              <a:t>Staking – depending on the size and type</a:t>
            </a:r>
          </a:p>
          <a:p>
            <a:pPr marL="457200" indent="-457200">
              <a:buFont typeface="Arial" panose="020B0604020202020204" pitchFamily="34" charset="0"/>
              <a:buChar char="•"/>
            </a:pPr>
            <a:r>
              <a:rPr lang="en-US" sz="2700" dirty="0"/>
              <a:t>Clear competing vegetation</a:t>
            </a:r>
          </a:p>
          <a:p>
            <a:pPr marL="457200" indent="-457200">
              <a:buFont typeface="Arial" panose="020B0604020202020204" pitchFamily="34" charset="0"/>
              <a:buChar char="•"/>
            </a:pPr>
            <a:r>
              <a:rPr lang="en-US" sz="2700" dirty="0"/>
              <a:t>Prune – only critical branches</a:t>
            </a:r>
            <a:endParaRPr lang="en-US" dirty="0"/>
          </a:p>
        </p:txBody>
      </p:sp>
    </p:spTree>
    <p:extLst>
      <p:ext uri="{BB962C8B-B14F-4D97-AF65-F5344CB8AC3E}">
        <p14:creationId xmlns:p14="http://schemas.microsoft.com/office/powerpoint/2010/main" val="19177736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2" y="321176"/>
            <a:ext cx="5380685"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BB210A0-D1AB-4938-ABA8-8F364CEBA69A}"/>
              </a:ext>
            </a:extLst>
          </p:cNvPr>
          <p:cNvPicPr>
            <a:picLocks noChangeAspect="1"/>
          </p:cNvPicPr>
          <p:nvPr/>
        </p:nvPicPr>
        <p:blipFill rotWithShape="1">
          <a:blip r:embed="rId3"/>
          <a:srcRect l="8132" r="24775" b="3"/>
          <a:stretch/>
        </p:blipFill>
        <p:spPr>
          <a:xfrm>
            <a:off x="5872163" y="2828925"/>
            <a:ext cx="3031807" cy="3388994"/>
          </a:xfrm>
          <a:prstGeom prst="rect">
            <a:avLst/>
          </a:prstGeom>
        </p:spPr>
      </p:pic>
      <p:pic>
        <p:nvPicPr>
          <p:cNvPr id="6" name="Picture 5">
            <a:extLst>
              <a:ext uri="{FF2B5EF4-FFF2-40B4-BE49-F238E27FC236}">
                <a16:creationId xmlns:a16="http://schemas.microsoft.com/office/drawing/2014/main" id="{66CB3F25-D72E-4404-BCCC-F51B49EA33AF}"/>
              </a:ext>
            </a:extLst>
          </p:cNvPr>
          <p:cNvPicPr>
            <a:picLocks noChangeAspect="1"/>
          </p:cNvPicPr>
          <p:nvPr/>
        </p:nvPicPr>
        <p:blipFill rotWithShape="1">
          <a:blip r:embed="rId4"/>
          <a:srcRect r="5504" b="-1"/>
          <a:stretch/>
        </p:blipFill>
        <p:spPr>
          <a:xfrm>
            <a:off x="5872163" y="306909"/>
            <a:ext cx="3031807" cy="2286000"/>
          </a:xfrm>
          <a:prstGeom prst="rect">
            <a:avLst/>
          </a:prstGeom>
        </p:spPr>
      </p:pic>
      <p:sp>
        <p:nvSpPr>
          <p:cNvPr id="4" name="Rectangle 2"/>
          <p:cNvSpPr txBox="1">
            <a:spLocks noChangeArrowheads="1"/>
          </p:cNvSpPr>
          <p:nvPr/>
        </p:nvSpPr>
        <p:spPr>
          <a:xfrm>
            <a:off x="114299" y="857251"/>
            <a:ext cx="8905010" cy="74294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ltLang="en-US" sz="3300" b="1" dirty="0"/>
          </a:p>
        </p:txBody>
      </p:sp>
      <p:sp>
        <p:nvSpPr>
          <p:cNvPr id="2" name="Title 1"/>
          <p:cNvSpPr>
            <a:spLocks noGrp="1"/>
          </p:cNvSpPr>
          <p:nvPr>
            <p:ph type="title"/>
          </p:nvPr>
        </p:nvSpPr>
        <p:spPr>
          <a:xfrm>
            <a:off x="616137" y="640263"/>
            <a:ext cx="4653738" cy="1344975"/>
          </a:xfrm>
        </p:spPr>
        <p:txBody>
          <a:bodyPr>
            <a:normAutofit/>
          </a:bodyPr>
          <a:lstStyle/>
          <a:p>
            <a:r>
              <a:rPr lang="en-US" altLang="en-US" sz="3500" b="1"/>
              <a:t>Landowner assistance programs</a:t>
            </a:r>
            <a:endParaRPr lang="en-US" sz="3500"/>
          </a:p>
        </p:txBody>
      </p:sp>
      <p:sp>
        <p:nvSpPr>
          <p:cNvPr id="3" name="Content Placeholder 2"/>
          <p:cNvSpPr>
            <a:spLocks noGrp="1"/>
          </p:cNvSpPr>
          <p:nvPr>
            <p:ph idx="1"/>
          </p:nvPr>
        </p:nvSpPr>
        <p:spPr>
          <a:xfrm>
            <a:off x="616136" y="2121762"/>
            <a:ext cx="4653738" cy="3626917"/>
          </a:xfrm>
        </p:spPr>
        <p:txBody>
          <a:bodyPr>
            <a:normAutofit/>
          </a:bodyPr>
          <a:lstStyle/>
          <a:p>
            <a:r>
              <a:rPr lang="en-US" sz="2100" dirty="0"/>
              <a:t>USDA Natural Resources Conservation Service - Environmental Quality Incentive Program (EQIP)</a:t>
            </a:r>
          </a:p>
          <a:p>
            <a:r>
              <a:rPr lang="en-US" sz="2100" dirty="0"/>
              <a:t>Farm Services Agency</a:t>
            </a:r>
          </a:p>
          <a:p>
            <a:r>
              <a:rPr lang="en-US" sz="2100" dirty="0"/>
              <a:t>Your county Tree Mortality Task Fore</a:t>
            </a:r>
          </a:p>
          <a:p>
            <a:r>
              <a:rPr lang="en-US" sz="2100" dirty="0" err="1"/>
              <a:t>CalFire</a:t>
            </a:r>
            <a:r>
              <a:rPr lang="en-US" sz="2100" dirty="0"/>
              <a:t> - California Forest Improvement Program (CFIP)</a:t>
            </a:r>
          </a:p>
        </p:txBody>
      </p:sp>
    </p:spTree>
    <p:extLst>
      <p:ext uri="{BB962C8B-B14F-4D97-AF65-F5344CB8AC3E}">
        <p14:creationId xmlns:p14="http://schemas.microsoft.com/office/powerpoint/2010/main" val="40689639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B04D3-FA66-42D1-9CD2-3F1FC034354A}"/>
              </a:ext>
            </a:extLst>
          </p:cNvPr>
          <p:cNvSpPr>
            <a:spLocks noGrp="1"/>
          </p:cNvSpPr>
          <p:nvPr>
            <p:ph type="title"/>
          </p:nvPr>
        </p:nvSpPr>
        <p:spPr/>
        <p:txBody>
          <a:bodyPr/>
          <a:lstStyle/>
          <a:p>
            <a:r>
              <a:rPr lang="en-US" dirty="0"/>
              <a:t>USDA Natural Resources Conservation Service</a:t>
            </a:r>
          </a:p>
        </p:txBody>
      </p:sp>
      <p:sp>
        <p:nvSpPr>
          <p:cNvPr id="3" name="Content Placeholder 2">
            <a:extLst>
              <a:ext uri="{FF2B5EF4-FFF2-40B4-BE49-F238E27FC236}">
                <a16:creationId xmlns:a16="http://schemas.microsoft.com/office/drawing/2014/main" id="{0E70A246-BAC5-4989-A6B5-43DAFB0F2286}"/>
              </a:ext>
            </a:extLst>
          </p:cNvPr>
          <p:cNvSpPr>
            <a:spLocks noGrp="1"/>
          </p:cNvSpPr>
          <p:nvPr>
            <p:ph idx="1"/>
          </p:nvPr>
        </p:nvSpPr>
        <p:spPr/>
        <p:txBody>
          <a:bodyPr/>
          <a:lstStyle/>
          <a:p>
            <a:pPr marL="0" indent="0">
              <a:buNone/>
            </a:pPr>
            <a:r>
              <a:rPr lang="en-US" sz="3600" dirty="0"/>
              <a:t>EQIP</a:t>
            </a:r>
            <a:endParaRPr lang="en-US" sz="2800" dirty="0"/>
          </a:p>
          <a:p>
            <a:pPr marL="0" indent="0">
              <a:buNone/>
            </a:pPr>
            <a:r>
              <a:rPr lang="en-US" sz="2800" b="1" dirty="0"/>
              <a:t>Forest Tree Mortality Fund Pool</a:t>
            </a:r>
          </a:p>
          <a:p>
            <a:r>
              <a:rPr lang="en-US" sz="2800" dirty="0"/>
              <a:t>The purpose of the Forest Tree Mortality EQIP Fund Pool is to provide immediate resource protection in drought-affected conifer forestlands where elevated levels of forest insect tree mortality has occurred or where forest insects are an imminent threat to forestlands. Visit the </a:t>
            </a:r>
            <a:r>
              <a:rPr lang="en-US" sz="2800" b="1" i="1" dirty="0">
                <a:hlinkClick r:id="rId2"/>
              </a:rPr>
              <a:t>Forest Tree Mortality webpage</a:t>
            </a:r>
            <a:r>
              <a:rPr lang="en-US" sz="2800" b="1" i="1" dirty="0"/>
              <a:t> </a:t>
            </a:r>
            <a:r>
              <a:rPr lang="en-US" sz="2800" dirty="0"/>
              <a:t>for more information.</a:t>
            </a:r>
          </a:p>
          <a:p>
            <a:endParaRPr lang="en-US" sz="2800" dirty="0"/>
          </a:p>
        </p:txBody>
      </p:sp>
    </p:spTree>
    <p:extLst>
      <p:ext uri="{BB962C8B-B14F-4D97-AF65-F5344CB8AC3E}">
        <p14:creationId xmlns:p14="http://schemas.microsoft.com/office/powerpoint/2010/main" val="2171800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28575"/>
            <a:ext cx="8412480" cy="1147773"/>
          </a:xfrm>
        </p:spPr>
        <p:txBody>
          <a:bodyPr>
            <a:normAutofit/>
          </a:bodyPr>
          <a:lstStyle/>
          <a:p>
            <a:pPr algn="ctr"/>
            <a:r>
              <a:rPr lang="en-US" sz="3600" b="1" dirty="0"/>
              <a:t>Water stress has played a significant role</a:t>
            </a:r>
          </a:p>
        </p:txBody>
      </p:sp>
      <p:sp>
        <p:nvSpPr>
          <p:cNvPr id="5" name="Rectangle 4"/>
          <p:cNvSpPr/>
          <p:nvPr/>
        </p:nvSpPr>
        <p:spPr>
          <a:xfrm>
            <a:off x="137083" y="1934225"/>
            <a:ext cx="4628556" cy="4108817"/>
          </a:xfrm>
          <a:prstGeom prst="rect">
            <a:avLst/>
          </a:prstGeom>
        </p:spPr>
        <p:txBody>
          <a:bodyPr wrap="square">
            <a:spAutoFit/>
          </a:bodyPr>
          <a:lstStyle/>
          <a:p>
            <a:pPr marL="0" lvl="1">
              <a:buFont typeface="Arial" panose="020B0604020202020204" pitchFamily="34" charset="0"/>
              <a:buChar char="•"/>
            </a:pPr>
            <a:r>
              <a:rPr lang="en-US" altLang="en-US" sz="2100" dirty="0"/>
              <a:t> Warm drought of 2012 to 2016 caused moisture stress throughout the state, especially at lower elevations in southern Sierra Nevada</a:t>
            </a:r>
          </a:p>
          <a:p>
            <a:pPr marL="342900" lvl="2">
              <a:buFont typeface="Arial" panose="020B0604020202020204" pitchFamily="34" charset="0"/>
              <a:buChar char="•"/>
            </a:pPr>
            <a:r>
              <a:rPr lang="en-US" altLang="en-US" dirty="0"/>
              <a:t> Plants need more moisture when its hotter</a:t>
            </a:r>
          </a:p>
          <a:p>
            <a:pPr marL="0" lvl="1">
              <a:buFont typeface="Arial" panose="020B0604020202020204" pitchFamily="34" charset="0"/>
              <a:buChar char="•"/>
            </a:pPr>
            <a:r>
              <a:rPr lang="en-US" altLang="en-US" sz="2100" dirty="0"/>
              <a:t> 100 years of fire suppression has led to overcrowded forests</a:t>
            </a:r>
          </a:p>
          <a:p>
            <a:pPr marL="342900" lvl="2">
              <a:buFont typeface="Arial" panose="020B0604020202020204" pitchFamily="34" charset="0"/>
              <a:buChar char="•"/>
            </a:pPr>
            <a:r>
              <a:rPr lang="en-US" altLang="en-US" dirty="0"/>
              <a:t> Individual trees get less soil moisture when they are crowded</a:t>
            </a:r>
          </a:p>
          <a:p>
            <a:pPr marL="0" lvl="1">
              <a:buFont typeface="Arial" panose="020B0604020202020204" pitchFamily="34" charset="0"/>
              <a:buChar char="•"/>
            </a:pPr>
            <a:r>
              <a:rPr lang="en-US" altLang="en-US" sz="2100" dirty="0"/>
              <a:t> Water stress weakens the ability of trees to fight off attack by native bark beetles</a:t>
            </a:r>
            <a:endParaRPr lang="en-US" altLang="en-US" sz="1200" dirty="0"/>
          </a:p>
        </p:txBody>
      </p:sp>
      <p:pic>
        <p:nvPicPr>
          <p:cNvPr id="6" name="Picture 5">
            <a:extLst>
              <a:ext uri="{FF2B5EF4-FFF2-40B4-BE49-F238E27FC236}">
                <a16:creationId xmlns:a16="http://schemas.microsoft.com/office/drawing/2014/main" id="{C4F89408-DBF3-4B66-BF9E-6E93BE439ECB}"/>
              </a:ext>
            </a:extLst>
          </p:cNvPr>
          <p:cNvPicPr>
            <a:picLocks noChangeAspect="1"/>
          </p:cNvPicPr>
          <p:nvPr/>
        </p:nvPicPr>
        <p:blipFill>
          <a:blip r:embed="rId3"/>
          <a:stretch>
            <a:fillRect/>
          </a:stretch>
        </p:blipFill>
        <p:spPr>
          <a:xfrm>
            <a:off x="4593514" y="1176348"/>
            <a:ext cx="4539727" cy="4880207"/>
          </a:xfrm>
          <a:prstGeom prst="rect">
            <a:avLst/>
          </a:prstGeom>
        </p:spPr>
      </p:pic>
    </p:spTree>
    <p:extLst>
      <p:ext uri="{BB962C8B-B14F-4D97-AF65-F5344CB8AC3E}">
        <p14:creationId xmlns:p14="http://schemas.microsoft.com/office/powerpoint/2010/main" val="24237473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14299" y="495301"/>
            <a:ext cx="8905010" cy="742949"/>
          </a:xfrm>
        </p:spPr>
        <p:txBody>
          <a:bodyPr>
            <a:noAutofit/>
          </a:bodyPr>
          <a:lstStyle/>
          <a:p>
            <a:r>
              <a:rPr lang="en-US" sz="4000" dirty="0" err="1"/>
              <a:t>CalFire</a:t>
            </a:r>
            <a:r>
              <a:rPr lang="en-US" sz="4000" dirty="0"/>
              <a:t> - California Forest</a:t>
            </a:r>
            <a:br>
              <a:rPr lang="en-US" sz="4000" dirty="0"/>
            </a:br>
            <a:r>
              <a:rPr lang="en-US" sz="4000" dirty="0"/>
              <a:t>Improvement Program</a:t>
            </a:r>
          </a:p>
        </p:txBody>
      </p:sp>
      <p:sp>
        <p:nvSpPr>
          <p:cNvPr id="4" name="Content Placeholder 2">
            <a:extLst>
              <a:ext uri="{FF2B5EF4-FFF2-40B4-BE49-F238E27FC236}">
                <a16:creationId xmlns:a16="http://schemas.microsoft.com/office/drawing/2014/main" id="{570E6B2E-FA7B-4147-9795-28AEDF08EC7B}"/>
              </a:ext>
            </a:extLst>
          </p:cNvPr>
          <p:cNvSpPr txBox="1">
            <a:spLocks/>
          </p:cNvSpPr>
          <p:nvPr/>
        </p:nvSpPr>
        <p:spPr bwMode="auto">
          <a:xfrm>
            <a:off x="457200" y="1395804"/>
            <a:ext cx="82296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dirty="0"/>
              <a:t>CFIP</a:t>
            </a:r>
            <a:endParaRPr lang="en-US" sz="2800" dirty="0"/>
          </a:p>
          <a:p>
            <a:r>
              <a:rPr lang="en-US" sz="2400" dirty="0">
                <a:cs typeface="Times New Roman" panose="02020603050405020304" pitchFamily="18" charset="0"/>
              </a:rPr>
              <a:t>Reimburse landowners 75% to 90% of cost for allowable activities:  </a:t>
            </a:r>
          </a:p>
          <a:p>
            <a:pPr lvl="1"/>
            <a:r>
              <a:rPr lang="en-US" sz="2000" dirty="0">
                <a:cs typeface="Times New Roman" panose="02020603050405020304" pitchFamily="18" charset="0"/>
              </a:rPr>
              <a:t>Management plan development, registered professional forester supervision, site preparation, reforestation, tree shelters, pre-commercial thinning, pruning, release, follow-up, habitat improvement/land conservation/ wildlife/ fisheries. </a:t>
            </a:r>
          </a:p>
          <a:p>
            <a:pPr lvl="1"/>
            <a:r>
              <a:rPr lang="en-US" altLang="en-US" sz="2000" dirty="0">
                <a:cs typeface="Times New Roman" panose="02020603050405020304" pitchFamily="18" charset="0"/>
              </a:rPr>
              <a:t>Landowners must have 20 acres minimum private forestland that can support at least 10% native tree canopy. </a:t>
            </a:r>
          </a:p>
          <a:p>
            <a:pPr lvl="1"/>
            <a:r>
              <a:rPr lang="en-US" altLang="en-US" sz="2000" dirty="0">
                <a:cs typeface="Times New Roman" panose="02020603050405020304" pitchFamily="18" charset="0"/>
              </a:rPr>
              <a:t>Landowner must agree to keep in forest for a minimum of 10 years. Requires the RPF and CAL FIRE Forestry Assistance Specialist (FAS) to work with the landowner. Visit the </a:t>
            </a:r>
            <a:r>
              <a:rPr lang="en-US" altLang="en-US" sz="2000" dirty="0">
                <a:cs typeface="Times New Roman" panose="02020603050405020304" pitchFamily="18" charset="0"/>
                <a:hlinkClick r:id="rId3"/>
              </a:rPr>
              <a:t>CalFIRE</a:t>
            </a:r>
            <a:r>
              <a:rPr lang="en-US" altLang="en-US" sz="2000" dirty="0">
                <a:cs typeface="Times New Roman" panose="02020603050405020304" pitchFamily="18" charset="0"/>
              </a:rPr>
              <a:t> site for more information.</a:t>
            </a:r>
            <a:endParaRPr lang="en-US" sz="2000" dirty="0"/>
          </a:p>
        </p:txBody>
      </p:sp>
    </p:spTree>
    <p:extLst>
      <p:ext uri="{BB962C8B-B14F-4D97-AF65-F5344CB8AC3E}">
        <p14:creationId xmlns:p14="http://schemas.microsoft.com/office/powerpoint/2010/main" val="9501639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D7BCD-BBED-48F9-8D00-5BE80DA37D14}"/>
              </a:ext>
            </a:extLst>
          </p:cNvPr>
          <p:cNvSpPr>
            <a:spLocks noGrp="1"/>
          </p:cNvSpPr>
          <p:nvPr>
            <p:ph type="title"/>
          </p:nvPr>
        </p:nvSpPr>
        <p:spPr/>
        <p:txBody>
          <a:bodyPr/>
          <a:lstStyle/>
          <a:p>
            <a:r>
              <a:rPr lang="en-US" dirty="0"/>
              <a:t>Local Task Forces</a:t>
            </a:r>
          </a:p>
        </p:txBody>
      </p:sp>
      <p:sp>
        <p:nvSpPr>
          <p:cNvPr id="3" name="Content Placeholder 2">
            <a:extLst>
              <a:ext uri="{FF2B5EF4-FFF2-40B4-BE49-F238E27FC236}">
                <a16:creationId xmlns:a16="http://schemas.microsoft.com/office/drawing/2014/main" id="{B5672C39-91C7-4906-A65E-BC13AAFFEA11}"/>
              </a:ext>
            </a:extLst>
          </p:cNvPr>
          <p:cNvSpPr>
            <a:spLocks noGrp="1"/>
          </p:cNvSpPr>
          <p:nvPr>
            <p:ph idx="1"/>
          </p:nvPr>
        </p:nvSpPr>
        <p:spPr/>
        <p:txBody>
          <a:bodyPr/>
          <a:lstStyle/>
          <a:p>
            <a:r>
              <a:rPr lang="en-US" dirty="0">
                <a:solidFill>
                  <a:srgbClr val="FF0000"/>
                </a:solidFill>
              </a:rPr>
              <a:t>Add information about what local task forces may be offering in your county.</a:t>
            </a:r>
          </a:p>
        </p:txBody>
      </p:sp>
    </p:spTree>
    <p:extLst>
      <p:ext uri="{BB962C8B-B14F-4D97-AF65-F5344CB8AC3E}">
        <p14:creationId xmlns:p14="http://schemas.microsoft.com/office/powerpoint/2010/main" val="26007347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23520E-CC79-42C4-87FC-12B5A1E1D286}"/>
              </a:ext>
            </a:extLst>
          </p:cNvPr>
          <p:cNvPicPr>
            <a:picLocks noChangeAspect="1"/>
          </p:cNvPicPr>
          <p:nvPr/>
        </p:nvPicPr>
        <p:blipFill rotWithShape="1">
          <a:blip r:embed="rId2"/>
          <a:srcRect l="5599" r="11068"/>
          <a:stretch/>
        </p:blipFill>
        <p:spPr>
          <a:xfrm>
            <a:off x="0" y="0"/>
            <a:ext cx="9143979" cy="6857990"/>
          </a:xfrm>
          <a:prstGeom prst="rect">
            <a:avLst/>
          </a:prstGeom>
        </p:spPr>
      </p:pic>
      <p:sp>
        <p:nvSpPr>
          <p:cNvPr id="10" name="Freeform 5">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2" name="Straight Connector 11">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320EE1E-8CB9-4459-8714-CBEB0D28A288}"/>
              </a:ext>
            </a:extLst>
          </p:cNvPr>
          <p:cNvSpPr txBox="1"/>
          <p:nvPr/>
        </p:nvSpPr>
        <p:spPr>
          <a:xfrm>
            <a:off x="534056" y="1667435"/>
            <a:ext cx="3444765" cy="1669704"/>
          </a:xfrm>
          <a:prstGeom prst="rect">
            <a:avLst/>
          </a:prstGeom>
        </p:spPr>
        <p:txBody>
          <a:bodyPr vert="horz" lIns="91440" tIns="45720" rIns="91440" bIns="45720" rtlCol="0" anchor="ctr">
            <a:normAutofit/>
          </a:bodyPr>
          <a:lstStyle/>
          <a:p>
            <a:pPr defTabSz="914400">
              <a:lnSpc>
                <a:spcPct val="90000"/>
              </a:lnSpc>
              <a:spcAft>
                <a:spcPts val="600"/>
              </a:spcAft>
            </a:pPr>
            <a:r>
              <a:rPr lang="en-US" sz="1600" b="1" dirty="0">
                <a:latin typeface="+mn-lt"/>
                <a:ea typeface="+mn-ea"/>
              </a:rPr>
              <a:t>Acknowledgements</a:t>
            </a:r>
          </a:p>
          <a:p>
            <a:pPr defTabSz="914400">
              <a:lnSpc>
                <a:spcPct val="90000"/>
              </a:lnSpc>
              <a:spcAft>
                <a:spcPts val="600"/>
              </a:spcAft>
            </a:pPr>
            <a:r>
              <a:rPr lang="en-US" sz="1600" dirty="0">
                <a:latin typeface="+mn-lt"/>
                <a:ea typeface="+mn-ea"/>
              </a:rPr>
              <a:t>This program has been sponsored by the University of California Division of Agriculture and Natural Resources along with the University of California Master Gardener Program. </a:t>
            </a:r>
          </a:p>
        </p:txBody>
      </p:sp>
      <p:sp>
        <p:nvSpPr>
          <p:cNvPr id="8" name="TextBox 7">
            <a:extLst>
              <a:ext uri="{FF2B5EF4-FFF2-40B4-BE49-F238E27FC236}">
                <a16:creationId xmlns:a16="http://schemas.microsoft.com/office/drawing/2014/main" id="{39C71EBF-2353-4AEF-BE2C-67F611988810}"/>
              </a:ext>
            </a:extLst>
          </p:cNvPr>
          <p:cNvSpPr txBox="1"/>
          <p:nvPr/>
        </p:nvSpPr>
        <p:spPr>
          <a:xfrm>
            <a:off x="512539" y="3818963"/>
            <a:ext cx="3661427" cy="1589836"/>
          </a:xfrm>
          <a:prstGeom prst="rect">
            <a:avLst/>
          </a:prstGeom>
        </p:spPr>
        <p:txBody>
          <a:bodyPr vert="horz" lIns="91440" tIns="45720" rIns="91440" bIns="45720" rtlCol="0" anchor="ctr">
            <a:normAutofit/>
          </a:bodyPr>
          <a:lstStyle/>
          <a:p>
            <a:pPr defTabSz="914400">
              <a:lnSpc>
                <a:spcPct val="90000"/>
              </a:lnSpc>
              <a:spcAft>
                <a:spcPts val="600"/>
              </a:spcAft>
            </a:pPr>
            <a:r>
              <a:rPr lang="en-US" sz="1600" b="1" dirty="0">
                <a:latin typeface="+mn-lt"/>
                <a:ea typeface="+mn-ea"/>
              </a:rPr>
              <a:t>Presentation</a:t>
            </a:r>
          </a:p>
          <a:p>
            <a:pPr defTabSz="914400">
              <a:lnSpc>
                <a:spcPct val="90000"/>
              </a:lnSpc>
              <a:spcAft>
                <a:spcPts val="600"/>
              </a:spcAft>
            </a:pPr>
            <a:r>
              <a:rPr lang="en-US" sz="1600" dirty="0">
                <a:latin typeface="+mn-lt"/>
                <a:ea typeface="+mn-ea"/>
              </a:rPr>
              <a:t>The presentation was developed by: </a:t>
            </a:r>
          </a:p>
          <a:p>
            <a:pPr marL="285750" indent="-285750" defTabSz="914400">
              <a:lnSpc>
                <a:spcPct val="90000"/>
              </a:lnSpc>
              <a:spcAft>
                <a:spcPts val="600"/>
              </a:spcAft>
              <a:buFont typeface="Arial" panose="020B0604020202020204" pitchFamily="34" charset="0"/>
              <a:buChar char="•"/>
            </a:pPr>
            <a:r>
              <a:rPr lang="en-US" sz="1600" dirty="0">
                <a:latin typeface="+mn-lt"/>
                <a:ea typeface="+mn-ea"/>
              </a:rPr>
              <a:t>Susie Kocher and Scott Oneto, UCCE</a:t>
            </a:r>
          </a:p>
          <a:p>
            <a:pPr marL="285750" indent="-285750" defTabSz="914400">
              <a:lnSpc>
                <a:spcPct val="90000"/>
              </a:lnSpc>
              <a:spcAft>
                <a:spcPts val="600"/>
              </a:spcAft>
              <a:buFont typeface="Arial" panose="020B0604020202020204" pitchFamily="34" charset="0"/>
              <a:buChar char="•"/>
            </a:pPr>
            <a:r>
              <a:rPr lang="en-US" sz="1600" dirty="0">
                <a:solidFill>
                  <a:srgbClr val="FF0000"/>
                </a:solidFill>
                <a:latin typeface="+mn-lt"/>
                <a:ea typeface="+mn-ea"/>
              </a:rPr>
              <a:t>INSERT LOCAL AUTHOR</a:t>
            </a:r>
          </a:p>
          <a:p>
            <a:pPr indent="-228600" defTabSz="914400">
              <a:lnSpc>
                <a:spcPct val="90000"/>
              </a:lnSpc>
              <a:spcAft>
                <a:spcPts val="600"/>
              </a:spcAft>
              <a:buFont typeface="Arial" panose="020B0604020202020204" pitchFamily="34" charset="0"/>
              <a:buChar char="•"/>
            </a:pPr>
            <a:endParaRPr lang="en-US" sz="1600" dirty="0">
              <a:latin typeface="+mn-lt"/>
              <a:ea typeface="+mn-ea"/>
            </a:endParaRPr>
          </a:p>
          <a:p>
            <a:pPr defTabSz="914400">
              <a:lnSpc>
                <a:spcPct val="90000"/>
              </a:lnSpc>
              <a:spcAft>
                <a:spcPts val="600"/>
              </a:spcAft>
            </a:pPr>
            <a:endParaRPr lang="en-US" sz="1600" dirty="0">
              <a:latin typeface="+mn-lt"/>
              <a:ea typeface="+mn-ea"/>
            </a:endParaRPr>
          </a:p>
        </p:txBody>
      </p:sp>
    </p:spTree>
    <p:extLst>
      <p:ext uri="{BB962C8B-B14F-4D97-AF65-F5344CB8AC3E}">
        <p14:creationId xmlns:p14="http://schemas.microsoft.com/office/powerpoint/2010/main" val="1877067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Tree mortality reflects drought stress </a:t>
            </a:r>
          </a:p>
        </p:txBody>
      </p:sp>
      <p:pic>
        <p:nvPicPr>
          <p:cNvPr id="4" name="Picture 1"/>
          <p:cNvPicPr>
            <a:picLocks noChangeAspect="1"/>
          </p:cNvPicPr>
          <p:nvPr/>
        </p:nvPicPr>
        <p:blipFill rotWithShape="1">
          <a:blip r:embed="rId3">
            <a:extLst>
              <a:ext uri="{28A0092B-C50C-407E-A947-70E740481C1C}">
                <a14:useLocalDpi xmlns:a14="http://schemas.microsoft.com/office/drawing/2010/main" val="0"/>
              </a:ext>
            </a:extLst>
          </a:blip>
          <a:srcRect l="1562" t="1177" r="1417" b="2701"/>
          <a:stretch/>
        </p:blipFill>
        <p:spPr bwMode="auto">
          <a:xfrm>
            <a:off x="123824" y="1724025"/>
            <a:ext cx="8815819" cy="402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511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89F040A8-F884-402A-B450-89F1C7D35A63}"/>
              </a:ext>
            </a:extLst>
          </p:cNvPr>
          <p:cNvPicPr>
            <a:picLocks noGrp="1" noChangeAspect="1"/>
          </p:cNvPicPr>
          <p:nvPr>
            <p:ph idx="1"/>
          </p:nvPr>
        </p:nvPicPr>
        <p:blipFill>
          <a:blip r:embed="rId3"/>
          <a:stretch>
            <a:fillRect/>
          </a:stretch>
        </p:blipFill>
        <p:spPr>
          <a:xfrm>
            <a:off x="883225" y="1200151"/>
            <a:ext cx="7169727" cy="3067050"/>
          </a:xfrm>
        </p:spPr>
      </p:pic>
      <p:sp>
        <p:nvSpPr>
          <p:cNvPr id="10" name="Rectangle 9">
            <a:extLst>
              <a:ext uri="{FF2B5EF4-FFF2-40B4-BE49-F238E27FC236}">
                <a16:creationId xmlns:a16="http://schemas.microsoft.com/office/drawing/2014/main" id="{CED3FEFF-2A17-429B-9C9E-A00CE57ED384}"/>
              </a:ext>
            </a:extLst>
          </p:cNvPr>
          <p:cNvSpPr/>
          <p:nvPr/>
        </p:nvSpPr>
        <p:spPr>
          <a:xfrm>
            <a:off x="883224" y="4267112"/>
            <a:ext cx="7251125" cy="646331"/>
          </a:xfrm>
          <a:prstGeom prst="rect">
            <a:avLst/>
          </a:prstGeom>
        </p:spPr>
        <p:txBody>
          <a:bodyPr wrap="square">
            <a:spAutoFit/>
          </a:bodyPr>
          <a:lstStyle/>
          <a:p>
            <a:r>
              <a:rPr lang="en-US" dirty="0"/>
              <a:t>Location in Madera County before and after tree mortality began spreading. Photos: Margarita </a:t>
            </a:r>
            <a:r>
              <a:rPr lang="en-US" dirty="0" err="1"/>
              <a:t>Gordus</a:t>
            </a:r>
            <a:r>
              <a:rPr lang="en-US" dirty="0"/>
              <a:t>, CA Department of Fish and Wildlife</a:t>
            </a:r>
          </a:p>
        </p:txBody>
      </p:sp>
    </p:spTree>
    <p:extLst>
      <p:ext uri="{BB962C8B-B14F-4D97-AF65-F5344CB8AC3E}">
        <p14:creationId xmlns:p14="http://schemas.microsoft.com/office/powerpoint/2010/main" val="2617192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59587D-8BBE-4E36-86ED-56F4E28EC8DE}"/>
              </a:ext>
            </a:extLst>
          </p:cNvPr>
          <p:cNvPicPr>
            <a:picLocks noChangeAspect="1"/>
          </p:cNvPicPr>
          <p:nvPr/>
        </p:nvPicPr>
        <p:blipFill rotWithShape="1">
          <a:blip r:embed="rId3"/>
          <a:srcRect l="50118"/>
          <a:stretch/>
        </p:blipFill>
        <p:spPr>
          <a:xfrm>
            <a:off x="-1" y="102694"/>
            <a:ext cx="9269281" cy="6755306"/>
          </a:xfrm>
          <a:prstGeom prst="rect">
            <a:avLst/>
          </a:prstGeom>
        </p:spPr>
      </p:pic>
      <p:sp>
        <p:nvSpPr>
          <p:cNvPr id="4" name="Rectangle 3">
            <a:extLst>
              <a:ext uri="{FF2B5EF4-FFF2-40B4-BE49-F238E27FC236}">
                <a16:creationId xmlns:a16="http://schemas.microsoft.com/office/drawing/2014/main" id="{DD2D8087-F25C-4AED-B206-E1B1724131BA}"/>
              </a:ext>
            </a:extLst>
          </p:cNvPr>
          <p:cNvSpPr/>
          <p:nvPr/>
        </p:nvSpPr>
        <p:spPr>
          <a:xfrm>
            <a:off x="119995" y="324293"/>
            <a:ext cx="4570339" cy="369332"/>
          </a:xfrm>
          <a:prstGeom prst="rect">
            <a:avLst/>
          </a:prstGeom>
          <a:solidFill>
            <a:schemeClr val="bg1"/>
          </a:solidFill>
        </p:spPr>
        <p:txBody>
          <a:bodyPr wrap="square">
            <a:spAutoFit/>
          </a:bodyPr>
          <a:lstStyle/>
          <a:p>
            <a:r>
              <a:rPr lang="en-US" b="1" dirty="0"/>
              <a:t>http://egis.fire.ca.gov/TreeMortalityViewer/</a:t>
            </a:r>
          </a:p>
        </p:txBody>
      </p:sp>
    </p:spTree>
    <p:extLst>
      <p:ext uri="{BB962C8B-B14F-4D97-AF65-F5344CB8AC3E}">
        <p14:creationId xmlns:p14="http://schemas.microsoft.com/office/powerpoint/2010/main" val="2643243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301" y="414395"/>
            <a:ext cx="5617466" cy="755780"/>
          </a:xfrm>
        </p:spPr>
        <p:txBody>
          <a:bodyPr>
            <a:normAutofit fontScale="90000"/>
          </a:bodyPr>
          <a:lstStyle/>
          <a:p>
            <a:pPr algn="l"/>
            <a:r>
              <a:rPr lang="en-US" b="1"/>
              <a:t>Mortality is being caused by native beetles</a:t>
            </a:r>
            <a:endParaRPr lang="en-US" b="1" dirty="0"/>
          </a:p>
        </p:txBody>
      </p:sp>
      <p:sp>
        <p:nvSpPr>
          <p:cNvPr id="3" name="Content Placeholder 2"/>
          <p:cNvSpPr>
            <a:spLocks noGrp="1"/>
          </p:cNvSpPr>
          <p:nvPr>
            <p:ph idx="1"/>
          </p:nvPr>
        </p:nvSpPr>
        <p:spPr>
          <a:xfrm>
            <a:off x="28575" y="1666876"/>
            <a:ext cx="4027058" cy="5143499"/>
          </a:xfrm>
        </p:spPr>
        <p:txBody>
          <a:bodyPr>
            <a:normAutofit fontScale="62500" lnSpcReduction="20000"/>
          </a:bodyPr>
          <a:lstStyle/>
          <a:p>
            <a:r>
              <a:rPr lang="en-US" dirty="0"/>
              <a:t>Bark beetles are opportunistic, attacking trees weakened by other agents or factors including</a:t>
            </a:r>
          </a:p>
          <a:p>
            <a:pPr lvl="1"/>
            <a:r>
              <a:rPr lang="en-US" dirty="0"/>
              <a:t>Drought</a:t>
            </a:r>
          </a:p>
          <a:p>
            <a:pPr lvl="1"/>
            <a:r>
              <a:rPr lang="en-US" dirty="0"/>
              <a:t>Disease/infection</a:t>
            </a:r>
          </a:p>
          <a:p>
            <a:pPr lvl="1"/>
            <a:r>
              <a:rPr lang="en-US" dirty="0"/>
              <a:t>Injury (including fire)</a:t>
            </a:r>
          </a:p>
          <a:p>
            <a:pPr lvl="1"/>
            <a:r>
              <a:rPr lang="en-US" dirty="0"/>
              <a:t>Other insects</a:t>
            </a:r>
          </a:p>
          <a:p>
            <a:r>
              <a:rPr lang="en-US" dirty="0"/>
              <a:t>Bark beetles affecting different trees are mostly of different species</a:t>
            </a:r>
          </a:p>
          <a:p>
            <a:pPr lvl="1"/>
            <a:r>
              <a:rPr lang="en-US" dirty="0"/>
              <a:t>Pines – western pine beetle, pine engraver, Jeffrey pine beetle</a:t>
            </a:r>
          </a:p>
          <a:p>
            <a:pPr lvl="1"/>
            <a:r>
              <a:rPr lang="en-US" dirty="0"/>
              <a:t>Firs – fir engravers</a:t>
            </a:r>
          </a:p>
          <a:p>
            <a:pPr lvl="1"/>
            <a:r>
              <a:rPr lang="en-US" dirty="0"/>
              <a:t>Cedars – most mortality is probably directly due to drought</a:t>
            </a:r>
          </a:p>
          <a:p>
            <a:r>
              <a:rPr lang="en-US" dirty="0"/>
              <a:t>Bark beetles attack only mostly living trees (different beetles attack dead trees – wood borers)</a:t>
            </a:r>
          </a:p>
          <a:p>
            <a:pPr lvl="1"/>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7505" r="13333"/>
          <a:stretch/>
        </p:blipFill>
        <p:spPr>
          <a:xfrm>
            <a:off x="4332103" y="1966408"/>
            <a:ext cx="4726172" cy="3380142"/>
          </a:xfrm>
          <a:prstGeom prst="rect">
            <a:avLst/>
          </a:prstGeom>
        </p:spPr>
      </p:pic>
    </p:spTree>
    <p:extLst>
      <p:ext uri="{BB962C8B-B14F-4D97-AF65-F5344CB8AC3E}">
        <p14:creationId xmlns:p14="http://schemas.microsoft.com/office/powerpoint/2010/main" val="1642010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89" y="624212"/>
            <a:ext cx="9144000" cy="464237"/>
          </a:xfrm>
        </p:spPr>
        <p:txBody>
          <a:bodyPr>
            <a:noAutofit/>
          </a:bodyPr>
          <a:lstStyle/>
          <a:p>
            <a:pPr algn="ctr"/>
            <a:r>
              <a:rPr lang="en-US" sz="3000" b="1" dirty="0"/>
              <a:t>Bark beetle outbreaks follow precipitation patterns</a:t>
            </a:r>
          </a:p>
        </p:txBody>
      </p:sp>
      <p:pic>
        <p:nvPicPr>
          <p:cNvPr id="3" name="Picture 2"/>
          <p:cNvPicPr>
            <a:picLocks noChangeAspect="1"/>
          </p:cNvPicPr>
          <p:nvPr/>
        </p:nvPicPr>
        <p:blipFill>
          <a:blip r:embed="rId3"/>
          <a:stretch>
            <a:fillRect/>
          </a:stretch>
        </p:blipFill>
        <p:spPr>
          <a:xfrm>
            <a:off x="-12990" y="1114425"/>
            <a:ext cx="8956965" cy="4886325"/>
          </a:xfrm>
          <a:prstGeom prst="rect">
            <a:avLst/>
          </a:prstGeom>
        </p:spPr>
      </p:pic>
    </p:spTree>
    <p:extLst>
      <p:ext uri="{BB962C8B-B14F-4D97-AF65-F5344CB8AC3E}">
        <p14:creationId xmlns:p14="http://schemas.microsoft.com/office/powerpoint/2010/main" val="23757860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ANRBrand_UC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ANRBrand_MG</Template>
  <TotalTime>580</TotalTime>
  <Words>7460</Words>
  <Application>Microsoft Office PowerPoint</Application>
  <PresentationFormat>On-screen Show (4:3)</PresentationFormat>
  <Paragraphs>433</Paragraphs>
  <Slides>42</Slides>
  <Notes>38</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42</vt:i4>
      </vt:variant>
    </vt:vector>
  </HeadingPairs>
  <TitlesOfParts>
    <vt:vector size="52" baseType="lpstr">
      <vt:lpstr>ＭＳ Ｐゴシック</vt:lpstr>
      <vt:lpstr>ＭＳ Ｐゴシック</vt:lpstr>
      <vt:lpstr>Arial</vt:lpstr>
      <vt:lpstr>Calibri</vt:lpstr>
      <vt:lpstr>Lucida Sans</vt:lpstr>
      <vt:lpstr>Symbol</vt:lpstr>
      <vt:lpstr>Times New Roman</vt:lpstr>
      <vt:lpstr>ANRBrand_UCCE</vt:lpstr>
      <vt:lpstr>Custom Design</vt:lpstr>
      <vt:lpstr>Document</vt:lpstr>
      <vt:lpstr>Tree Mortality in the Sierra Nevada</vt:lpstr>
      <vt:lpstr>Talk outline </vt:lpstr>
      <vt:lpstr>PowerPoint Presentation</vt:lpstr>
      <vt:lpstr>Water stress has played a significant role</vt:lpstr>
      <vt:lpstr>Tree mortality reflects drought stress </vt:lpstr>
      <vt:lpstr>PowerPoint Presentation</vt:lpstr>
      <vt:lpstr>PowerPoint Presentation</vt:lpstr>
      <vt:lpstr>Mortality is being caused by native beetles</vt:lpstr>
      <vt:lpstr>Bark beetle outbreaks follow precipitation patterns</vt:lpstr>
      <vt:lpstr>Bark beetles are tiny insects  - the size of a grain of rice</vt:lpstr>
      <vt:lpstr>PowerPoint Presentation</vt:lpstr>
      <vt:lpstr>Indicators of attack</vt:lpstr>
      <vt:lpstr>Western Pine Beetle (Dendroctonus brevicomis)  </vt:lpstr>
      <vt:lpstr>Mountain Pine Beetle (Dendroctonus ponderosae) </vt:lpstr>
      <vt:lpstr>Jeffrey pine beetle (Dendroctonus jeffreyi)</vt:lpstr>
      <vt:lpstr>Red Turpentine Beetle (Dendroctonus valens)</vt:lpstr>
      <vt:lpstr>Pine engraver (Ips paraconfusus)</vt:lpstr>
      <vt:lpstr>Fir engraver (Scolytus ventralis)</vt:lpstr>
      <vt:lpstr>PowerPoint Presentation</vt:lpstr>
      <vt:lpstr>Beetle life cycle</vt:lpstr>
      <vt:lpstr>Western Pine Beetle produces several generations/year</vt:lpstr>
      <vt:lpstr>Forest Succession - What will the future forest be?</vt:lpstr>
      <vt:lpstr>In British Columbia – mountain pine beetles shifted forest from mostly lodgepole pine to mostly spruce and fir</vt:lpstr>
      <vt:lpstr>Pines may need to be planted to recover in some locations</vt:lpstr>
      <vt:lpstr>Pollen studies show pines abundant in Sierra for 28,000 years </vt:lpstr>
      <vt:lpstr>Replanting at the Neighborhood Scale - Process</vt:lpstr>
      <vt:lpstr>PowerPoint Presentation</vt:lpstr>
      <vt:lpstr>PowerPoint Presentation</vt:lpstr>
      <vt:lpstr>PowerPoint Presentation</vt:lpstr>
      <vt:lpstr>PowerPoint Presentation</vt:lpstr>
      <vt:lpstr>PowerPoint Presentation</vt:lpstr>
      <vt:lpstr>Species not expected to perform well – based on “warm” or “warmer” city</vt:lpstr>
      <vt:lpstr>PowerPoint Presentation</vt:lpstr>
      <vt:lpstr>PowerPoint Presentation</vt:lpstr>
      <vt:lpstr>PowerPoint Presentation</vt:lpstr>
      <vt:lpstr>Buying Trees</vt:lpstr>
      <vt:lpstr>PowerPoint Presentation</vt:lpstr>
      <vt:lpstr>Landowner assistance programs</vt:lpstr>
      <vt:lpstr>USDA Natural Resources Conservation Service</vt:lpstr>
      <vt:lpstr>CalFire - California Forest Improvement Program</vt:lpstr>
      <vt:lpstr>Local Task Forces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Make presentation notes brief.</dc:title>
  <dc:creator>Scott Oneto</dc:creator>
  <cp:lastModifiedBy>Robin K Cleveland</cp:lastModifiedBy>
  <cp:revision>72</cp:revision>
  <dcterms:created xsi:type="dcterms:W3CDTF">2017-08-31T22:46:16Z</dcterms:created>
  <dcterms:modified xsi:type="dcterms:W3CDTF">2020-07-07T20:42:50Z</dcterms:modified>
</cp:coreProperties>
</file>