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5" r:id="rId4"/>
  </p:sldMasterIdLst>
  <p:notesMasterIdLst>
    <p:notesMasterId r:id="rId28"/>
  </p:notesMasterIdLst>
  <p:handoutMasterIdLst>
    <p:handoutMasterId r:id="rId29"/>
  </p:handoutMasterIdLst>
  <p:sldIdLst>
    <p:sldId id="445" r:id="rId5"/>
    <p:sldId id="502" r:id="rId6"/>
    <p:sldId id="528" r:id="rId7"/>
    <p:sldId id="529" r:id="rId8"/>
    <p:sldId id="560" r:id="rId9"/>
    <p:sldId id="509" r:id="rId10"/>
    <p:sldId id="508" r:id="rId11"/>
    <p:sldId id="506" r:id="rId12"/>
    <p:sldId id="510" r:id="rId13"/>
    <p:sldId id="512" r:id="rId14"/>
    <p:sldId id="519" r:id="rId15"/>
    <p:sldId id="520" r:id="rId16"/>
    <p:sldId id="521" r:id="rId17"/>
    <p:sldId id="523" r:id="rId18"/>
    <p:sldId id="535" r:id="rId19"/>
    <p:sldId id="534" r:id="rId20"/>
    <p:sldId id="522" r:id="rId21"/>
    <p:sldId id="550" r:id="rId22"/>
    <p:sldId id="572" r:id="rId23"/>
    <p:sldId id="562" r:id="rId24"/>
    <p:sldId id="569" r:id="rId25"/>
    <p:sldId id="474" r:id="rId26"/>
    <p:sldId id="517" r:id="rId27"/>
  </p:sldIdLst>
  <p:sldSz cx="9144000" cy="6858000" type="screen4x3"/>
  <p:notesSz cx="7023100" cy="9309100"/>
  <p:custDataLst>
    <p:tags r:id="rId30"/>
  </p:custDataLst>
  <p:defaultTextStyle>
    <a:defPPr>
      <a:defRPr lang="en-US"/>
    </a:defPPr>
    <a:lvl1pPr algn="ctr" rtl="0" eaLnBrk="0" fontAlgn="base" hangingPunct="0">
      <a:spcBef>
        <a:spcPct val="0"/>
      </a:spcBef>
      <a:spcAft>
        <a:spcPct val="0"/>
      </a:spcAft>
      <a:defRPr b="1" kern="1200">
        <a:solidFill>
          <a:srgbClr val="FFFFFF"/>
        </a:solidFill>
        <a:latin typeface="Calibri" pitchFamily="34" charset="0"/>
        <a:ea typeface="+mn-ea"/>
        <a:cs typeface="Arial" charset="0"/>
      </a:defRPr>
    </a:lvl1pPr>
    <a:lvl2pPr marL="457200" algn="ctr" rtl="0" eaLnBrk="0" fontAlgn="base" hangingPunct="0">
      <a:spcBef>
        <a:spcPct val="0"/>
      </a:spcBef>
      <a:spcAft>
        <a:spcPct val="0"/>
      </a:spcAft>
      <a:defRPr b="1" kern="1200">
        <a:solidFill>
          <a:srgbClr val="FFFFFF"/>
        </a:solidFill>
        <a:latin typeface="Calibri" pitchFamily="34" charset="0"/>
        <a:ea typeface="+mn-ea"/>
        <a:cs typeface="Arial" charset="0"/>
      </a:defRPr>
    </a:lvl2pPr>
    <a:lvl3pPr marL="914400" algn="ctr" rtl="0" eaLnBrk="0" fontAlgn="base" hangingPunct="0">
      <a:spcBef>
        <a:spcPct val="0"/>
      </a:spcBef>
      <a:spcAft>
        <a:spcPct val="0"/>
      </a:spcAft>
      <a:defRPr b="1" kern="1200">
        <a:solidFill>
          <a:srgbClr val="FFFFFF"/>
        </a:solidFill>
        <a:latin typeface="Calibri" pitchFamily="34" charset="0"/>
        <a:ea typeface="+mn-ea"/>
        <a:cs typeface="Arial" charset="0"/>
      </a:defRPr>
    </a:lvl3pPr>
    <a:lvl4pPr marL="1371600" algn="ctr" rtl="0" eaLnBrk="0" fontAlgn="base" hangingPunct="0">
      <a:spcBef>
        <a:spcPct val="0"/>
      </a:spcBef>
      <a:spcAft>
        <a:spcPct val="0"/>
      </a:spcAft>
      <a:defRPr b="1" kern="1200">
        <a:solidFill>
          <a:srgbClr val="FFFFFF"/>
        </a:solidFill>
        <a:latin typeface="Calibri" pitchFamily="34" charset="0"/>
        <a:ea typeface="+mn-ea"/>
        <a:cs typeface="Arial" charset="0"/>
      </a:defRPr>
    </a:lvl4pPr>
    <a:lvl5pPr marL="1828800" algn="ctr" rtl="0" eaLnBrk="0" fontAlgn="base" hangingPunct="0">
      <a:spcBef>
        <a:spcPct val="0"/>
      </a:spcBef>
      <a:spcAft>
        <a:spcPct val="0"/>
      </a:spcAft>
      <a:defRPr b="1" kern="1200">
        <a:solidFill>
          <a:srgbClr val="FFFFFF"/>
        </a:solidFill>
        <a:latin typeface="Calibri" pitchFamily="34" charset="0"/>
        <a:ea typeface="+mn-ea"/>
        <a:cs typeface="Arial" charset="0"/>
      </a:defRPr>
    </a:lvl5pPr>
    <a:lvl6pPr marL="2286000" algn="l" defTabSz="914400" rtl="0" eaLnBrk="1" latinLnBrk="0" hangingPunct="1">
      <a:defRPr b="1" kern="1200">
        <a:solidFill>
          <a:srgbClr val="FFFFFF"/>
        </a:solidFill>
        <a:latin typeface="Calibri" pitchFamily="34" charset="0"/>
        <a:ea typeface="+mn-ea"/>
        <a:cs typeface="Arial" charset="0"/>
      </a:defRPr>
    </a:lvl6pPr>
    <a:lvl7pPr marL="2743200" algn="l" defTabSz="914400" rtl="0" eaLnBrk="1" latinLnBrk="0" hangingPunct="1">
      <a:defRPr b="1" kern="1200">
        <a:solidFill>
          <a:srgbClr val="FFFFFF"/>
        </a:solidFill>
        <a:latin typeface="Calibri" pitchFamily="34" charset="0"/>
        <a:ea typeface="+mn-ea"/>
        <a:cs typeface="Arial" charset="0"/>
      </a:defRPr>
    </a:lvl7pPr>
    <a:lvl8pPr marL="3200400" algn="l" defTabSz="914400" rtl="0" eaLnBrk="1" latinLnBrk="0" hangingPunct="1">
      <a:defRPr b="1" kern="1200">
        <a:solidFill>
          <a:srgbClr val="FFFFFF"/>
        </a:solidFill>
        <a:latin typeface="Calibri" pitchFamily="34" charset="0"/>
        <a:ea typeface="+mn-ea"/>
        <a:cs typeface="Arial" charset="0"/>
      </a:defRPr>
    </a:lvl8pPr>
    <a:lvl9pPr marL="3657600" algn="l" defTabSz="914400" rtl="0" eaLnBrk="1" latinLnBrk="0" hangingPunct="1">
      <a:defRPr b="1" kern="1200">
        <a:solidFill>
          <a:srgbClr val="FFFFFF"/>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a E Jackson" initials="AEJ" lastIdx="8" clrIdx="0">
    <p:extLst>
      <p:ext uri="{19B8F6BF-5375-455C-9EA6-DF929625EA0E}">
        <p15:presenceInfo xmlns:p15="http://schemas.microsoft.com/office/powerpoint/2012/main" userId="S-1-5-21-3516884288-2819916808-3028616173-103529" providerId="AD"/>
      </p:ext>
    </p:extLst>
  </p:cmAuthor>
  <p:cmAuthor id="2" name="Alisa Hsiu" initials="AH" lastIdx="18" clrIdx="1">
    <p:extLst>
      <p:ext uri="{19B8F6BF-5375-455C-9EA6-DF929625EA0E}">
        <p15:presenceInfo xmlns:p15="http://schemas.microsoft.com/office/powerpoint/2012/main" userId="S-1-5-21-1801674531-1757981266-2146972089-324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5AB"/>
    <a:srgbClr val="FF0000"/>
    <a:srgbClr val="FDA80B"/>
    <a:srgbClr val="1B3D6D"/>
    <a:srgbClr val="FFFFFF"/>
    <a:srgbClr val="F5F5F5"/>
    <a:srgbClr val="F3F3F3"/>
    <a:srgbClr val="277B45"/>
    <a:srgbClr val="77C098"/>
    <a:srgbClr val="E2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5224" autoAdjust="0"/>
  </p:normalViewPr>
  <p:slideViewPr>
    <p:cSldViewPr>
      <p:cViewPr varScale="1">
        <p:scale>
          <a:sx n="83" d="100"/>
          <a:sy n="83"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6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1666" name="Rectangle 2"/>
          <p:cNvSpPr>
            <a:spLocks noGrp="1" noChangeArrowheads="1"/>
          </p:cNvSpPr>
          <p:nvPr>
            <p:ph type="hdr" sz="quarter"/>
          </p:nvPr>
        </p:nvSpPr>
        <p:spPr bwMode="auto">
          <a:xfrm>
            <a:off x="3" y="2"/>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5" tIns="47474" rIns="94945" bIns="47474" numCol="1" anchor="t" anchorCtr="0" compatLnSpc="1">
            <a:prstTxWarp prst="textNoShape">
              <a:avLst/>
            </a:prstTxWarp>
          </a:bodyPr>
          <a:lstStyle>
            <a:lvl1pPr algn="l" defTabSz="949549">
              <a:defRPr sz="1200" smtClean="0">
                <a:solidFill>
                  <a:schemeClr val="bg1"/>
                </a:solidFill>
                <a:latin typeface="Arial" charset="0"/>
              </a:defRPr>
            </a:lvl1pPr>
          </a:lstStyle>
          <a:p>
            <a:pPr>
              <a:defRPr/>
            </a:pPr>
            <a:endParaRPr lang="en-US" dirty="0"/>
          </a:p>
        </p:txBody>
      </p:sp>
      <p:sp>
        <p:nvSpPr>
          <p:cNvPr id="241667" name="Rectangle 3"/>
          <p:cNvSpPr>
            <a:spLocks noGrp="1" noChangeArrowheads="1"/>
          </p:cNvSpPr>
          <p:nvPr>
            <p:ph type="dt" sz="quarter" idx="1"/>
          </p:nvPr>
        </p:nvSpPr>
        <p:spPr bwMode="auto">
          <a:xfrm>
            <a:off x="3977532" y="2"/>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5" tIns="47474" rIns="94945" bIns="47474" numCol="1" anchor="t" anchorCtr="0" compatLnSpc="1">
            <a:prstTxWarp prst="textNoShape">
              <a:avLst/>
            </a:prstTxWarp>
          </a:bodyPr>
          <a:lstStyle>
            <a:lvl1pPr algn="r" defTabSz="949549">
              <a:defRPr sz="1200" smtClean="0">
                <a:solidFill>
                  <a:schemeClr val="bg1"/>
                </a:solidFill>
                <a:latin typeface="Arial" charset="0"/>
              </a:defRPr>
            </a:lvl1pPr>
          </a:lstStyle>
          <a:p>
            <a:pPr>
              <a:defRPr/>
            </a:pPr>
            <a:fld id="{47375312-23C0-4C8C-A791-515BA9FC2D78}" type="datetimeFigureOut">
              <a:rPr lang="en-US"/>
              <a:pPr>
                <a:defRPr/>
              </a:pPr>
              <a:t>9/25/2019</a:t>
            </a:fld>
            <a:endParaRPr lang="en-US" dirty="0"/>
          </a:p>
        </p:txBody>
      </p:sp>
      <p:sp>
        <p:nvSpPr>
          <p:cNvPr id="241668" name="Rectangle 4"/>
          <p:cNvSpPr>
            <a:spLocks noGrp="1" noChangeArrowheads="1"/>
          </p:cNvSpPr>
          <p:nvPr>
            <p:ph type="ftr" sz="quarter" idx="2"/>
          </p:nvPr>
        </p:nvSpPr>
        <p:spPr bwMode="auto">
          <a:xfrm>
            <a:off x="3"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5" tIns="47474" rIns="94945" bIns="47474" numCol="1" anchor="b" anchorCtr="0" compatLnSpc="1">
            <a:prstTxWarp prst="textNoShape">
              <a:avLst/>
            </a:prstTxWarp>
          </a:bodyPr>
          <a:lstStyle>
            <a:lvl1pPr algn="l" defTabSz="949549">
              <a:defRPr sz="1200" smtClean="0">
                <a:solidFill>
                  <a:schemeClr val="bg1"/>
                </a:solidFill>
                <a:latin typeface="Arial" charset="0"/>
              </a:defRPr>
            </a:lvl1pPr>
          </a:lstStyle>
          <a:p>
            <a:pPr>
              <a:defRPr/>
            </a:pPr>
            <a:r>
              <a:rPr lang="en-US" dirty="0" smtClean="0"/>
              <a:t>UC Irvine | Human Resources</a:t>
            </a:r>
            <a:endParaRPr lang="en-US" dirty="0"/>
          </a:p>
        </p:txBody>
      </p:sp>
      <p:sp>
        <p:nvSpPr>
          <p:cNvPr id="241669" name="Rectangle 5"/>
          <p:cNvSpPr>
            <a:spLocks noGrp="1" noChangeArrowheads="1"/>
          </p:cNvSpPr>
          <p:nvPr>
            <p:ph type="sldNum" sz="quarter" idx="3"/>
          </p:nvPr>
        </p:nvSpPr>
        <p:spPr bwMode="auto">
          <a:xfrm>
            <a:off x="3977532" y="8841739"/>
            <a:ext cx="3043979" cy="465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945" tIns="47474" rIns="94945" bIns="47474" numCol="1" anchor="b" anchorCtr="0" compatLnSpc="1">
            <a:prstTxWarp prst="textNoShape">
              <a:avLst/>
            </a:prstTxWarp>
          </a:bodyPr>
          <a:lstStyle>
            <a:lvl1pPr algn="r" defTabSz="949549">
              <a:defRPr sz="1200" smtClean="0">
                <a:solidFill>
                  <a:schemeClr val="bg1"/>
                </a:solidFill>
                <a:latin typeface="Arial" charset="0"/>
              </a:defRPr>
            </a:lvl1pPr>
          </a:lstStyle>
          <a:p>
            <a:pPr>
              <a:defRPr/>
            </a:pPr>
            <a:fld id="{DD8463D6-A972-49EA-8375-4BFD46602BF1}" type="slidenum">
              <a:rPr lang="en-US"/>
              <a:pPr>
                <a:defRPr/>
              </a:pPr>
              <a:t>‹#›</a:t>
            </a:fld>
            <a:endParaRPr lang="en-US" dirty="0"/>
          </a:p>
        </p:txBody>
      </p:sp>
    </p:spTree>
    <p:extLst>
      <p:ext uri="{BB962C8B-B14F-4D97-AF65-F5344CB8AC3E}">
        <p14:creationId xmlns:p14="http://schemas.microsoft.com/office/powerpoint/2010/main" val="428320301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3" y="2"/>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5" tIns="47474" rIns="94945" bIns="47474" numCol="1" anchor="t" anchorCtr="0" compatLnSpc="1">
            <a:prstTxWarp prst="textNoShape">
              <a:avLst/>
            </a:prstTxWarp>
          </a:bodyPr>
          <a:lstStyle>
            <a:lvl1pPr algn="l" defTabSz="949549" eaLnBrk="1" hangingPunct="1">
              <a:defRPr sz="1200" b="0" smtClean="0">
                <a:solidFill>
                  <a:schemeClr val="tx1"/>
                </a:solidFill>
                <a:latin typeface="Arial" charset="0"/>
              </a:defRPr>
            </a:lvl1pPr>
          </a:lstStyle>
          <a:p>
            <a:pPr>
              <a:defRPr/>
            </a:pPr>
            <a:endParaRPr lang="en-US" dirty="0"/>
          </a:p>
        </p:txBody>
      </p:sp>
      <p:sp>
        <p:nvSpPr>
          <p:cNvPr id="11267" name="Rectangle 3"/>
          <p:cNvSpPr>
            <a:spLocks noGrp="1" noChangeArrowheads="1"/>
          </p:cNvSpPr>
          <p:nvPr>
            <p:ph type="dt" idx="1"/>
          </p:nvPr>
        </p:nvSpPr>
        <p:spPr bwMode="auto">
          <a:xfrm>
            <a:off x="3977532" y="2"/>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5" tIns="47474" rIns="94945" bIns="47474" numCol="1" anchor="t" anchorCtr="0" compatLnSpc="1">
            <a:prstTxWarp prst="textNoShape">
              <a:avLst/>
            </a:prstTxWarp>
          </a:bodyPr>
          <a:lstStyle>
            <a:lvl1pPr algn="r" defTabSz="949549" eaLnBrk="1" hangingPunct="1">
              <a:defRPr sz="1200" b="0" smtClean="0">
                <a:solidFill>
                  <a:schemeClr val="tx1"/>
                </a:solidFill>
                <a:latin typeface="Arial" charset="0"/>
              </a:defRPr>
            </a:lvl1pPr>
          </a:lstStyle>
          <a:p>
            <a:pPr>
              <a:defRPr/>
            </a:pPr>
            <a:fld id="{F05377BD-9098-4EC1-9964-D963CF01D52B}" type="datetimeFigureOut">
              <a:rPr lang="en-US"/>
              <a:pPr>
                <a:defRPr/>
              </a:pPr>
              <a:t>9/25/2019</a:t>
            </a:fld>
            <a:endParaRPr lang="en-US" dirty="0"/>
          </a:p>
        </p:txBody>
      </p:sp>
      <p:sp>
        <p:nvSpPr>
          <p:cNvPr id="39940"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702946" y="4422463"/>
            <a:ext cx="5617208" cy="418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5" tIns="47474" rIns="94945" bIns="4747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1270" name="Rectangle 6"/>
          <p:cNvSpPr>
            <a:spLocks noGrp="1" noChangeArrowheads="1"/>
          </p:cNvSpPr>
          <p:nvPr>
            <p:ph type="ftr" sz="quarter" idx="4"/>
          </p:nvPr>
        </p:nvSpPr>
        <p:spPr bwMode="auto">
          <a:xfrm>
            <a:off x="3" y="8841739"/>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5" tIns="47474" rIns="94945" bIns="47474" numCol="1" anchor="b" anchorCtr="0" compatLnSpc="1">
            <a:prstTxWarp prst="textNoShape">
              <a:avLst/>
            </a:prstTxWarp>
          </a:bodyPr>
          <a:lstStyle>
            <a:lvl1pPr algn="l" defTabSz="949549" eaLnBrk="1" hangingPunct="1">
              <a:defRPr sz="1200" b="0" smtClean="0">
                <a:solidFill>
                  <a:schemeClr val="tx1"/>
                </a:solidFill>
                <a:latin typeface="Arial" charset="0"/>
              </a:defRPr>
            </a:lvl1pPr>
          </a:lstStyle>
          <a:p>
            <a:pPr>
              <a:defRPr/>
            </a:pPr>
            <a:r>
              <a:rPr lang="en-US" dirty="0" smtClean="0"/>
              <a:t>UC Irvine | Human Resources</a:t>
            </a:r>
            <a:endParaRPr lang="en-US" dirty="0"/>
          </a:p>
        </p:txBody>
      </p:sp>
      <p:sp>
        <p:nvSpPr>
          <p:cNvPr id="11271" name="Rectangle 7"/>
          <p:cNvSpPr>
            <a:spLocks noGrp="1" noChangeArrowheads="1"/>
          </p:cNvSpPr>
          <p:nvPr>
            <p:ph type="sldNum" sz="quarter" idx="5"/>
          </p:nvPr>
        </p:nvSpPr>
        <p:spPr bwMode="auto">
          <a:xfrm>
            <a:off x="3977532" y="8841739"/>
            <a:ext cx="3043979" cy="46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945" tIns="47474" rIns="94945" bIns="47474" numCol="1" anchor="b" anchorCtr="0" compatLnSpc="1">
            <a:prstTxWarp prst="textNoShape">
              <a:avLst/>
            </a:prstTxWarp>
          </a:bodyPr>
          <a:lstStyle>
            <a:lvl1pPr algn="r" defTabSz="949549" eaLnBrk="1" hangingPunct="1">
              <a:defRPr sz="1200" b="0" smtClean="0">
                <a:solidFill>
                  <a:schemeClr val="tx1"/>
                </a:solidFill>
                <a:latin typeface="Arial" charset="0"/>
              </a:defRPr>
            </a:lvl1pPr>
          </a:lstStyle>
          <a:p>
            <a:pPr>
              <a:defRPr/>
            </a:pPr>
            <a:fld id="{0CAB3D51-860D-4A71-B1C2-3FA4E8579D03}" type="slidenum">
              <a:rPr lang="en-US"/>
              <a:pPr>
                <a:defRPr/>
              </a:pPr>
              <a:t>‹#›</a:t>
            </a:fld>
            <a:endParaRPr lang="en-US" dirty="0"/>
          </a:p>
        </p:txBody>
      </p:sp>
    </p:spTree>
    <p:extLst>
      <p:ext uri="{BB962C8B-B14F-4D97-AF65-F5344CB8AC3E}">
        <p14:creationId xmlns:p14="http://schemas.microsoft.com/office/powerpoint/2010/main" val="1475935997"/>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dirty="0"/>
          </a:p>
        </p:txBody>
      </p:sp>
      <p:sp>
        <p:nvSpPr>
          <p:cNvPr id="4" name="Date Placeholder 3"/>
          <p:cNvSpPr>
            <a:spLocks noGrp="1"/>
          </p:cNvSpPr>
          <p:nvPr>
            <p:ph type="dt" idx="10"/>
          </p:nvPr>
        </p:nvSpPr>
        <p:spPr/>
        <p:txBody>
          <a:bodyPr/>
          <a:lstStyle/>
          <a:p>
            <a:pPr>
              <a:defRPr/>
            </a:pPr>
            <a:fld id="{47CFFB7A-6321-4143-92C5-9D8568D898D4}"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a:t>
            </a:fld>
            <a:endParaRPr lang="en-US" dirty="0"/>
          </a:p>
        </p:txBody>
      </p:sp>
    </p:spTree>
    <p:extLst>
      <p:ext uri="{BB962C8B-B14F-4D97-AF65-F5344CB8AC3E}">
        <p14:creationId xmlns:p14="http://schemas.microsoft.com/office/powerpoint/2010/main" val="143428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kern="1200" dirty="0" smtClean="0">
              <a:solidFill>
                <a:schemeClr val="tx1"/>
              </a:solidFill>
              <a:latin typeface="Arial" charset="0"/>
              <a:ea typeface="+mn-ea"/>
              <a:cs typeface="+mn-cs"/>
            </a:endParaRPr>
          </a:p>
          <a:p>
            <a:pPr marL="0" indent="0">
              <a:buFont typeface="+mj-lt"/>
              <a:buNone/>
            </a:pPr>
            <a:r>
              <a:rPr lang="en-US" sz="1200" b="0" kern="1200" dirty="0" smtClean="0">
                <a:solidFill>
                  <a:schemeClr val="tx1"/>
                </a:solidFill>
                <a:latin typeface="Arial" charset="0"/>
                <a:ea typeface="+mn-ea"/>
                <a:cs typeface="+mn-cs"/>
              </a:rPr>
              <a:t>We will be doing a demo of a form,</a:t>
            </a:r>
            <a:r>
              <a:rPr lang="en-US" sz="1200" b="0" kern="1200" baseline="0" dirty="0" smtClean="0">
                <a:solidFill>
                  <a:schemeClr val="tx1"/>
                </a:solidFill>
                <a:latin typeface="Arial" charset="0"/>
                <a:ea typeface="+mn-ea"/>
                <a:cs typeface="+mn-cs"/>
              </a:rPr>
              <a:t> but I wanted to highlight some features surrounding Section 1. Since there are some notable differences than how this was done in Guardian.</a:t>
            </a:r>
          </a:p>
          <a:p>
            <a:pPr marL="0" indent="0">
              <a:buFont typeface="+mj-lt"/>
              <a:buNone/>
            </a:pPr>
            <a:endParaRPr lang="en-US" sz="1200" b="0" kern="1200" baseline="0" dirty="0" smtClean="0">
              <a:solidFill>
                <a:schemeClr val="tx1"/>
              </a:solidFill>
              <a:latin typeface="Arial" charset="0"/>
              <a:ea typeface="+mn-ea"/>
              <a:cs typeface="+mn-cs"/>
            </a:endParaRPr>
          </a:p>
          <a:p>
            <a:pPr lvl="1" indent="-342900">
              <a:spcBef>
                <a:spcPts val="1800"/>
              </a:spcBef>
              <a:spcAft>
                <a:spcPts val="0"/>
              </a:spcAft>
              <a:buClrTx/>
              <a:buSzPct val="100000"/>
              <a:buFont typeface="+mj-lt"/>
              <a:buAutoNum type="arabicPeriod"/>
            </a:pPr>
            <a:r>
              <a:rPr lang="en-US" sz="1200" b="1" dirty="0" smtClean="0"/>
              <a:t>Instructions:</a:t>
            </a:r>
            <a:r>
              <a:rPr lang="en-US" sz="1200" b="1" baseline="0" dirty="0" smtClean="0"/>
              <a:t> </a:t>
            </a:r>
            <a:r>
              <a:rPr lang="en-US" sz="1200" dirty="0" smtClean="0"/>
              <a:t>The system reminds</a:t>
            </a:r>
            <a:r>
              <a:rPr lang="en-US" sz="1200" baseline="0" dirty="0" smtClean="0"/>
              <a:t> the employee to read the USCIS form instructions which are available to them in English and in Spanish. It also provides them with a note on the required fields that need to have “N/A” written in if they are not applicable. It also mentions how </a:t>
            </a:r>
            <a:r>
              <a:rPr lang="en-US" sz="1200" b="1" baseline="0" dirty="0" smtClean="0"/>
              <a:t>the SSN field is optional (and it is since we are not an all-E-verify required employer).</a:t>
            </a:r>
            <a:endParaRPr lang="en-US" sz="1200" b="1" dirty="0" smtClean="0"/>
          </a:p>
          <a:p>
            <a:pPr lvl="1" indent="-342900">
              <a:spcBef>
                <a:spcPts val="1800"/>
              </a:spcBef>
              <a:spcAft>
                <a:spcPts val="0"/>
              </a:spcAft>
              <a:buClrTx/>
              <a:buSzPct val="100000"/>
              <a:buFont typeface="+mj-lt"/>
              <a:buAutoNum type="arabicPeriod"/>
            </a:pPr>
            <a:r>
              <a:rPr lang="en-US" sz="1200" b="1" dirty="0" smtClean="0"/>
              <a:t>Helper Bubbles: </a:t>
            </a:r>
            <a:r>
              <a:rPr lang="en-US" sz="1200" dirty="0" smtClean="0"/>
              <a:t>As</a:t>
            </a:r>
            <a:r>
              <a:rPr lang="en-US" sz="1200" baseline="0" dirty="0" smtClean="0"/>
              <a:t> the instructions mention there are Help buttons (the grey little “I”). If you hover over them, they have more information for each of the fields.</a:t>
            </a:r>
            <a:endParaRPr lang="en-US" sz="1200" dirty="0" smtClean="0"/>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10</a:t>
            </a:fld>
            <a:endParaRPr lang="en-US" dirty="0"/>
          </a:p>
        </p:txBody>
      </p:sp>
    </p:spTree>
    <p:extLst>
      <p:ext uri="{BB962C8B-B14F-4D97-AF65-F5344CB8AC3E}">
        <p14:creationId xmlns:p14="http://schemas.microsoft.com/office/powerpoint/2010/main" val="751260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kern="1200" dirty="0" smtClean="0">
                <a:solidFill>
                  <a:schemeClr val="tx1"/>
                </a:solidFill>
                <a:latin typeface="Arial" charset="0"/>
                <a:ea typeface="+mn-ea"/>
                <a:cs typeface="+mn-cs"/>
              </a:rPr>
              <a:t>Let’s take a closer look at the Electronic</a:t>
            </a:r>
            <a:r>
              <a:rPr lang="en-US" sz="1200" b="0" kern="1200" baseline="0" dirty="0" smtClean="0">
                <a:solidFill>
                  <a:schemeClr val="tx1"/>
                </a:solidFill>
                <a:latin typeface="Arial" charset="0"/>
                <a:ea typeface="+mn-ea"/>
                <a:cs typeface="+mn-cs"/>
              </a:rPr>
              <a:t> Signature </a:t>
            </a: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r>
              <a:rPr lang="en-US" sz="1200" b="0" kern="1200" baseline="0" dirty="0" smtClean="0">
                <a:solidFill>
                  <a:schemeClr val="tx1"/>
                </a:solidFill>
                <a:latin typeface="Arial" charset="0"/>
                <a:ea typeface="+mn-ea"/>
                <a:cs typeface="+mn-cs"/>
              </a:rPr>
              <a:t>Electronic Signature: </a:t>
            </a:r>
          </a:p>
          <a:p>
            <a:pPr marL="228600" indent="-228600">
              <a:buFont typeface="+mj-lt"/>
              <a:buAutoNum type="arabicPeriod"/>
            </a:pPr>
            <a:r>
              <a:rPr lang="en-US" sz="1200" b="0" kern="1200" baseline="0" dirty="0" smtClean="0">
                <a:solidFill>
                  <a:schemeClr val="tx1"/>
                </a:solidFill>
                <a:latin typeface="Arial" charset="0"/>
                <a:ea typeface="+mn-ea"/>
                <a:cs typeface="+mn-cs"/>
              </a:rPr>
              <a:t>It requires the employee’s full legal name</a:t>
            </a:r>
          </a:p>
          <a:p>
            <a:pPr marL="228600" indent="-228600">
              <a:buFont typeface="+mj-lt"/>
              <a:buAutoNum type="arabicPeriod"/>
            </a:pPr>
            <a:r>
              <a:rPr lang="en-US" sz="1200" b="0" kern="1200" baseline="0" dirty="0" smtClean="0">
                <a:solidFill>
                  <a:schemeClr val="tx1"/>
                </a:solidFill>
                <a:latin typeface="Arial" charset="0"/>
                <a:ea typeface="+mn-ea"/>
                <a:cs typeface="+mn-cs"/>
              </a:rPr>
              <a:t>Then it asks them to answer a signature question and confirm the answer. This is an additional level of “security” and the question will be asked again if the employee needs to sign Section 1 again in the case of edits/corrections</a:t>
            </a:r>
          </a:p>
          <a:p>
            <a:pPr marL="228600" indent="-228600">
              <a:buFont typeface="+mj-lt"/>
              <a:buAutoNum type="arabicPeriod"/>
            </a:pPr>
            <a:r>
              <a:rPr lang="en-US" sz="1200" b="0" kern="1200" baseline="0" dirty="0" smtClean="0">
                <a:solidFill>
                  <a:schemeClr val="tx1"/>
                </a:solidFill>
                <a:latin typeface="Arial" charset="0"/>
                <a:ea typeface="+mn-ea"/>
                <a:cs typeface="+mn-cs"/>
              </a:rPr>
              <a:t>They then have to check a box for the attestation </a:t>
            </a:r>
          </a:p>
          <a:p>
            <a:pPr marL="228600" indent="-228600">
              <a:buFont typeface="+mj-lt"/>
              <a:buAutoNum type="arabicPeriod"/>
            </a:pPr>
            <a:r>
              <a:rPr lang="en-US" sz="1200" b="0" kern="1200" baseline="0" dirty="0" smtClean="0">
                <a:solidFill>
                  <a:schemeClr val="tx1"/>
                </a:solidFill>
                <a:latin typeface="Arial" charset="0"/>
                <a:ea typeface="+mn-ea"/>
                <a:cs typeface="+mn-cs"/>
              </a:rPr>
              <a:t>Preparer or Translator certification: They need to indicate if they needed assistance in completing the form. If they indicate that they did receive assistance, it will ask them how many people assisted and the certification will appear for each assistant to fill out and sign.</a:t>
            </a:r>
          </a:p>
          <a:p>
            <a:pPr marL="228600" indent="-228600">
              <a:buFont typeface="+mj-lt"/>
              <a:buAutoNum type="arabicPeriod"/>
            </a:pPr>
            <a:r>
              <a:rPr lang="en-US" sz="1200" b="0" kern="1200" baseline="0" dirty="0" smtClean="0">
                <a:solidFill>
                  <a:schemeClr val="tx1"/>
                </a:solidFill>
                <a:latin typeface="Arial" charset="0"/>
                <a:ea typeface="+mn-ea"/>
                <a:cs typeface="+mn-cs"/>
              </a:rPr>
              <a:t>Last, the employee clicks on the green Sign Form I-9 Electronically button</a:t>
            </a:r>
          </a:p>
          <a:p>
            <a:pPr marL="228600" indent="-228600">
              <a:buFont typeface="+mj-lt"/>
              <a:buAutoNum type="arabicPeriod"/>
            </a:pPr>
            <a:endParaRPr lang="en-US" sz="1200" b="1" kern="1200" baseline="0" dirty="0" smtClean="0">
              <a:solidFill>
                <a:schemeClr val="tx1"/>
              </a:solidFill>
              <a:latin typeface="Arial" charset="0"/>
              <a:ea typeface="+mn-ea"/>
              <a:cs typeface="+mn-cs"/>
            </a:endParaRPr>
          </a:p>
          <a:p>
            <a:pPr marL="0" indent="0">
              <a:buFont typeface="+mj-lt"/>
              <a:buNone/>
            </a:pPr>
            <a:r>
              <a:rPr lang="en-US" sz="1200" b="1" kern="1200" baseline="0" dirty="0" smtClean="0">
                <a:solidFill>
                  <a:schemeClr val="tx1"/>
                </a:solidFill>
                <a:latin typeface="Arial" charset="0"/>
                <a:ea typeface="+mn-ea"/>
                <a:cs typeface="+mn-cs"/>
              </a:rPr>
              <a:t>REMINDER, EVEN IF YOU ARE THE PREPARER/TRANSLATOR, YOU CANNOT ENTER THIS INFORMATION IN FOR THE EMPLOYEE</a:t>
            </a:r>
          </a:p>
          <a:p>
            <a:pPr marL="0" indent="0">
              <a:buFont typeface="+mj-lt"/>
              <a:buNone/>
            </a:pPr>
            <a:endParaRPr lang="en-US" sz="1200" b="1" kern="1200" baseline="0" dirty="0" smtClean="0">
              <a:solidFill>
                <a:schemeClr val="tx1"/>
              </a:solidFill>
              <a:latin typeface="Arial" charset="0"/>
              <a:ea typeface="+mn-ea"/>
              <a:cs typeface="+mn-cs"/>
            </a:endParaRPr>
          </a:p>
          <a:p>
            <a:pPr marL="34290" indent="0">
              <a:buNone/>
            </a:pPr>
            <a:r>
              <a:rPr lang="en-US" sz="1200" baseline="0" dirty="0" smtClean="0">
                <a:solidFill>
                  <a:srgbClr val="FDA80B"/>
                </a:solidFill>
              </a:rPr>
              <a:t>In Tracker, Employee's signature consists of:</a:t>
            </a:r>
          </a:p>
          <a:p>
            <a:pPr marL="34290" indent="0">
              <a:buNone/>
            </a:pPr>
            <a:r>
              <a:rPr lang="en-US" sz="1200" baseline="0" dirty="0" smtClean="0">
                <a:solidFill>
                  <a:srgbClr val="FDA80B"/>
                </a:solidFill>
              </a:rPr>
              <a:t>Answering a security question</a:t>
            </a:r>
          </a:p>
          <a:p>
            <a:pPr marL="34290" indent="0">
              <a:buNone/>
            </a:pPr>
            <a:r>
              <a:rPr lang="en-US" sz="1200" baseline="0" dirty="0" smtClean="0">
                <a:solidFill>
                  <a:srgbClr val="FDA80B"/>
                </a:solidFill>
              </a:rPr>
              <a:t>Checking 3 boxes</a:t>
            </a:r>
          </a:p>
          <a:p>
            <a:pPr marL="34290" indent="0">
              <a:buNone/>
            </a:pPr>
            <a:r>
              <a:rPr lang="en-US" sz="1200" baseline="0" dirty="0" smtClean="0">
                <a:solidFill>
                  <a:srgbClr val="FDA80B"/>
                </a:solidFill>
              </a:rPr>
              <a:t>Clicking 1 button</a:t>
            </a:r>
          </a:p>
          <a:p>
            <a:pPr marL="0" indent="0">
              <a:buFont typeface="+mj-lt"/>
              <a:buNone/>
            </a:pPr>
            <a:endParaRPr lang="en-US" sz="1200" b="1" kern="1200" baseline="0" dirty="0" smtClean="0">
              <a:solidFill>
                <a:schemeClr val="tx1"/>
              </a:solidFill>
              <a:latin typeface="Arial" charset="0"/>
              <a:ea typeface="+mn-ea"/>
              <a:cs typeface="+mn-cs"/>
            </a:endParaRPr>
          </a:p>
          <a:p>
            <a:pPr marL="228600" indent="-228600">
              <a:buFont typeface="+mj-lt"/>
              <a:buAutoNum type="arabicPeriod"/>
            </a:pPr>
            <a:endParaRPr lang="en-US" sz="1200" b="0" kern="1200" baseline="0" dirty="0" smtClean="0">
              <a:solidFill>
                <a:schemeClr val="tx1"/>
              </a:solidFill>
              <a:latin typeface="Arial" charset="0"/>
              <a:ea typeface="+mn-ea"/>
              <a:cs typeface="+mn-cs"/>
            </a:endParaRPr>
          </a:p>
          <a:p>
            <a:pPr marL="228600" indent="-228600">
              <a:buFont typeface="+mj-lt"/>
              <a:buAutoNum type="arabicPeriod"/>
            </a:pP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r>
              <a:rPr lang="en-US" sz="1200" b="0" kern="1200" dirty="0" smtClean="0">
                <a:solidFill>
                  <a:schemeClr val="tx1"/>
                </a:solidFill>
                <a:latin typeface="Arial" charset="0"/>
                <a:ea typeface="+mn-ea"/>
                <a:cs typeface="+mn-cs"/>
              </a:rPr>
              <a:t>Once</a:t>
            </a:r>
            <a:r>
              <a:rPr lang="en-US" sz="1200" b="0" kern="1200" baseline="0" dirty="0" smtClean="0">
                <a:solidFill>
                  <a:schemeClr val="tx1"/>
                </a:solidFill>
                <a:latin typeface="Arial" charset="0"/>
                <a:ea typeface="+mn-ea"/>
                <a:cs typeface="+mn-cs"/>
              </a:rPr>
              <a:t> Section 1 is completed there is no email confirmation. They can get back to the confirmation page with the link that was sent to them but it expires after 3 days. They can only print the Form I-9 Receipt once (and it is not really a receipt but the actual form). </a:t>
            </a:r>
            <a:endParaRPr lang="en-US" sz="1200" b="0" kern="1200" dirty="0" smtClean="0">
              <a:solidFill>
                <a:schemeClr val="tx1"/>
              </a:solidFill>
              <a:latin typeface="Arial" charset="0"/>
              <a:ea typeface="+mn-ea"/>
              <a:cs typeface="+mn-cs"/>
            </a:endParaRPr>
          </a:p>
          <a:p>
            <a:pPr marL="0" indent="0">
              <a:buFont typeface="+mj-lt"/>
              <a:buNone/>
            </a:pP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Reminder: You should only begin the I-9 process after the job offer has been accepted.</a:t>
            </a: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11</a:t>
            </a:fld>
            <a:endParaRPr lang="en-US" dirty="0"/>
          </a:p>
        </p:txBody>
      </p:sp>
    </p:spTree>
    <p:extLst>
      <p:ext uri="{BB962C8B-B14F-4D97-AF65-F5344CB8AC3E}">
        <p14:creationId xmlns:p14="http://schemas.microsoft.com/office/powerpoint/2010/main" val="2146885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kern="1200" dirty="0" smtClean="0">
                <a:solidFill>
                  <a:schemeClr val="tx1"/>
                </a:solidFill>
                <a:latin typeface="Arial" charset="0"/>
                <a:ea typeface="+mn-ea"/>
                <a:cs typeface="+mn-cs"/>
              </a:rPr>
              <a:t>Confirmation Page</a:t>
            </a: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r>
              <a:rPr lang="en-US" sz="1200" b="0" kern="1200" dirty="0" smtClean="0">
                <a:solidFill>
                  <a:schemeClr val="tx1"/>
                </a:solidFill>
                <a:latin typeface="Arial" charset="0"/>
                <a:ea typeface="+mn-ea"/>
                <a:cs typeface="+mn-cs"/>
              </a:rPr>
              <a:t>Once</a:t>
            </a:r>
            <a:r>
              <a:rPr lang="en-US" sz="1200" b="0" kern="1200" baseline="0" dirty="0" smtClean="0">
                <a:solidFill>
                  <a:schemeClr val="tx1"/>
                </a:solidFill>
                <a:latin typeface="Arial" charset="0"/>
                <a:ea typeface="+mn-ea"/>
                <a:cs typeface="+mn-cs"/>
              </a:rPr>
              <a:t> Section 1 is completed and signed, the employee is taken to the confirmation page. </a:t>
            </a:r>
          </a:p>
          <a:p>
            <a:pPr marL="0" indent="0">
              <a:buFont typeface="+mj-lt"/>
              <a:buNone/>
            </a:pPr>
            <a:endParaRPr lang="en-US" sz="1200" b="0"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b="0" kern="1200" baseline="0" dirty="0" smtClean="0">
                <a:solidFill>
                  <a:schemeClr val="tx1"/>
                </a:solidFill>
                <a:latin typeface="Arial" charset="0"/>
                <a:ea typeface="+mn-ea"/>
                <a:cs typeface="+mn-cs"/>
              </a:rPr>
              <a:t>They are given the option to print the Form I-9 by clicking the green “Print Form I-9 Receipt” button. Important to note, that it is not really a receipt but the actual form. They can only print the Form I-9 “Receipt” once as well.</a:t>
            </a:r>
            <a:endParaRPr lang="en-US" sz="1200" b="0" kern="120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sz="1200" b="0"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b="0" kern="1200" baseline="0" dirty="0" smtClean="0">
                <a:solidFill>
                  <a:schemeClr val="tx1"/>
                </a:solidFill>
                <a:latin typeface="Arial" charset="0"/>
                <a:ea typeface="+mn-ea"/>
                <a:cs typeface="+mn-cs"/>
              </a:rPr>
              <a:t>It reminds them of the documentation requirement and provides them with a link to their hosted page of the List of Acceptable Documents. Note: This is not a customized list of acceptable documents, rather a pdf of the list that comes with the USCIS I-9 instructions.</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US" sz="1200" b="0"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US" sz="1200" b="0" kern="1200" baseline="0" dirty="0" smtClean="0">
                <a:solidFill>
                  <a:schemeClr val="tx1"/>
                </a:solidFill>
                <a:latin typeface="Arial" charset="0"/>
                <a:ea typeface="+mn-ea"/>
                <a:cs typeface="+mn-cs"/>
              </a:rPr>
              <a:t>#3 is still TBD. Currently, OP is considering hosting a redirect page that will list all of the UC locations to direct the employee to the right HR page.</a:t>
            </a:r>
            <a:endParaRPr lang="en-US" sz="1200" b="0" kern="120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12</a:t>
            </a:fld>
            <a:endParaRPr lang="en-US" dirty="0"/>
          </a:p>
        </p:txBody>
      </p:sp>
    </p:spTree>
    <p:extLst>
      <p:ext uri="{BB962C8B-B14F-4D97-AF65-F5344CB8AC3E}">
        <p14:creationId xmlns:p14="http://schemas.microsoft.com/office/powerpoint/2010/main" val="1680637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kern="1200" dirty="0" smtClean="0">
                <a:solidFill>
                  <a:schemeClr val="tx1"/>
                </a:solidFill>
                <a:latin typeface="Arial" charset="0"/>
                <a:ea typeface="+mn-ea"/>
                <a:cs typeface="+mn-cs"/>
              </a:rPr>
              <a:t>Let’s look at some</a:t>
            </a:r>
            <a:r>
              <a:rPr lang="en-US" sz="1200" b="0" kern="1200" baseline="0" dirty="0" smtClean="0">
                <a:solidFill>
                  <a:schemeClr val="tx1"/>
                </a:solidFill>
                <a:latin typeface="Arial" charset="0"/>
                <a:ea typeface="+mn-ea"/>
                <a:cs typeface="+mn-cs"/>
              </a:rPr>
              <a:t> Section 2 features you should be aware of</a:t>
            </a:r>
          </a:p>
          <a:p>
            <a:pPr marL="0" indent="0">
              <a:buFont typeface="+mj-lt"/>
              <a:buNone/>
            </a:pPr>
            <a:endParaRPr lang="en-US" sz="1200" b="0" kern="1200" baseline="0" dirty="0" smtClean="0">
              <a:solidFill>
                <a:schemeClr val="tx1"/>
              </a:solidFill>
              <a:latin typeface="Arial" charset="0"/>
              <a:ea typeface="+mn-ea"/>
              <a:cs typeface="+mn-cs"/>
            </a:endParaRPr>
          </a:p>
          <a:p>
            <a:pPr marL="400050" lvl="1" indent="-285750" algn="l">
              <a:spcBef>
                <a:spcPts val="600"/>
              </a:spcBef>
              <a:spcAft>
                <a:spcPts val="0"/>
              </a:spcAft>
              <a:buClrTx/>
              <a:buSzPct val="100000"/>
              <a:buFont typeface="Arial" panose="020B0604020202020204" pitchFamily="34" charset="0"/>
              <a:buChar char="•"/>
            </a:pPr>
            <a:r>
              <a:rPr lang="en-US" b="1" dirty="0" smtClean="0">
                <a:solidFill>
                  <a:schemeClr val="tx1"/>
                </a:solidFill>
              </a:rPr>
              <a:t>View Section 1 Employee information</a:t>
            </a:r>
            <a:r>
              <a:rPr lang="en-US" baseline="0" dirty="0" smtClean="0">
                <a:solidFill>
                  <a:schemeClr val="tx1"/>
                </a:solidFill>
              </a:rPr>
              <a:t> link allows you to view the information that was entered by the employee in Section 1</a:t>
            </a:r>
            <a:endParaRPr lang="en-US" b="0" dirty="0" smtClean="0">
              <a:solidFill>
                <a:schemeClr val="tx1"/>
              </a:solidFill>
            </a:endParaRPr>
          </a:p>
          <a:p>
            <a:pPr marL="400050" lvl="1" indent="-285750" algn="l">
              <a:spcBef>
                <a:spcPts val="600"/>
              </a:spcBef>
              <a:spcAft>
                <a:spcPts val="0"/>
              </a:spcAft>
              <a:buClrTx/>
              <a:buSzPct val="100000"/>
              <a:buFont typeface="Arial" panose="020B0604020202020204" pitchFamily="34" charset="0"/>
              <a:buChar char="•"/>
            </a:pPr>
            <a:r>
              <a:rPr lang="en-US" b="1" dirty="0" smtClean="0">
                <a:solidFill>
                  <a:schemeClr val="tx1"/>
                </a:solidFill>
              </a:rPr>
              <a:t>Helper Bubbles: </a:t>
            </a:r>
            <a:r>
              <a:rPr lang="en-US" dirty="0" smtClean="0">
                <a:solidFill>
                  <a:schemeClr val="tx1"/>
                </a:solidFill>
              </a:rPr>
              <a:t>Similar to Section 1 you have helper bubbles to that you can hover over. These will give you tips on what is expected in the field. </a:t>
            </a:r>
            <a:r>
              <a:rPr lang="en-US" sz="1200" b="0" kern="1200" baseline="0" dirty="0" smtClean="0">
                <a:solidFill>
                  <a:schemeClr val="tx1"/>
                </a:solidFill>
                <a:latin typeface="Arial" charset="0"/>
                <a:ea typeface="+mn-ea"/>
                <a:cs typeface="+mn-cs"/>
              </a:rPr>
              <a:t>/a auto fill</a:t>
            </a:r>
            <a:endParaRPr lang="en-US" sz="1200" b="1" kern="1200" baseline="0" dirty="0" smtClean="0">
              <a:solidFill>
                <a:schemeClr val="tx1"/>
              </a:solidFill>
              <a:latin typeface="Arial" charset="0"/>
              <a:ea typeface="+mn-ea"/>
              <a:cs typeface="+mn-cs"/>
            </a:endParaRPr>
          </a:p>
          <a:p>
            <a:pPr marL="400050" lvl="1" indent="-285750" algn="l">
              <a:spcBef>
                <a:spcPts val="600"/>
              </a:spcBef>
              <a:spcAft>
                <a:spcPts val="0"/>
              </a:spcAft>
              <a:buClrTx/>
              <a:buSzPct val="100000"/>
              <a:buFont typeface="Arial" panose="020B0604020202020204" pitchFamily="34" charset="0"/>
              <a:buChar char="•"/>
            </a:pPr>
            <a:r>
              <a:rPr lang="en-US" sz="1200" b="1" kern="1200" baseline="0" dirty="0" smtClean="0">
                <a:solidFill>
                  <a:schemeClr val="tx1"/>
                </a:solidFill>
                <a:latin typeface="Arial" charset="0"/>
                <a:ea typeface="+mn-ea"/>
                <a:cs typeface="+mn-cs"/>
              </a:rPr>
              <a:t>Save/Validate button: </a:t>
            </a:r>
            <a:r>
              <a:rPr lang="en-US" sz="1200" b="0" kern="1200" baseline="0" dirty="0" smtClean="0">
                <a:solidFill>
                  <a:schemeClr val="tx1"/>
                </a:solidFill>
                <a:latin typeface="Arial" charset="0"/>
                <a:ea typeface="+mn-ea"/>
                <a:cs typeface="+mn-cs"/>
              </a:rPr>
              <a:t>This button floats down the as you progress through the screen. IT DOES NOT SAVE YOUR PROGRESS. It only serves to validate the information, but if you try to save it to come back to it, the data will not be there. </a:t>
            </a:r>
          </a:p>
          <a:p>
            <a:pPr marL="0" indent="0">
              <a:buFont typeface="+mj-lt"/>
              <a:buNone/>
            </a:pP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13</a:t>
            </a:fld>
            <a:endParaRPr lang="en-US" dirty="0"/>
          </a:p>
        </p:txBody>
      </p:sp>
    </p:spTree>
    <p:extLst>
      <p:ext uri="{BB962C8B-B14F-4D97-AF65-F5344CB8AC3E}">
        <p14:creationId xmlns:p14="http://schemas.microsoft.com/office/powerpoint/2010/main" val="21986787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sz="1200" b="0" kern="1200" dirty="0" smtClean="0">
                <a:solidFill>
                  <a:schemeClr val="tx1"/>
                </a:solidFill>
                <a:latin typeface="Arial" charset="0"/>
                <a:ea typeface="+mn-ea"/>
                <a:cs typeface="+mn-cs"/>
              </a:rPr>
              <a:t>Although we will be doing a demo, I want to take a moment to look at the list of acceptable documents that you have access to </a:t>
            </a:r>
            <a:endParaRPr lang="en-US" sz="1200" b="0" kern="1200" baseline="0" dirty="0" smtClean="0">
              <a:solidFill>
                <a:schemeClr val="tx1"/>
              </a:solidFill>
              <a:latin typeface="Arial" charset="0"/>
              <a:ea typeface="+mn-ea"/>
              <a:cs typeface="+mn-cs"/>
            </a:endParaRPr>
          </a:p>
          <a:p>
            <a:pPr marL="0" indent="0">
              <a:buFont typeface="+mj-lt"/>
              <a:buNone/>
            </a:pPr>
            <a:endParaRPr lang="en-US" sz="1200" b="0"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This is the popup window that appears when you click on any of the dropdowns to select documents while completing Section 2. In this case the employee is listed as a citizen of the United States (according to Section 1) and the available set of documents includes only legally acceptable documents that a citizen of the United States can present. </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If you were to click on any of the other documents, a pop-up warning would tell you that this document is not applicable to the citizenship status indicated prompting you to double-check the information that was entered in Section 1. (I know this happens a lot with some employees that select noncitizen national, but present a foreign passport with and I-94 and a DS2019 or and I-20).</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When a document is selected, a full </a:t>
            </a:r>
            <a:r>
              <a:rPr lang="en-US" sz="1200" b="1" i="0" u="none" strike="noStrike" kern="1200" baseline="0" dirty="0" smtClean="0">
                <a:solidFill>
                  <a:schemeClr val="tx1"/>
                </a:solidFill>
                <a:latin typeface="Arial" charset="0"/>
                <a:ea typeface="+mn-ea"/>
                <a:cs typeface="+mn-cs"/>
              </a:rPr>
              <a:t>Description </a:t>
            </a:r>
            <a:r>
              <a:rPr lang="en-US" sz="1200" b="0" i="0" u="none" strike="noStrike" kern="1200" baseline="0" dirty="0" smtClean="0">
                <a:solidFill>
                  <a:schemeClr val="tx1"/>
                </a:solidFill>
                <a:latin typeface="Arial" charset="0"/>
                <a:ea typeface="+mn-ea"/>
                <a:cs typeface="+mn-cs"/>
              </a:rPr>
              <a:t>will appear to the right along with </a:t>
            </a:r>
            <a:r>
              <a:rPr lang="en-US" sz="1200" b="1" i="0" u="none" strike="noStrike" kern="1200" baseline="0" dirty="0" smtClean="0">
                <a:solidFill>
                  <a:schemeClr val="tx1"/>
                </a:solidFill>
                <a:latin typeface="Arial" charset="0"/>
                <a:ea typeface="+mn-ea"/>
                <a:cs typeface="+mn-cs"/>
              </a:rPr>
              <a:t>Samples and Doc. #Locator </a:t>
            </a:r>
            <a:r>
              <a:rPr lang="en-US" sz="1200" b="0" i="0" u="none" strike="noStrike" kern="1200" baseline="0" dirty="0" smtClean="0">
                <a:solidFill>
                  <a:schemeClr val="tx1"/>
                </a:solidFill>
                <a:latin typeface="Arial" charset="0"/>
                <a:ea typeface="+mn-ea"/>
                <a:cs typeface="+mn-cs"/>
              </a:rPr>
              <a:t>and </a:t>
            </a:r>
            <a:r>
              <a:rPr lang="en-US" sz="1200" b="1" i="0" u="none" strike="noStrike" kern="1200" baseline="0" dirty="0" smtClean="0">
                <a:solidFill>
                  <a:schemeClr val="tx1"/>
                </a:solidFill>
                <a:latin typeface="Arial" charset="0"/>
                <a:ea typeface="+mn-ea"/>
                <a:cs typeface="+mn-cs"/>
              </a:rPr>
              <a:t>E‐Verify Info </a:t>
            </a:r>
            <a:r>
              <a:rPr lang="en-US" sz="1200" b="0" i="0" u="none" strike="noStrike" kern="1200" baseline="0" dirty="0" smtClean="0">
                <a:solidFill>
                  <a:schemeClr val="tx1"/>
                </a:solidFill>
                <a:latin typeface="Arial" charset="0"/>
                <a:ea typeface="+mn-ea"/>
                <a:cs typeface="+mn-cs"/>
              </a:rPr>
              <a:t>tabs. Once you have selected the appropriate List A or List B and List C documents, click </a:t>
            </a:r>
            <a:r>
              <a:rPr lang="en-US" sz="1200" b="1" i="0" u="none" strike="noStrike" kern="1200" baseline="0" dirty="0" smtClean="0">
                <a:solidFill>
                  <a:schemeClr val="tx1"/>
                </a:solidFill>
                <a:latin typeface="Arial" charset="0"/>
                <a:ea typeface="+mn-ea"/>
                <a:cs typeface="+mn-cs"/>
              </a:rPr>
              <a:t>Continue with Selected Document(s) </a:t>
            </a:r>
            <a:r>
              <a:rPr lang="en-US" sz="1200" b="0" i="0" u="none" strike="noStrike" kern="1200" baseline="0" dirty="0" smtClean="0">
                <a:solidFill>
                  <a:schemeClr val="tx1"/>
                </a:solidFill>
                <a:latin typeface="Arial" charset="0"/>
                <a:ea typeface="+mn-ea"/>
                <a:cs typeface="+mn-cs"/>
              </a:rPr>
              <a:t>button to continue.</a:t>
            </a:r>
            <a:endParaRPr lang="en-US" sz="1200" b="0" kern="1200" baseline="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14</a:t>
            </a:fld>
            <a:endParaRPr lang="en-US" dirty="0"/>
          </a:p>
        </p:txBody>
      </p:sp>
    </p:spTree>
    <p:extLst>
      <p:ext uri="{BB962C8B-B14F-4D97-AF65-F5344CB8AC3E}">
        <p14:creationId xmlns:p14="http://schemas.microsoft.com/office/powerpoint/2010/main" val="223735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In order to complete Section 2, processors must examine the documentation the employee presents. Processors must accept documents that reasonably appear to be both genuine and relate to the person presenting them. </a:t>
            </a:r>
            <a:br>
              <a:rPr lang="en-US" sz="1200" dirty="0" smtClean="0">
                <a:solidFill>
                  <a:srgbClr val="000000"/>
                </a:solidFill>
              </a:rPr>
            </a:br>
            <a:endParaRPr lang="en-US" sz="1200" dirty="0" smtClean="0">
              <a:solidFill>
                <a:srgbClr val="000000"/>
              </a:solidFill>
            </a:endParaRPr>
          </a:p>
          <a:p>
            <a:pPr marL="171450" indent="-171450">
              <a:buFont typeface="Arial" panose="020B0604020202020204" pitchFamily="34" charset="0"/>
              <a:buChar char="•"/>
            </a:pPr>
            <a:r>
              <a:rPr lang="en-US" sz="1200" dirty="0" smtClean="0">
                <a:solidFill>
                  <a:srgbClr val="000000"/>
                </a:solidFill>
              </a:rPr>
              <a:t>It is important to note that you are not required to be a document expert</a:t>
            </a:r>
          </a:p>
          <a:p>
            <a:pPr marL="171450" indent="-171450">
              <a:buFont typeface="Arial" panose="020B0604020202020204" pitchFamily="34" charset="0"/>
              <a:buChar char="•"/>
            </a:pPr>
            <a:r>
              <a:rPr lang="en-US" sz="1200" dirty="0" smtClean="0">
                <a:solidFill>
                  <a:srgbClr val="000000"/>
                </a:solidFill>
              </a:rPr>
              <a:t>The document must be the original and unexpired</a:t>
            </a:r>
          </a:p>
          <a:p>
            <a:pPr marL="171450" indent="-171450">
              <a:buFont typeface="Arial" panose="020B0604020202020204" pitchFamily="34" charset="0"/>
              <a:buChar char="•"/>
            </a:pPr>
            <a:r>
              <a:rPr lang="en-US" sz="1200" dirty="0" smtClean="0">
                <a:solidFill>
                  <a:srgbClr val="000000"/>
                </a:solidFill>
              </a:rPr>
              <a:t>Document genuineness can only be ascertained by touching the physical copy of the documents</a:t>
            </a:r>
          </a:p>
          <a:p>
            <a:pPr marL="171450" indent="-171450">
              <a:buFont typeface="Arial" panose="020B0604020202020204" pitchFamily="34" charset="0"/>
              <a:buChar char="•"/>
            </a:pPr>
            <a:endParaRPr lang="en-US" sz="1200" b="1" dirty="0" smtClean="0">
              <a:solidFill>
                <a:srgbClr val="000000"/>
              </a:solidFill>
            </a:endParaRPr>
          </a:p>
          <a:p>
            <a:pPr marL="0" indent="0">
              <a:buFont typeface="Arial" panose="020B0604020202020204" pitchFamily="34" charset="0"/>
              <a:buNone/>
            </a:pPr>
            <a:r>
              <a:rPr lang="en-US" sz="1200" b="1" dirty="0" smtClean="0">
                <a:solidFill>
                  <a:srgbClr val="000000"/>
                </a:solidFill>
              </a:rPr>
              <a:t>Unacceptable types of documents include:</a:t>
            </a:r>
            <a:endParaRPr lang="en-US" sz="1200" b="0" dirty="0" smtClean="0">
              <a:solidFill>
                <a:srgbClr val="000000"/>
              </a:solidFill>
            </a:endParaRPr>
          </a:p>
          <a:p>
            <a:pPr marL="171450" indent="-171450">
              <a:buFont typeface="Arial" panose="020B0604020202020204" pitchFamily="34" charset="0"/>
              <a:buChar char="•"/>
            </a:pPr>
            <a:r>
              <a:rPr lang="en-US" sz="1200" b="0" dirty="0" smtClean="0">
                <a:solidFill>
                  <a:srgbClr val="000000"/>
                </a:solidFill>
              </a:rPr>
              <a:t>Photocopies (the only exception is a certified copy of a birth certificate)</a:t>
            </a:r>
          </a:p>
          <a:p>
            <a:pPr marL="171450" indent="-171450">
              <a:buFont typeface="Arial" panose="020B0604020202020204" pitchFamily="34" charset="0"/>
              <a:buChar char="•"/>
            </a:pPr>
            <a:r>
              <a:rPr lang="en-US" sz="1200" b="0" dirty="0" smtClean="0">
                <a:solidFill>
                  <a:srgbClr val="000000"/>
                </a:solidFill>
              </a:rPr>
              <a:t>Digital copies or images</a:t>
            </a:r>
          </a:p>
          <a:p>
            <a:pPr marL="171450" indent="-171450">
              <a:buFont typeface="Arial" panose="020B0604020202020204" pitchFamily="34" charset="0"/>
              <a:buChar char="•"/>
            </a:pPr>
            <a:r>
              <a:rPr lang="en-US" sz="1200" b="0" dirty="0" smtClean="0">
                <a:solidFill>
                  <a:srgbClr val="000000"/>
                </a:solidFill>
              </a:rPr>
              <a:t>Or those presented over a screen (i.e., via </a:t>
            </a:r>
            <a:r>
              <a:rPr lang="en-US" sz="1200" b="0" dirty="0" err="1" smtClean="0">
                <a:solidFill>
                  <a:srgbClr val="000000"/>
                </a:solidFill>
              </a:rPr>
              <a:t>FaceTime</a:t>
            </a:r>
            <a:r>
              <a:rPr lang="en-US" sz="1200" b="0" dirty="0" smtClean="0">
                <a:solidFill>
                  <a:srgbClr val="000000"/>
                </a:solidFill>
              </a:rPr>
              <a:t> or Skype)</a:t>
            </a:r>
            <a:br>
              <a:rPr lang="en-US" sz="1200" b="0" dirty="0" smtClean="0">
                <a:solidFill>
                  <a:srgbClr val="000000"/>
                </a:solidFill>
              </a:rPr>
            </a:br>
            <a:endParaRPr lang="en-US" sz="1200" b="0" dirty="0" smtClean="0">
              <a:solidFill>
                <a:srgbClr val="000000"/>
              </a:solidFill>
            </a:endParaRPr>
          </a:p>
          <a:p>
            <a:r>
              <a:rPr lang="en-US" sz="1200" b="0" dirty="0" smtClean="0">
                <a:solidFill>
                  <a:srgbClr val="000000"/>
                </a:solidFill>
              </a:rPr>
              <a:t>If you determine the document does not reasonably appear to be genuine or relate to your employee, you should allow your employee to present other documentation from the List of Acceptable Documents.</a:t>
            </a:r>
          </a:p>
          <a:p>
            <a:endParaRPr lang="en-US" sz="1200" b="0" dirty="0" smtClean="0">
              <a:solidFill>
                <a:srgbClr val="000000"/>
              </a:solidFill>
            </a:endParaRPr>
          </a:p>
          <a:p>
            <a:r>
              <a:rPr lang="en-US" sz="1200" b="0" dirty="0" smtClean="0">
                <a:solidFill>
                  <a:srgbClr val="000000"/>
                </a:solidFill>
              </a:rPr>
              <a:t>Processors are recommended to use this statement to notify the employee, </a:t>
            </a:r>
            <a:r>
              <a:rPr lang="en-US" sz="1200" b="1" dirty="0" smtClean="0">
                <a:solidFill>
                  <a:srgbClr val="000000"/>
                </a:solidFill>
              </a:rPr>
              <a:t>“I'm not able to accept this document as it does not appear to be genuine OR it does not seem to relate to you. Do you have any other documents you would like present from the List of Acceptable Documentation?”</a:t>
            </a:r>
          </a:p>
          <a:p>
            <a:endParaRPr lang="en-US" sz="1200" b="0" dirty="0" smtClean="0">
              <a:solidFill>
                <a:srgbClr val="000000"/>
              </a:solidFill>
            </a:endParaRPr>
          </a:p>
          <a:p>
            <a:r>
              <a:rPr lang="en-US" sz="1200" b="0" dirty="0" smtClean="0">
                <a:solidFill>
                  <a:srgbClr val="000000"/>
                </a:solidFill>
              </a:rPr>
              <a:t>Should you need further guidance, you are advised to contact your Human Resources Contact</a:t>
            </a:r>
          </a:p>
          <a:p>
            <a:endParaRPr lang="en-US" baseline="0" dirty="0" smtClean="0"/>
          </a:p>
        </p:txBody>
      </p:sp>
      <p:sp>
        <p:nvSpPr>
          <p:cNvPr id="4" name="Footer Placeholder 3"/>
          <p:cNvSpPr>
            <a:spLocks noGrp="1"/>
          </p:cNvSpPr>
          <p:nvPr>
            <p:ph type="ftr" sz="quarter" idx="10"/>
          </p:nvPr>
        </p:nvSpPr>
        <p:spPr/>
        <p:txBody>
          <a:bodyPr/>
          <a:lstStyle/>
          <a:p>
            <a:pPr>
              <a:defRPr/>
            </a:pPr>
            <a:r>
              <a:rPr lang="en-US" dirty="0">
                <a:solidFill>
                  <a:srgbClr val="000000"/>
                </a:solidFill>
              </a:rPr>
              <a:t>UC Irvine | Human Resources</a:t>
            </a:r>
          </a:p>
        </p:txBody>
      </p:sp>
      <p:sp>
        <p:nvSpPr>
          <p:cNvPr id="5" name="Slide Number Placeholder 4"/>
          <p:cNvSpPr>
            <a:spLocks noGrp="1"/>
          </p:cNvSpPr>
          <p:nvPr>
            <p:ph type="sldNum" sz="quarter" idx="11"/>
          </p:nvPr>
        </p:nvSpPr>
        <p:spPr/>
        <p:txBody>
          <a:bodyPr/>
          <a:lstStyle/>
          <a:p>
            <a:pPr>
              <a:defRPr/>
            </a:pPr>
            <a:fld id="{0CAB3D51-860D-4A71-B1C2-3FA4E8579D03}" type="slidenum">
              <a:rPr lang="en-US">
                <a:solidFill>
                  <a:srgbClr val="000000"/>
                </a:solidFill>
              </a:rPr>
              <a:pPr>
                <a:defRPr/>
              </a:pPr>
              <a:t>15</a:t>
            </a:fld>
            <a:endParaRPr lang="en-US" dirty="0">
              <a:solidFill>
                <a:srgbClr val="000000"/>
              </a:solidFill>
            </a:endParaRPr>
          </a:p>
        </p:txBody>
      </p:sp>
      <p:sp>
        <p:nvSpPr>
          <p:cNvPr id="6" name="Date Placeholder 5"/>
          <p:cNvSpPr>
            <a:spLocks noGrp="1"/>
          </p:cNvSpPr>
          <p:nvPr>
            <p:ph type="dt" idx="12"/>
          </p:nvPr>
        </p:nvSpPr>
        <p:spPr/>
        <p:txBody>
          <a:bodyPr/>
          <a:lstStyle/>
          <a:p>
            <a:pPr>
              <a:defRPr/>
            </a:pPr>
            <a:fld id="{4F4B557A-E32A-47FE-8D2A-11A588FDCFD2}" type="datetime1">
              <a:rPr lang="en-US">
                <a:solidFill>
                  <a:srgbClr val="000000"/>
                </a:solidFill>
              </a:rPr>
              <a:pPr>
                <a:defRPr/>
              </a:pPr>
              <a:t>9/25/2019</a:t>
            </a:fld>
            <a:endParaRPr lang="en-US" dirty="0">
              <a:solidFill>
                <a:srgbClr val="000000"/>
              </a:solidFill>
            </a:endParaRPr>
          </a:p>
        </p:txBody>
      </p:sp>
    </p:spTree>
    <p:extLst>
      <p:ext uri="{BB962C8B-B14F-4D97-AF65-F5344CB8AC3E}">
        <p14:creationId xmlns:p14="http://schemas.microsoft.com/office/powerpoint/2010/main" val="302026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solidFill>
                  <a:srgbClr val="000000"/>
                </a:solidFill>
              </a:rPr>
              <a:t>Sometimes, your employee will present a "receipt" in lieu of a List A, List B, or List C document.</a:t>
            </a:r>
          </a:p>
          <a:p>
            <a:endParaRPr lang="en-US" sz="1800" dirty="0" smtClean="0">
              <a:solidFill>
                <a:srgbClr val="000000"/>
              </a:solidFill>
            </a:endParaRPr>
          </a:p>
          <a:p>
            <a:r>
              <a:rPr lang="en-US" sz="1800" dirty="0" smtClean="0">
                <a:solidFill>
                  <a:srgbClr val="000000"/>
                </a:solidFill>
              </a:rPr>
              <a:t>Receipts may be used as temporary proof of employment eligibility when a List A, B, or C document has been </a:t>
            </a:r>
            <a:r>
              <a:rPr lang="en-US" sz="1800" b="1" dirty="0" smtClean="0">
                <a:solidFill>
                  <a:srgbClr val="000000"/>
                </a:solidFill>
              </a:rPr>
              <a:t>lost</a:t>
            </a:r>
            <a:r>
              <a:rPr lang="en-US" sz="1800" b="0" dirty="0" smtClean="0">
                <a:solidFill>
                  <a:srgbClr val="000000"/>
                </a:solidFill>
              </a:rPr>
              <a:t>, </a:t>
            </a:r>
            <a:r>
              <a:rPr lang="en-US" sz="1800" b="1" dirty="0" smtClean="0">
                <a:solidFill>
                  <a:srgbClr val="000000"/>
                </a:solidFill>
              </a:rPr>
              <a:t>stolen</a:t>
            </a:r>
            <a:r>
              <a:rPr lang="en-US" sz="1800" b="0" dirty="0" smtClean="0">
                <a:solidFill>
                  <a:srgbClr val="000000"/>
                </a:solidFill>
              </a:rPr>
              <a:t>, or </a:t>
            </a:r>
            <a:r>
              <a:rPr lang="en-US" sz="1800" b="1" dirty="0" smtClean="0">
                <a:solidFill>
                  <a:srgbClr val="000000"/>
                </a:solidFill>
              </a:rPr>
              <a:t>destroyed</a:t>
            </a:r>
            <a:r>
              <a:rPr lang="en-US" sz="1800" b="0" dirty="0" smtClean="0">
                <a:solidFill>
                  <a:srgbClr val="000000"/>
                </a:solidFill>
              </a:rPr>
              <a:t>.</a:t>
            </a:r>
          </a:p>
          <a:p>
            <a:pPr marL="285750" indent="-285750">
              <a:buFont typeface="Arial" panose="020B0604020202020204" pitchFamily="34" charset="0"/>
              <a:buChar char="•"/>
            </a:pPr>
            <a:r>
              <a:rPr lang="en-US" sz="1800" b="0" dirty="0" smtClean="0">
                <a:solidFill>
                  <a:srgbClr val="000000"/>
                </a:solidFill>
              </a:rPr>
              <a:t>The “receipt rule” is designed to cover situations in which an employee </a:t>
            </a:r>
            <a:r>
              <a:rPr lang="en-US" sz="1800" b="1" dirty="0" smtClean="0">
                <a:solidFill>
                  <a:srgbClr val="000000"/>
                </a:solidFill>
              </a:rPr>
              <a:t>is authorized to work</a:t>
            </a:r>
            <a:r>
              <a:rPr lang="en-US" sz="1800" b="0" dirty="0" smtClean="0">
                <a:solidFill>
                  <a:srgbClr val="000000"/>
                </a:solidFill>
              </a:rPr>
              <a:t> at the time of initial hire or reverification, but he or she is not in possession of a document listed on the Lists of Acceptable Documents accompanying Form I-9.</a:t>
            </a:r>
          </a:p>
          <a:p>
            <a:pPr marL="285750" indent="-285750">
              <a:buFont typeface="Arial" panose="020B0604020202020204" pitchFamily="34" charset="0"/>
              <a:buChar char="•"/>
            </a:pPr>
            <a:r>
              <a:rPr lang="en-US" sz="1800" b="0" dirty="0" smtClean="0">
                <a:solidFill>
                  <a:srgbClr val="000000"/>
                </a:solidFill>
              </a:rPr>
              <a:t>Receipts must be issued by the originating agency.</a:t>
            </a:r>
          </a:p>
          <a:p>
            <a:pPr marL="285750" indent="-285750">
              <a:buFont typeface="Arial" panose="020B0604020202020204" pitchFamily="34" charset="0"/>
              <a:buChar char="•"/>
            </a:pPr>
            <a:r>
              <a:rPr lang="en-US" sz="1800" b="0" dirty="0" smtClean="0">
                <a:solidFill>
                  <a:srgbClr val="000000"/>
                </a:solidFill>
              </a:rPr>
              <a:t>The employee must present a replacement document within 90 days of the hire date.</a:t>
            </a:r>
          </a:p>
          <a:p>
            <a:pPr marL="285750" indent="-285750">
              <a:buFont typeface="Arial" panose="020B0604020202020204" pitchFamily="34" charset="0"/>
              <a:buChar char="•"/>
            </a:pPr>
            <a:r>
              <a:rPr lang="en-US" sz="1800" b="0" dirty="0" smtClean="0">
                <a:solidFill>
                  <a:srgbClr val="000000"/>
                </a:solidFill>
              </a:rPr>
              <a:t>You cannot accept a receipt if: </a:t>
            </a:r>
          </a:p>
          <a:p>
            <a:pPr marL="285750" indent="-285750">
              <a:buFont typeface="Arial" panose="020B0604020202020204" pitchFamily="34" charset="0"/>
              <a:buChar char="•"/>
            </a:pPr>
            <a:r>
              <a:rPr lang="en-US" sz="1800" b="0" dirty="0" smtClean="0">
                <a:solidFill>
                  <a:srgbClr val="000000"/>
                </a:solidFill>
              </a:rPr>
              <a:t>It's for the application for an initial or renewal employment authorization document or</a:t>
            </a:r>
          </a:p>
          <a:p>
            <a:pPr marL="285750" indent="-285750">
              <a:buFont typeface="Arial" panose="020B0604020202020204" pitchFamily="34" charset="0"/>
              <a:buChar char="•"/>
            </a:pPr>
            <a:r>
              <a:rPr lang="en-US" sz="1800" b="0" dirty="0" smtClean="0">
                <a:solidFill>
                  <a:srgbClr val="000000"/>
                </a:solidFill>
              </a:rPr>
              <a:t>If employment will last less than 3 business days</a:t>
            </a:r>
          </a:p>
          <a:p>
            <a:endParaRPr lang="en-US" sz="1800" b="0" dirty="0" smtClean="0">
              <a:solidFill>
                <a:srgbClr val="000000"/>
              </a:solidFill>
            </a:endParaRPr>
          </a:p>
          <a:p>
            <a:endParaRPr lang="en-US" sz="1800" dirty="0" smtClean="0"/>
          </a:p>
        </p:txBody>
      </p:sp>
      <p:sp>
        <p:nvSpPr>
          <p:cNvPr id="4" name="Footer Placeholder 3"/>
          <p:cNvSpPr>
            <a:spLocks noGrp="1"/>
          </p:cNvSpPr>
          <p:nvPr>
            <p:ph type="ftr" sz="quarter" idx="10"/>
          </p:nvPr>
        </p:nvSpPr>
        <p:spPr/>
        <p:txBody>
          <a:bodyPr/>
          <a:lstStyle/>
          <a:p>
            <a:pPr>
              <a:defRPr/>
            </a:pPr>
            <a:r>
              <a:rPr lang="en-US" dirty="0">
                <a:solidFill>
                  <a:srgbClr val="000000"/>
                </a:solidFill>
              </a:rPr>
              <a:t>UC Irvine | Human Resources</a:t>
            </a:r>
          </a:p>
        </p:txBody>
      </p:sp>
      <p:sp>
        <p:nvSpPr>
          <p:cNvPr id="5" name="Slide Number Placeholder 4"/>
          <p:cNvSpPr>
            <a:spLocks noGrp="1"/>
          </p:cNvSpPr>
          <p:nvPr>
            <p:ph type="sldNum" sz="quarter" idx="11"/>
          </p:nvPr>
        </p:nvSpPr>
        <p:spPr/>
        <p:txBody>
          <a:bodyPr/>
          <a:lstStyle/>
          <a:p>
            <a:pPr>
              <a:defRPr/>
            </a:pPr>
            <a:fld id="{0CAB3D51-860D-4A71-B1C2-3FA4E8579D03}" type="slidenum">
              <a:rPr lang="en-US">
                <a:solidFill>
                  <a:srgbClr val="000000"/>
                </a:solidFill>
              </a:rPr>
              <a:pPr>
                <a:defRPr/>
              </a:pPr>
              <a:t>16</a:t>
            </a:fld>
            <a:endParaRPr lang="en-US" dirty="0">
              <a:solidFill>
                <a:srgbClr val="000000"/>
              </a:solidFill>
            </a:endParaRPr>
          </a:p>
        </p:txBody>
      </p:sp>
      <p:sp>
        <p:nvSpPr>
          <p:cNvPr id="6" name="Date Placeholder 5"/>
          <p:cNvSpPr>
            <a:spLocks noGrp="1"/>
          </p:cNvSpPr>
          <p:nvPr>
            <p:ph type="dt" idx="12"/>
          </p:nvPr>
        </p:nvSpPr>
        <p:spPr/>
        <p:txBody>
          <a:bodyPr/>
          <a:lstStyle/>
          <a:p>
            <a:pPr>
              <a:defRPr/>
            </a:pPr>
            <a:fld id="{7E73BD2A-B975-4C4E-9733-12E815A8CC52}" type="datetime1">
              <a:rPr lang="en-US">
                <a:solidFill>
                  <a:srgbClr val="000000"/>
                </a:solidFill>
              </a:rPr>
              <a:pPr>
                <a:defRPr/>
              </a:pPr>
              <a:t>9/25/2019</a:t>
            </a:fld>
            <a:endParaRPr lang="en-US" dirty="0">
              <a:solidFill>
                <a:srgbClr val="000000"/>
              </a:solidFill>
            </a:endParaRPr>
          </a:p>
        </p:txBody>
      </p:sp>
    </p:spTree>
    <p:extLst>
      <p:ext uri="{BB962C8B-B14F-4D97-AF65-F5344CB8AC3E}">
        <p14:creationId xmlns:p14="http://schemas.microsoft.com/office/powerpoint/2010/main" val="8328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To sign Section 2 the I‐9 Manager is required to:</a:t>
            </a:r>
          </a:p>
          <a:p>
            <a:r>
              <a:rPr lang="en-US" sz="1200" b="0" i="0" u="none" strike="noStrike" kern="1200" baseline="0" dirty="0" smtClean="0">
                <a:solidFill>
                  <a:schemeClr val="tx1"/>
                </a:solidFill>
                <a:latin typeface="Arial" charset="0"/>
                <a:ea typeface="+mn-ea"/>
                <a:cs typeface="+mn-cs"/>
              </a:rPr>
              <a:t>1. Read the Certification text</a:t>
            </a:r>
          </a:p>
          <a:p>
            <a:r>
              <a:rPr lang="en-US" sz="1200" b="0" i="0" u="none" strike="noStrike" kern="1200" baseline="0" dirty="0" smtClean="0">
                <a:solidFill>
                  <a:schemeClr val="tx1"/>
                </a:solidFill>
                <a:latin typeface="Arial" charset="0"/>
                <a:ea typeface="+mn-ea"/>
                <a:cs typeface="+mn-cs"/>
              </a:rPr>
              <a:t>2. The </a:t>
            </a:r>
            <a:r>
              <a:rPr lang="en-US" sz="1200" b="1" i="0" u="none" strike="noStrike" kern="1200" baseline="0" dirty="0" smtClean="0">
                <a:solidFill>
                  <a:schemeClr val="tx1"/>
                </a:solidFill>
                <a:latin typeface="Arial" charset="0"/>
                <a:ea typeface="+mn-ea"/>
                <a:cs typeface="+mn-cs"/>
              </a:rPr>
              <a:t>Enter your legal name and title. </a:t>
            </a:r>
            <a:r>
              <a:rPr lang="en-US" sz="1200" b="0" i="0" u="none" strike="noStrike" kern="1200" baseline="0" dirty="0" smtClean="0">
                <a:solidFill>
                  <a:schemeClr val="tx1"/>
                </a:solidFill>
                <a:latin typeface="Arial" charset="0"/>
                <a:ea typeface="+mn-ea"/>
                <a:cs typeface="+mn-cs"/>
              </a:rPr>
              <a:t>The textbox will already contain the full name of the logged in I‐9</a:t>
            </a:r>
          </a:p>
          <a:p>
            <a:r>
              <a:rPr lang="en-US" sz="1200" b="0" i="0" u="none" strike="noStrike" kern="1200" baseline="0" dirty="0" smtClean="0">
                <a:solidFill>
                  <a:schemeClr val="tx1"/>
                </a:solidFill>
                <a:latin typeface="Arial" charset="0"/>
                <a:ea typeface="+mn-ea"/>
                <a:cs typeface="+mn-cs"/>
              </a:rPr>
              <a:t>Manager User and cannot be edited.</a:t>
            </a:r>
          </a:p>
          <a:p>
            <a:r>
              <a:rPr lang="en-US" sz="1200" b="0" i="0" u="none" strike="noStrike" kern="1200" baseline="0" dirty="0" smtClean="0">
                <a:solidFill>
                  <a:schemeClr val="tx1"/>
                </a:solidFill>
                <a:latin typeface="Arial" charset="0"/>
                <a:ea typeface="+mn-ea"/>
                <a:cs typeface="+mn-cs"/>
              </a:rPr>
              <a:t>3. The </a:t>
            </a:r>
            <a:r>
              <a:rPr lang="en-US" sz="1200" b="1" i="0" u="none" strike="noStrike" kern="1200" baseline="0" dirty="0" smtClean="0">
                <a:solidFill>
                  <a:schemeClr val="tx1"/>
                </a:solidFill>
                <a:latin typeface="Arial" charset="0"/>
                <a:ea typeface="+mn-ea"/>
                <a:cs typeface="+mn-cs"/>
              </a:rPr>
              <a:t>Title or Position </a:t>
            </a:r>
            <a:r>
              <a:rPr lang="en-US" sz="1200" b="0" i="0" u="none" strike="noStrike" kern="1200" baseline="0" dirty="0" smtClean="0">
                <a:solidFill>
                  <a:schemeClr val="tx1"/>
                </a:solidFill>
                <a:latin typeface="Arial" charset="0"/>
                <a:ea typeface="+mn-ea"/>
                <a:cs typeface="+mn-cs"/>
              </a:rPr>
              <a:t>textbox will already contain the title of the logged in I‐9 Manager and cannot</a:t>
            </a:r>
          </a:p>
          <a:p>
            <a:r>
              <a:rPr lang="en-US" sz="1200" b="0" i="0" u="none" strike="noStrike" kern="1200" baseline="0" dirty="0" smtClean="0">
                <a:solidFill>
                  <a:schemeClr val="tx1"/>
                </a:solidFill>
                <a:latin typeface="Arial" charset="0"/>
                <a:ea typeface="+mn-ea"/>
                <a:cs typeface="+mn-cs"/>
              </a:rPr>
              <a:t>be edited.</a:t>
            </a:r>
          </a:p>
          <a:p>
            <a:r>
              <a:rPr lang="en-US" sz="1200" b="0" i="0" u="none" strike="noStrike" kern="1200" baseline="0" dirty="0" smtClean="0">
                <a:solidFill>
                  <a:schemeClr val="tx1"/>
                </a:solidFill>
                <a:latin typeface="Arial" charset="0"/>
                <a:ea typeface="+mn-ea"/>
                <a:cs typeface="+mn-cs"/>
              </a:rPr>
              <a:t>4. Click the </a:t>
            </a:r>
            <a:r>
              <a:rPr lang="en-US" sz="1200" b="1" i="0" u="none" strike="noStrike" kern="1200" baseline="0" dirty="0" smtClean="0">
                <a:solidFill>
                  <a:schemeClr val="tx1"/>
                </a:solidFill>
                <a:latin typeface="Arial" charset="0"/>
                <a:ea typeface="+mn-ea"/>
                <a:cs typeface="+mn-cs"/>
              </a:rPr>
              <a:t>I Agree </a:t>
            </a:r>
            <a:r>
              <a:rPr lang="en-US" sz="1200" b="0" i="0" u="none" strike="noStrike" kern="1200" baseline="0" dirty="0" smtClean="0">
                <a:solidFill>
                  <a:schemeClr val="tx1"/>
                </a:solidFill>
                <a:latin typeface="Arial" charset="0"/>
                <a:ea typeface="+mn-ea"/>
                <a:cs typeface="+mn-cs"/>
              </a:rPr>
              <a:t>checkbox.</a:t>
            </a:r>
          </a:p>
          <a:p>
            <a:r>
              <a:rPr lang="en-US" sz="1200" b="0" i="0" u="none" strike="noStrike" kern="1200" baseline="0" dirty="0" smtClean="0">
                <a:solidFill>
                  <a:schemeClr val="tx1"/>
                </a:solidFill>
                <a:latin typeface="Arial" charset="0"/>
                <a:ea typeface="+mn-ea"/>
                <a:cs typeface="+mn-cs"/>
              </a:rPr>
              <a:t>5. Click the green </a:t>
            </a:r>
            <a:r>
              <a:rPr lang="en-US" sz="1200" b="1" i="0" u="none" strike="noStrike" kern="1200" baseline="0" dirty="0" smtClean="0">
                <a:solidFill>
                  <a:schemeClr val="tx1"/>
                </a:solidFill>
                <a:latin typeface="Arial" charset="0"/>
                <a:ea typeface="+mn-ea"/>
                <a:cs typeface="+mn-cs"/>
              </a:rPr>
              <a:t>Sign Form I‐9 Electronically </a:t>
            </a:r>
            <a:r>
              <a:rPr lang="en-US" sz="1200" b="0" i="0" u="none" strike="noStrike" kern="1200" baseline="0" dirty="0" smtClean="0">
                <a:solidFill>
                  <a:schemeClr val="tx1"/>
                </a:solidFill>
                <a:latin typeface="Arial" charset="0"/>
                <a:ea typeface="+mn-ea"/>
                <a:cs typeface="+mn-cs"/>
              </a:rPr>
              <a:t>button to complete the electronic signature of Section 2.</a:t>
            </a:r>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17</a:t>
            </a:fld>
            <a:endParaRPr lang="en-US" dirty="0"/>
          </a:p>
        </p:txBody>
      </p:sp>
    </p:spTree>
    <p:extLst>
      <p:ext uri="{BB962C8B-B14F-4D97-AF65-F5344CB8AC3E}">
        <p14:creationId xmlns:p14="http://schemas.microsoft.com/office/powerpoint/2010/main" val="113219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You can also check the status of upcoming reverifications on your Dashboard under “Top Pending Re-verifications.”</a:t>
            </a:r>
          </a:p>
          <a:p>
            <a:endParaRPr lang="en-US" sz="1600" b="1" dirty="0" smtClean="0">
              <a:solidFill>
                <a:srgbClr val="000000"/>
              </a:solidFill>
            </a:endParaRPr>
          </a:p>
          <a:p>
            <a:r>
              <a:rPr lang="en-US" sz="1600" b="0" dirty="0" smtClean="0">
                <a:solidFill>
                  <a:srgbClr val="000000"/>
                </a:solidFill>
              </a:rPr>
              <a:t>Tracker will send an email to processors and employee. Processors can access this</a:t>
            </a:r>
            <a:r>
              <a:rPr lang="en-US" sz="1600" b="0" baseline="0" dirty="0" smtClean="0">
                <a:solidFill>
                  <a:srgbClr val="000000"/>
                </a:solidFill>
              </a:rPr>
              <a:t> information on the</a:t>
            </a:r>
            <a:r>
              <a:rPr lang="en-US" sz="1600" b="0" dirty="0" smtClean="0">
                <a:solidFill>
                  <a:srgbClr val="000000"/>
                </a:solidFill>
              </a:rPr>
              <a:t> dashboard as well</a:t>
            </a: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18</a:t>
            </a:fld>
            <a:endParaRPr lang="en-US" dirty="0"/>
          </a:p>
        </p:txBody>
      </p:sp>
    </p:spTree>
    <p:extLst>
      <p:ext uri="{BB962C8B-B14F-4D97-AF65-F5344CB8AC3E}">
        <p14:creationId xmlns:p14="http://schemas.microsoft.com/office/powerpoint/2010/main" val="3387416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If a mistake is made when the I-9 has been completed, it can be modified or corrected by using the “Amendments” function.</a:t>
            </a:r>
          </a:p>
          <a:p>
            <a:endParaRPr lang="en-US" sz="1200" dirty="0" smtClean="0">
              <a:solidFill>
                <a:srgbClr val="000000"/>
              </a:solidFill>
            </a:endParaRPr>
          </a:p>
          <a:p>
            <a:r>
              <a:rPr lang="en-US" sz="1200" dirty="0" smtClean="0">
                <a:solidFill>
                  <a:srgbClr val="000000"/>
                </a:solidFill>
              </a:rPr>
              <a:t>Corrections include striking information, striking and replacing information, as well as adding missing information.</a:t>
            </a:r>
          </a:p>
          <a:p>
            <a:endParaRPr lang="en-US" sz="1200" dirty="0" smtClean="0">
              <a:solidFill>
                <a:srgbClr val="000000"/>
              </a:solidFill>
            </a:endParaRPr>
          </a:p>
          <a:p>
            <a:r>
              <a:rPr lang="en-US" sz="1200" b="1" dirty="0" smtClean="0">
                <a:solidFill>
                  <a:srgbClr val="000000"/>
                </a:solidFill>
              </a:rPr>
              <a:t>Section 1 amendments</a:t>
            </a:r>
            <a:r>
              <a:rPr lang="en-US" sz="1200" b="0" dirty="0" smtClean="0">
                <a:solidFill>
                  <a:srgbClr val="000000"/>
                </a:solidFill>
              </a:rPr>
              <a:t> address errors that have occurred in Section 1. These must always be approved by the employee. This can be done remotely. Only Section 1 Remote Amendment</a:t>
            </a:r>
          </a:p>
          <a:p>
            <a:endParaRPr lang="en-US" sz="1200" b="0" dirty="0" smtClean="0">
              <a:solidFill>
                <a:srgbClr val="000000"/>
              </a:solidFill>
            </a:endParaRPr>
          </a:p>
          <a:p>
            <a:r>
              <a:rPr lang="en-US" sz="1200" b="1" dirty="0" smtClean="0">
                <a:solidFill>
                  <a:srgbClr val="000000"/>
                </a:solidFill>
              </a:rPr>
              <a:t>Section 2 amendments</a:t>
            </a:r>
            <a:r>
              <a:rPr lang="en-US" sz="1200" b="0" dirty="0" smtClean="0">
                <a:solidFill>
                  <a:srgbClr val="000000"/>
                </a:solidFill>
              </a:rPr>
              <a:t> must always be approved by your HR Group Coordinator. </a:t>
            </a:r>
          </a:p>
          <a:p>
            <a:endParaRPr lang="en-US" sz="1200" b="0" dirty="0" smtClean="0">
              <a:solidFill>
                <a:srgbClr val="000000"/>
              </a:solidFill>
            </a:endParaRPr>
          </a:p>
          <a:p>
            <a:r>
              <a:rPr lang="en-US" sz="1200" b="0" dirty="0" smtClean="0">
                <a:solidFill>
                  <a:srgbClr val="000000"/>
                </a:solidFill>
              </a:rPr>
              <a:t>Reminder: Processor should never delete any type of record created in Tracker.</a:t>
            </a:r>
          </a:p>
          <a:p>
            <a:endParaRPr lang="en-US" sz="1200" b="0" dirty="0" smtClean="0">
              <a:solidFill>
                <a:srgbClr val="000000"/>
              </a:solidFill>
            </a:endParaRPr>
          </a:p>
          <a:p>
            <a:endParaRPr lang="en-US" sz="1200" b="0" dirty="0" smtClean="0">
              <a:solidFill>
                <a:srgbClr val="000000"/>
              </a:solidFill>
            </a:endParaRPr>
          </a:p>
          <a:p>
            <a:r>
              <a:rPr lang="en-US" sz="1200" b="0" dirty="0" smtClean="0">
                <a:solidFill>
                  <a:srgbClr val="000000"/>
                </a:solidFill>
              </a:rPr>
              <a:t>Video: https://wwwcdn.i9complete.com/media/faq_change_start_date/</a:t>
            </a:r>
          </a:p>
          <a:p>
            <a:endParaRPr lang="en-US" sz="1200" b="0" dirty="0" smtClean="0">
              <a:solidFill>
                <a:srgbClr val="000000"/>
              </a:solidFill>
            </a:endParaRPr>
          </a:p>
          <a:p>
            <a:endParaRPr lang="en-US" b="1" dirty="0"/>
          </a:p>
        </p:txBody>
      </p:sp>
      <p:sp>
        <p:nvSpPr>
          <p:cNvPr id="4" name="Date Placeholder 3"/>
          <p:cNvSpPr>
            <a:spLocks noGrp="1"/>
          </p:cNvSpPr>
          <p:nvPr>
            <p:ph type="dt" idx="10"/>
          </p:nvPr>
        </p:nvSpPr>
        <p:spPr/>
        <p:txBody>
          <a:bodyPr/>
          <a:lstStyle/>
          <a:p>
            <a:pPr>
              <a:defRPr/>
            </a:pPr>
            <a:fld id="{FDFA3D73-9810-4475-8FCA-5742C58F9E59}"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19</a:t>
            </a:fld>
            <a:endParaRPr lang="en-US" dirty="0"/>
          </a:p>
        </p:txBody>
      </p:sp>
    </p:spTree>
    <p:extLst>
      <p:ext uri="{BB962C8B-B14F-4D97-AF65-F5344CB8AC3E}">
        <p14:creationId xmlns:p14="http://schemas.microsoft.com/office/powerpoint/2010/main" val="62863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9E54D9E9-10E3-4D67-9E60-F22C17E0339E}"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2</a:t>
            </a:fld>
            <a:endParaRPr lang="en-US" dirty="0"/>
          </a:p>
        </p:txBody>
      </p:sp>
    </p:spTree>
    <p:extLst>
      <p:ext uri="{BB962C8B-B14F-4D97-AF65-F5344CB8AC3E}">
        <p14:creationId xmlns:p14="http://schemas.microsoft.com/office/powerpoint/2010/main" val="45315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When an employee comes to UC</a:t>
            </a:r>
            <a:r>
              <a:rPr lang="en-US" sz="1200" baseline="0" dirty="0" smtClean="0">
                <a:solidFill>
                  <a:srgbClr val="000000"/>
                </a:solidFill>
              </a:rPr>
              <a:t> ANR</a:t>
            </a:r>
            <a:r>
              <a:rPr lang="en-US" sz="1200" dirty="0" smtClean="0">
                <a:solidFill>
                  <a:srgbClr val="000000"/>
                </a:solidFill>
              </a:rPr>
              <a:t> from another UC location, their I-9 should be transferred to the destination UC</a:t>
            </a:r>
            <a:r>
              <a:rPr lang="en-US" sz="1200" baseline="0" dirty="0" smtClean="0">
                <a:solidFill>
                  <a:srgbClr val="000000"/>
                </a:solidFill>
              </a:rPr>
              <a:t> ANR</a:t>
            </a:r>
            <a:r>
              <a:rPr lang="en-US" sz="1200" dirty="0" smtClean="0">
                <a:solidFill>
                  <a:srgbClr val="000000"/>
                </a:solidFill>
              </a:rPr>
              <a:t> department. It is the destination department's responsibility to ensure that the I-9 record is received.</a:t>
            </a:r>
          </a:p>
          <a:p>
            <a:endParaRPr lang="en-US" sz="1200" dirty="0" smtClean="0">
              <a:solidFill>
                <a:srgbClr val="000000"/>
              </a:solidFill>
            </a:endParaRPr>
          </a:p>
          <a:p>
            <a:r>
              <a:rPr lang="en-US" sz="1200" dirty="0" smtClean="0">
                <a:solidFill>
                  <a:srgbClr val="000000"/>
                </a:solidFill>
              </a:rPr>
              <a:t>The assigned HR Generalist must be notified to initiate the transfer with the UC </a:t>
            </a:r>
            <a:r>
              <a:rPr lang="en-US" sz="1200" dirty="0" err="1" smtClean="0">
                <a:solidFill>
                  <a:srgbClr val="000000"/>
                </a:solidFill>
              </a:rPr>
              <a:t>Systemwide</a:t>
            </a:r>
            <a:r>
              <a:rPr lang="en-US" sz="1200" dirty="0" smtClean="0">
                <a:solidFill>
                  <a:srgbClr val="000000"/>
                </a:solidFill>
              </a:rPr>
              <a:t> Administrator (Alisa Hsiu)</a:t>
            </a:r>
          </a:p>
          <a:p>
            <a:endParaRPr lang="en-US" sz="1200" dirty="0" smtClean="0">
              <a:solidFill>
                <a:srgbClr val="000000"/>
              </a:solidFill>
            </a:endParaRPr>
          </a:p>
          <a:p>
            <a:r>
              <a:rPr lang="en-US" sz="1200" dirty="0" smtClean="0">
                <a:solidFill>
                  <a:srgbClr val="000000"/>
                </a:solidFill>
              </a:rPr>
              <a:t>If the I-9 is not in Tracker, the department must work with the Transfer Coordinator from the other location to ensure that the paper I-9 will be accompanying the new UC ANR employee. Once the processor receives the paper I-9, it must be inputted and scanned into Tracker and the paper copy must be shredded.</a:t>
            </a:r>
          </a:p>
          <a:p>
            <a:endParaRPr lang="en-US" sz="1200" dirty="0" smtClean="0">
              <a:solidFill>
                <a:srgbClr val="000000"/>
              </a:solidFill>
            </a:endParaRPr>
          </a:p>
          <a:p>
            <a:r>
              <a:rPr lang="en-US" sz="1200" dirty="0" smtClean="0">
                <a:solidFill>
                  <a:srgbClr val="000000"/>
                </a:solidFill>
              </a:rPr>
              <a:t>If the original paper I-9 is not found, a new I-9 must be created. This is especially important to remember when the employee has had a break in service and their I-9 must be completed 3 days after their first day of work for pay at UC ANR. </a:t>
            </a:r>
            <a:r>
              <a:rPr lang="en-US" sz="1200" b="1" dirty="0" smtClean="0">
                <a:solidFill>
                  <a:srgbClr val="000000"/>
                </a:solidFill>
              </a:rPr>
              <a:t>IT</a:t>
            </a:r>
            <a:r>
              <a:rPr lang="en-US" sz="1200" b="1" baseline="0" dirty="0" smtClean="0">
                <a:solidFill>
                  <a:srgbClr val="000000"/>
                </a:solidFill>
              </a:rPr>
              <a:t> IS MORE CRITICAL TO MEET THE DEADLINES THAT IT IS TO HAVE THE EMPLOYEE’S PREVIOUS RECORD.</a:t>
            </a:r>
            <a:endParaRPr lang="en-US" sz="1200" b="1" dirty="0" smtClean="0">
              <a:solidFill>
                <a:srgbClr val="000000"/>
              </a:solidFill>
            </a:endParaRPr>
          </a:p>
          <a:p>
            <a:endParaRPr lang="en-US" sz="1200" dirty="0" smtClean="0">
              <a:solidFill>
                <a:srgbClr val="000000"/>
              </a:solidFill>
            </a:endParaRPr>
          </a:p>
          <a:p>
            <a:r>
              <a:rPr lang="en-US" sz="1200" dirty="0" smtClean="0">
                <a:solidFill>
                  <a:srgbClr val="000000"/>
                </a:solidFill>
              </a:rPr>
              <a:t>Reminder, if there has been a break in service, the employee is considered a rehire.</a:t>
            </a:r>
          </a:p>
          <a:p>
            <a:endParaRPr lang="en-US" sz="1200" dirty="0" smtClean="0">
              <a:solidFill>
                <a:srgbClr val="000000"/>
              </a:solidFill>
            </a:endParaRPr>
          </a:p>
        </p:txBody>
      </p:sp>
      <p:sp>
        <p:nvSpPr>
          <p:cNvPr id="4" name="Date Placeholder 3"/>
          <p:cNvSpPr>
            <a:spLocks noGrp="1"/>
          </p:cNvSpPr>
          <p:nvPr>
            <p:ph type="dt" idx="10"/>
          </p:nvPr>
        </p:nvSpPr>
        <p:spPr/>
        <p:txBody>
          <a:bodyPr/>
          <a:lstStyle/>
          <a:p>
            <a:pPr>
              <a:defRPr/>
            </a:pPr>
            <a:fld id="{B851F2B6-4638-4960-A106-C8F8D1ACAC26}"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20</a:t>
            </a:fld>
            <a:endParaRPr lang="en-US" dirty="0"/>
          </a:p>
        </p:txBody>
      </p:sp>
    </p:spTree>
    <p:extLst>
      <p:ext uri="{BB962C8B-B14F-4D97-AF65-F5344CB8AC3E}">
        <p14:creationId xmlns:p14="http://schemas.microsoft.com/office/powerpoint/2010/main" val="2655568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1" indent="0">
              <a:spcBef>
                <a:spcPts val="1800"/>
              </a:spcBef>
              <a:spcAft>
                <a:spcPts val="0"/>
              </a:spcAft>
              <a:buClrTx/>
              <a:buSzPct val="100000"/>
              <a:buFont typeface="+mj-lt"/>
              <a:buNone/>
            </a:pPr>
            <a:r>
              <a:rPr lang="en-US" sz="1200" dirty="0" smtClean="0"/>
              <a:t>Here is a quick overview of the Steps for creating a New I-9. </a:t>
            </a:r>
          </a:p>
          <a:p>
            <a:pPr marL="114300" lvl="1" indent="0">
              <a:spcBef>
                <a:spcPts val="1800"/>
              </a:spcBef>
              <a:spcAft>
                <a:spcPts val="0"/>
              </a:spcAft>
              <a:buClrTx/>
              <a:buSzPct val="100000"/>
              <a:buFont typeface="+mj-lt"/>
              <a:buNone/>
            </a:pPr>
            <a:endParaRPr lang="en-US" sz="1200" dirty="0" smtClean="0"/>
          </a:p>
          <a:p>
            <a:pPr marL="342900" lvl="1" indent="-228600">
              <a:spcBef>
                <a:spcPts val="1800"/>
              </a:spcBef>
              <a:spcAft>
                <a:spcPts val="0"/>
              </a:spcAft>
              <a:buClrTx/>
              <a:buSzPct val="100000"/>
              <a:buFont typeface="+mj-lt"/>
              <a:buAutoNum type="arabicPeriod"/>
            </a:pPr>
            <a:r>
              <a:rPr lang="en-US" sz="1200" baseline="0" dirty="0" smtClean="0"/>
              <a:t>   </a:t>
            </a:r>
            <a:r>
              <a:rPr lang="en-US" sz="1200" dirty="0" smtClean="0"/>
              <a:t>Tracker automatically sends ONE email with secure link</a:t>
            </a:r>
          </a:p>
          <a:p>
            <a:pPr lvl="1" indent="-342900">
              <a:spcBef>
                <a:spcPts val="600"/>
              </a:spcBef>
              <a:spcAft>
                <a:spcPts val="0"/>
              </a:spcAft>
              <a:buClrTx/>
              <a:buSzPct val="100000"/>
              <a:buFont typeface="+mj-lt"/>
              <a:buAutoNum type="arabicPeriod"/>
            </a:pPr>
            <a:r>
              <a:rPr lang="en-US" sz="1200" dirty="0" smtClean="0"/>
              <a:t>Employee fills out Section 1 prior to coming into the office</a:t>
            </a:r>
          </a:p>
          <a:p>
            <a:pPr lvl="1" indent="-342900">
              <a:spcBef>
                <a:spcPts val="600"/>
              </a:spcBef>
              <a:spcAft>
                <a:spcPts val="0"/>
              </a:spcAft>
              <a:buClrTx/>
              <a:buSzPct val="100000"/>
              <a:buFont typeface="+mj-lt"/>
              <a:buAutoNum type="arabicPeriod"/>
            </a:pPr>
            <a:r>
              <a:rPr lang="en-US" sz="1200" dirty="0" smtClean="0"/>
              <a:t>Processor marks complete and approved</a:t>
            </a:r>
          </a:p>
          <a:p>
            <a:pPr lvl="1" indent="-342900">
              <a:spcBef>
                <a:spcPts val="600"/>
              </a:spcBef>
              <a:spcAft>
                <a:spcPts val="0"/>
              </a:spcAft>
              <a:buClrTx/>
              <a:buSzPct val="100000"/>
              <a:buFont typeface="+mj-lt"/>
              <a:buAutoNum type="arabicPeriod"/>
            </a:pPr>
            <a:r>
              <a:rPr lang="en-US" sz="1200" dirty="0" smtClean="0"/>
              <a:t>HR Ops reviews and validates</a:t>
            </a:r>
          </a:p>
          <a:p>
            <a:pPr marL="0" indent="0">
              <a:buFont typeface="+mj-lt"/>
              <a:buNone/>
            </a:pP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Reminder: You should only begin the I-9 process after the job offer has been accepted. Timeline</a:t>
            </a: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A4A7C1F1-A6E2-43FD-AD73-96836E41653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21</a:t>
            </a:fld>
            <a:endParaRPr lang="en-US" dirty="0"/>
          </a:p>
        </p:txBody>
      </p:sp>
    </p:spTree>
    <p:extLst>
      <p:ext uri="{BB962C8B-B14F-4D97-AF65-F5344CB8AC3E}">
        <p14:creationId xmlns:p14="http://schemas.microsoft.com/office/powerpoint/2010/main" val="868734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00"/>
                </a:solidFill>
              </a:rPr>
              <a:t>There are many resources that may assist you in further understanding the I-9 legal requirements and UC and UC</a:t>
            </a:r>
            <a:r>
              <a:rPr lang="en-US" sz="1200" baseline="0" dirty="0" smtClean="0">
                <a:solidFill>
                  <a:srgbClr val="000000"/>
                </a:solidFill>
              </a:rPr>
              <a:t> ANR</a:t>
            </a:r>
            <a:r>
              <a:rPr lang="en-US" sz="1200" dirty="0" smtClean="0">
                <a:solidFill>
                  <a:srgbClr val="000000"/>
                </a:solidFill>
              </a:rPr>
              <a:t> procedures.</a:t>
            </a:r>
          </a:p>
          <a:p>
            <a:endParaRPr lang="en-US" sz="1200" dirty="0" smtClean="0">
              <a:solidFill>
                <a:srgbClr val="000000"/>
              </a:solidFill>
            </a:endParaRPr>
          </a:p>
          <a:p>
            <a:r>
              <a:rPr lang="en-US" sz="1200" dirty="0" smtClean="0">
                <a:solidFill>
                  <a:srgbClr val="000000"/>
                </a:solidFill>
              </a:rPr>
              <a:t>It is recommended that you first contact the UC ANR I-9 Administrator for any procedural questions at </a:t>
            </a:r>
            <a:r>
              <a:rPr lang="en-US" sz="1200" u="sng" dirty="0" smtClean="0">
                <a:solidFill>
                  <a:srgbClr val="000000"/>
                </a:solidFill>
              </a:rPr>
              <a:t>humanresources@ucanr.edu.</a:t>
            </a:r>
          </a:p>
          <a:p>
            <a:endParaRPr lang="en-US" sz="1200" u="sng" dirty="0" smtClean="0">
              <a:solidFill>
                <a:srgbClr val="000000"/>
              </a:solidFill>
            </a:endParaRPr>
          </a:p>
          <a:p>
            <a:r>
              <a:rPr lang="en-US" sz="1200" u="none" dirty="0" smtClean="0">
                <a:solidFill>
                  <a:srgbClr val="000000"/>
                </a:solidFill>
              </a:rPr>
              <a:t>USCIS I-9 Central is a great resource for VISA/Document-related</a:t>
            </a:r>
            <a:r>
              <a:rPr lang="en-US" sz="1200" u="none" baseline="0" dirty="0" smtClean="0">
                <a:solidFill>
                  <a:srgbClr val="000000"/>
                </a:solidFill>
              </a:rPr>
              <a:t> questions</a:t>
            </a:r>
          </a:p>
          <a:p>
            <a:endParaRPr lang="en-US" sz="1200" u="none" baseline="0" dirty="0" smtClean="0">
              <a:solidFill>
                <a:srgbClr val="000000"/>
              </a:solidFill>
            </a:endParaRPr>
          </a:p>
          <a:p>
            <a:r>
              <a:rPr lang="en-US" sz="1200" u="none" baseline="0" dirty="0" smtClean="0">
                <a:solidFill>
                  <a:srgbClr val="000000"/>
                </a:solidFill>
              </a:rPr>
              <a:t>Manuals &amp; quick guides</a:t>
            </a:r>
            <a:endParaRPr lang="en-US" sz="1200" u="none" dirty="0" smtClean="0">
              <a:solidFill>
                <a:srgbClr val="000000"/>
              </a:solidFill>
            </a:endParaRPr>
          </a:p>
          <a:p>
            <a:r>
              <a:rPr lang="en-US" sz="1200" u="none" dirty="0" smtClean="0">
                <a:solidFill>
                  <a:srgbClr val="000000"/>
                </a:solidFill>
              </a:rPr>
              <a:t>Tracker has great</a:t>
            </a:r>
            <a:r>
              <a:rPr lang="en-US" sz="1200" u="none" baseline="0" dirty="0" smtClean="0">
                <a:solidFill>
                  <a:srgbClr val="000000"/>
                </a:solidFill>
              </a:rPr>
              <a:t> resources and an online user manual with video links</a:t>
            </a:r>
          </a:p>
          <a:p>
            <a:r>
              <a:rPr lang="en-US" sz="1200" b="0" u="none" baseline="0" dirty="0" smtClean="0">
                <a:solidFill>
                  <a:srgbClr val="000000"/>
                </a:solidFill>
              </a:rPr>
              <a:t>I will also be publishing quick guides onto the I-9 HR web page that will cover basics like how to create a new I-9 to creating an I-9 for a Remote Hire, Making Corrections, </a:t>
            </a:r>
            <a:endParaRPr lang="en-US" sz="1200" b="0" u="none" dirty="0" smtClean="0">
              <a:solidFill>
                <a:srgbClr val="000000"/>
              </a:solidFill>
            </a:endParaRPr>
          </a:p>
          <a:p>
            <a:endParaRPr lang="en-US" sz="1200" b="0" u="sng" dirty="0" smtClean="0">
              <a:solidFill>
                <a:srgbClr val="000000"/>
              </a:solidFill>
            </a:endParaRPr>
          </a:p>
          <a:p>
            <a:pPr rtl="0" fontAlgn="ctr"/>
            <a:r>
              <a:rPr lang="en-US" sz="1200" kern="1200" dirty="0" smtClean="0">
                <a:solidFill>
                  <a:schemeClr val="tx1"/>
                </a:solidFill>
                <a:effectLst/>
                <a:latin typeface="Arial" charset="0"/>
                <a:ea typeface="+mn-ea"/>
                <a:cs typeface="+mn-cs"/>
              </a:rPr>
              <a:t>How </a:t>
            </a:r>
            <a:r>
              <a:rPr lang="en-US" sz="1200" kern="1200" dirty="0" err="1" smtClean="0">
                <a:solidFill>
                  <a:schemeClr val="tx1"/>
                </a:solidFill>
                <a:effectLst/>
                <a:latin typeface="Arial" charset="0"/>
                <a:ea typeface="+mn-ea"/>
                <a:cs typeface="+mn-cs"/>
              </a:rPr>
              <a:t>To's</a:t>
            </a:r>
            <a:r>
              <a:rPr lang="en-US" sz="1200" kern="1200" dirty="0" smtClean="0">
                <a:solidFill>
                  <a:schemeClr val="tx1"/>
                </a:solidFill>
                <a:effectLst/>
                <a:latin typeface="Arial" charset="0"/>
                <a:ea typeface="+mn-ea"/>
                <a:cs typeface="+mn-cs"/>
              </a:rPr>
              <a:t>:</a:t>
            </a:r>
          </a:p>
          <a:p>
            <a:pPr lvl="1" rtl="0" fontAlgn="ctr"/>
            <a:r>
              <a:rPr lang="en-US" sz="1200" b="0" i="0" kern="1200" dirty="0" smtClean="0">
                <a:solidFill>
                  <a:schemeClr val="tx1"/>
                </a:solidFill>
                <a:effectLst/>
                <a:latin typeface="Arial" charset="0"/>
                <a:ea typeface="+mn-ea"/>
                <a:cs typeface="+mn-cs"/>
              </a:rPr>
              <a:t>Complete a I-9 including Section 3</a:t>
            </a:r>
          </a:p>
          <a:p>
            <a:pPr lvl="2" rtl="0" fontAlgn="ctr"/>
            <a:r>
              <a:rPr lang="en-US" sz="1200" b="0" i="0" kern="1200" dirty="0" smtClean="0">
                <a:solidFill>
                  <a:schemeClr val="tx1"/>
                </a:solidFill>
                <a:effectLst/>
                <a:latin typeface="Arial" charset="0"/>
                <a:ea typeface="+mn-ea"/>
                <a:cs typeface="+mn-cs"/>
              </a:rPr>
              <a:t>If the employee is there</a:t>
            </a:r>
          </a:p>
          <a:p>
            <a:pPr lvl="2" rtl="0" fontAlgn="ctr"/>
            <a:r>
              <a:rPr lang="en-US" sz="1200" b="0" i="0" kern="1200" dirty="0" smtClean="0">
                <a:solidFill>
                  <a:schemeClr val="tx1"/>
                </a:solidFill>
                <a:effectLst/>
                <a:latin typeface="Arial" charset="0"/>
                <a:ea typeface="+mn-ea"/>
                <a:cs typeface="+mn-cs"/>
              </a:rPr>
              <a:t>In advance</a:t>
            </a:r>
          </a:p>
          <a:p>
            <a:pPr lvl="1" rtl="0" fontAlgn="ctr"/>
            <a:r>
              <a:rPr lang="en-US" sz="1200" b="0" i="0" kern="1200" dirty="0" smtClean="0">
                <a:solidFill>
                  <a:schemeClr val="tx1"/>
                </a:solidFill>
                <a:effectLst/>
                <a:latin typeface="Arial" charset="0"/>
                <a:ea typeface="+mn-ea"/>
                <a:cs typeface="+mn-cs"/>
              </a:rPr>
              <a:t>Remote I-9</a:t>
            </a:r>
          </a:p>
          <a:p>
            <a:pPr lvl="1" rtl="0" fontAlgn="ctr"/>
            <a:r>
              <a:rPr lang="en-US" sz="1200" b="0" i="0" kern="1200" dirty="0" smtClean="0">
                <a:solidFill>
                  <a:schemeClr val="tx1"/>
                </a:solidFill>
                <a:effectLst/>
                <a:latin typeface="Arial" charset="0"/>
                <a:ea typeface="+mn-ea"/>
                <a:cs typeface="+mn-cs"/>
              </a:rPr>
              <a:t>Upload a paper version</a:t>
            </a:r>
          </a:p>
          <a:p>
            <a:pPr lvl="1" rtl="0" fontAlgn="ctr"/>
            <a:r>
              <a:rPr lang="en-US" sz="1200" b="0" i="0" kern="1200" dirty="0" smtClean="0">
                <a:solidFill>
                  <a:schemeClr val="tx1"/>
                </a:solidFill>
                <a:effectLst/>
                <a:latin typeface="Arial" charset="0"/>
                <a:ea typeface="+mn-ea"/>
                <a:cs typeface="+mn-cs"/>
              </a:rPr>
              <a:t>Request an employee transfer from one worksite to another</a:t>
            </a:r>
          </a:p>
          <a:p>
            <a:pPr lvl="1" rtl="0" fontAlgn="ctr"/>
            <a:r>
              <a:rPr lang="en-US" sz="1200" b="0" i="0" kern="1200" dirty="0" smtClean="0">
                <a:solidFill>
                  <a:schemeClr val="tx1"/>
                </a:solidFill>
                <a:effectLst/>
                <a:latin typeface="Arial" charset="0"/>
                <a:ea typeface="+mn-ea"/>
                <a:cs typeface="+mn-cs"/>
              </a:rPr>
              <a:t>How to make Amendments</a:t>
            </a:r>
          </a:p>
          <a:p>
            <a:pPr rtl="0" fontAlgn="ctr"/>
            <a:r>
              <a:rPr lang="en-US" sz="1200" kern="1200" dirty="0" err="1" smtClean="0">
                <a:solidFill>
                  <a:schemeClr val="tx1"/>
                </a:solidFill>
                <a:effectLst/>
                <a:latin typeface="Arial" charset="0"/>
                <a:ea typeface="+mn-ea"/>
                <a:cs typeface="+mn-cs"/>
              </a:rPr>
              <a:t>Supplementals</a:t>
            </a:r>
            <a:endParaRPr lang="en-US" sz="1200" kern="1200" dirty="0" smtClean="0">
              <a:solidFill>
                <a:schemeClr val="tx1"/>
              </a:solidFill>
              <a:effectLst/>
              <a:latin typeface="Arial" charset="0"/>
              <a:ea typeface="+mn-ea"/>
              <a:cs typeface="+mn-cs"/>
            </a:endParaRPr>
          </a:p>
          <a:p>
            <a:pPr lvl="1" rtl="0" fontAlgn="ctr"/>
            <a:r>
              <a:rPr lang="en-US" sz="1200" kern="1200" dirty="0" smtClean="0">
                <a:solidFill>
                  <a:schemeClr val="tx1"/>
                </a:solidFill>
                <a:effectLst/>
                <a:latin typeface="Arial" charset="0"/>
                <a:ea typeface="+mn-ea"/>
                <a:cs typeface="+mn-cs"/>
              </a:rPr>
              <a:t>Courtesy email sample</a:t>
            </a:r>
          </a:p>
          <a:p>
            <a:endParaRPr lang="en-US" dirty="0"/>
          </a:p>
        </p:txBody>
      </p:sp>
      <p:sp>
        <p:nvSpPr>
          <p:cNvPr id="4" name="Date Placeholder 3"/>
          <p:cNvSpPr>
            <a:spLocks noGrp="1"/>
          </p:cNvSpPr>
          <p:nvPr>
            <p:ph type="dt" idx="10"/>
          </p:nvPr>
        </p:nvSpPr>
        <p:spPr/>
        <p:txBody>
          <a:bodyPr/>
          <a:lstStyle/>
          <a:p>
            <a:pPr>
              <a:defRPr/>
            </a:pPr>
            <a:fld id="{8FC2305F-6AFC-4E00-8381-F59A5EA56CA8}"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22</a:t>
            </a:fld>
            <a:endParaRPr lang="en-US" dirty="0"/>
          </a:p>
        </p:txBody>
      </p:sp>
    </p:spTree>
    <p:extLst>
      <p:ext uri="{BB962C8B-B14F-4D97-AF65-F5344CB8AC3E}">
        <p14:creationId xmlns:p14="http://schemas.microsoft.com/office/powerpoint/2010/main" val="51227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55B9934-0538-49A0-8E77-374BC59FD8CC}"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23</a:t>
            </a:fld>
            <a:endParaRPr lang="en-US" dirty="0"/>
          </a:p>
        </p:txBody>
      </p:sp>
    </p:spTree>
    <p:extLst>
      <p:ext uri="{BB962C8B-B14F-4D97-AF65-F5344CB8AC3E}">
        <p14:creationId xmlns:p14="http://schemas.microsoft.com/office/powerpoint/2010/main" val="2159934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Grp="1" noChangeArrowheads="1"/>
          </p:cNvSpPr>
          <p:nvPr>
            <p:ph type="ftr" sz="quarter" idx="4"/>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r>
              <a:rPr lang="en-US" b="0" dirty="0" smtClean="0">
                <a:solidFill>
                  <a:srgbClr val="000000"/>
                </a:solidFill>
                <a:latin typeface="Arial" charset="0"/>
              </a:rPr>
              <a:t>UC Irvine | Human Resources</a:t>
            </a:r>
            <a:endParaRPr lang="en-US" b="0" dirty="0">
              <a:solidFill>
                <a:srgbClr val="000000"/>
              </a:solidFill>
              <a:latin typeface="Arial" charset="0"/>
            </a:endParaRPr>
          </a:p>
        </p:txBody>
      </p:sp>
      <p:sp>
        <p:nvSpPr>
          <p:cNvPr id="48131" name="Rectangle 7"/>
          <p:cNvSpPr>
            <a:spLocks noGrp="1" noChangeArrowheads="1"/>
          </p:cNvSpPr>
          <p:nvPr>
            <p:ph type="sldNum" sz="quarter" idx="5"/>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fld id="{C0215025-BC76-4901-9CD3-984ED7AF31CC}" type="slidenum">
              <a:rPr lang="en-US" b="0">
                <a:solidFill>
                  <a:srgbClr val="000000"/>
                </a:solidFill>
                <a:latin typeface="Arial" charset="0"/>
              </a:rPr>
              <a:pPr/>
              <a:t>3</a:t>
            </a:fld>
            <a:endParaRPr lang="en-US" b="0" dirty="0">
              <a:solidFill>
                <a:srgbClr val="000000"/>
              </a:solidFill>
              <a:latin typeface="Arial" charset="0"/>
            </a:endParaRPr>
          </a:p>
        </p:txBody>
      </p:sp>
      <p:sp>
        <p:nvSpPr>
          <p:cNvPr id="48132" name="Rectangle 2"/>
          <p:cNvSpPr>
            <a:spLocks noGrp="1" noRot="1" noChangeAspect="1" noChangeArrowheads="1" noTextEdit="1"/>
          </p:cNvSpPr>
          <p:nvPr>
            <p:ph type="sldImg"/>
          </p:nvPr>
        </p:nvSpPr>
        <p:spPr>
          <a:ln/>
        </p:spPr>
      </p:sp>
      <p:sp>
        <p:nvSpPr>
          <p:cNvPr id="48133" name="Rectangle 3"/>
          <p:cNvSpPr>
            <a:spLocks noGrp="1" noChangeArrowheads="1"/>
          </p:cNvSpPr>
          <p:nvPr>
            <p:ph type="body" idx="1"/>
          </p:nvPr>
        </p:nvSpPr>
        <p:spPr>
          <a:noFill/>
        </p:spPr>
        <p:txBody>
          <a:bodyPr/>
          <a:lstStyle/>
          <a:p>
            <a:r>
              <a:rPr lang="en-US" sz="1200" dirty="0" smtClean="0">
                <a:solidFill>
                  <a:srgbClr val="000000"/>
                </a:solidFill>
              </a:rPr>
              <a:t>The U.S. Citizenship and Immigration Services (USCIS) is the government agency that oversees lawful immigration to the United States, and has oversight for the I-9 process. The USCIS states that the  Form I-9 is only required for employees.</a:t>
            </a:r>
          </a:p>
          <a:p>
            <a:endParaRPr lang="en-US" sz="1200" dirty="0" smtClean="0">
              <a:solidFill>
                <a:srgbClr val="000000"/>
              </a:solidFill>
            </a:endParaRPr>
          </a:p>
          <a:p>
            <a:r>
              <a:rPr lang="en-US" sz="1200" dirty="0" smtClean="0">
                <a:solidFill>
                  <a:srgbClr val="000000"/>
                </a:solidFill>
              </a:rPr>
              <a:t>An employee is a person who performs labor or services in the United States in return for wages or other remuneration.</a:t>
            </a:r>
          </a:p>
          <a:p>
            <a:endParaRPr lang="en-US" sz="1200" dirty="0" smtClean="0">
              <a:solidFill>
                <a:srgbClr val="000000"/>
              </a:solidFill>
            </a:endParaRPr>
          </a:p>
          <a:p>
            <a:r>
              <a:rPr lang="en-US" sz="1200" dirty="0" smtClean="0">
                <a:solidFill>
                  <a:srgbClr val="000000"/>
                </a:solidFill>
              </a:rPr>
              <a:t>Remuneration is anything of value an employer gives in exchange for labor or services, such as money, meals, lodging and other benefits, but does not include gifts.</a:t>
            </a:r>
          </a:p>
          <a:p>
            <a:endParaRPr lang="en-US" sz="1200" dirty="0" smtClean="0">
              <a:solidFill>
                <a:srgbClr val="000000"/>
              </a:solidFill>
            </a:endParaRPr>
          </a:p>
          <a:p>
            <a:r>
              <a:rPr lang="en-US" sz="1200" dirty="0" smtClean="0">
                <a:solidFill>
                  <a:srgbClr val="000000"/>
                </a:solidFill>
              </a:rPr>
              <a:t>At UC, employees without salary  (WOS) should not have to complete the Form I-9. Unless these employees are receiving a stipend or other remuneration. Any unpaid visitors anticipated to receive UC</a:t>
            </a:r>
            <a:r>
              <a:rPr lang="en-US" sz="1200" baseline="0" dirty="0" smtClean="0">
                <a:solidFill>
                  <a:srgbClr val="000000"/>
                </a:solidFill>
              </a:rPr>
              <a:t> ANR</a:t>
            </a:r>
            <a:r>
              <a:rPr lang="en-US" sz="1200" dirty="0" smtClean="0">
                <a:solidFill>
                  <a:srgbClr val="000000"/>
                </a:solidFill>
              </a:rPr>
              <a:t> remuneration will need to complete an I-9.</a:t>
            </a:r>
          </a:p>
          <a:p>
            <a:endParaRPr lang="en-US" sz="1200" dirty="0" smtClean="0">
              <a:solidFill>
                <a:srgbClr val="000000"/>
              </a:solidFill>
            </a:endParaRPr>
          </a:p>
          <a:p>
            <a:r>
              <a:rPr lang="en-US" sz="1200" dirty="0" smtClean="0">
                <a:solidFill>
                  <a:srgbClr val="000000"/>
                </a:solidFill>
              </a:rPr>
              <a:t>As a reminder, in general, Form I-9s are not required for volunteers or other unpaid individuals. </a:t>
            </a:r>
          </a:p>
        </p:txBody>
      </p:sp>
      <p:sp>
        <p:nvSpPr>
          <p:cNvPr id="2" name="Date Placeholder 1"/>
          <p:cNvSpPr>
            <a:spLocks noGrp="1"/>
          </p:cNvSpPr>
          <p:nvPr>
            <p:ph type="dt" idx="10"/>
          </p:nvPr>
        </p:nvSpPr>
        <p:spPr/>
        <p:txBody>
          <a:bodyPr/>
          <a:lstStyle/>
          <a:p>
            <a:pPr>
              <a:defRPr/>
            </a:pPr>
            <a:fld id="{BFBE8844-C924-42E1-8131-0738D16A78B8}" type="datetime1">
              <a:rPr lang="en-US">
                <a:solidFill>
                  <a:srgbClr val="000000"/>
                </a:solidFill>
              </a:rPr>
              <a:pPr>
                <a:defRPr/>
              </a:pPr>
              <a:t>9/25/2019</a:t>
            </a:fld>
            <a:endParaRPr lang="en-US" dirty="0">
              <a:solidFill>
                <a:srgbClr val="000000"/>
              </a:solidFill>
            </a:endParaRPr>
          </a:p>
        </p:txBody>
      </p:sp>
    </p:spTree>
    <p:extLst>
      <p:ext uri="{BB962C8B-B14F-4D97-AF65-F5344CB8AC3E}">
        <p14:creationId xmlns:p14="http://schemas.microsoft.com/office/powerpoint/2010/main" val="2530632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r>
              <a:rPr lang="en-US" b="0" dirty="0" smtClean="0">
                <a:solidFill>
                  <a:srgbClr val="000000"/>
                </a:solidFill>
                <a:latin typeface="Arial" charset="0"/>
              </a:rPr>
              <a:t>UC Irvine | Human Resources</a:t>
            </a:r>
            <a:endParaRPr lang="en-US" b="0" dirty="0">
              <a:solidFill>
                <a:srgbClr val="000000"/>
              </a:solidFill>
              <a:latin typeface="Arial" charset="0"/>
            </a:endParaRPr>
          </a:p>
        </p:txBody>
      </p:sp>
      <p:sp>
        <p:nvSpPr>
          <p:cNvPr id="51203" name="Rectangle 7"/>
          <p:cNvSpPr>
            <a:spLocks noGrp="1" noChangeArrowheads="1"/>
          </p:cNvSpPr>
          <p:nvPr>
            <p:ph type="sldNum" sz="quarter" idx="5"/>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fld id="{F80E9AFD-73CB-4566-9AF7-82FC74116C18}" type="slidenum">
              <a:rPr lang="en-US" b="0">
                <a:solidFill>
                  <a:srgbClr val="000000"/>
                </a:solidFill>
                <a:latin typeface="Arial" charset="0"/>
              </a:rPr>
              <a:pPr/>
              <a:t>4</a:t>
            </a:fld>
            <a:endParaRPr lang="en-US" b="0" dirty="0">
              <a:solidFill>
                <a:srgbClr val="000000"/>
              </a:solidFill>
              <a:latin typeface="Arial" charset="0"/>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p:spPr>
        <p:txBody>
          <a:bodyPr/>
          <a:lstStyle/>
          <a:p>
            <a:r>
              <a:rPr lang="en-US" sz="1600" dirty="0" smtClean="0">
                <a:solidFill>
                  <a:srgbClr val="000000"/>
                </a:solidFill>
              </a:rPr>
              <a:t>There are very specific federally mandated deadlines for every major step in the Form I-9 process.</a:t>
            </a:r>
          </a:p>
          <a:p>
            <a:pPr marL="285750" indent="-285750">
              <a:buFont typeface="Arial" panose="020B0604020202020204" pitchFamily="34" charset="0"/>
              <a:buChar char="•"/>
            </a:pPr>
            <a:r>
              <a:rPr lang="en-US" sz="1600" dirty="0" smtClean="0">
                <a:solidFill>
                  <a:srgbClr val="000000"/>
                </a:solidFill>
              </a:rPr>
              <a:t>The form I-9 process can only begin once the employee has accepted the job offer.</a:t>
            </a:r>
          </a:p>
          <a:p>
            <a:pPr marL="285750" indent="-285750">
              <a:buFont typeface="Arial" panose="020B0604020202020204" pitchFamily="34" charset="0"/>
              <a:buChar char="•"/>
            </a:pPr>
            <a:r>
              <a:rPr lang="en-US" sz="1600" dirty="0" smtClean="0">
                <a:solidFill>
                  <a:srgbClr val="000000"/>
                </a:solidFill>
              </a:rPr>
              <a:t>The new employee completes Section 1 anytime after accepting the job, but no later than the end of their first day of work for pay. </a:t>
            </a:r>
          </a:p>
          <a:p>
            <a:pPr marL="285750" indent="-285750">
              <a:buFont typeface="Arial" panose="020B0604020202020204" pitchFamily="34" charset="0"/>
              <a:buChar char="•"/>
            </a:pPr>
            <a:r>
              <a:rPr lang="en-US" sz="1600" dirty="0" smtClean="0">
                <a:solidFill>
                  <a:srgbClr val="000000"/>
                </a:solidFill>
              </a:rPr>
              <a:t>The employee then provides the employer (I-9 processor) with their documents that provide proof of identity and work authorization.</a:t>
            </a:r>
          </a:p>
          <a:p>
            <a:pPr marL="285750" indent="-285750">
              <a:buFont typeface="Arial" panose="020B0604020202020204" pitchFamily="34" charset="0"/>
              <a:buChar char="•"/>
            </a:pPr>
            <a:r>
              <a:rPr lang="en-US" sz="1600" dirty="0" smtClean="0">
                <a:solidFill>
                  <a:srgbClr val="000000"/>
                </a:solidFill>
              </a:rPr>
              <a:t>The employer (I-9 processor) examines the documents and fills out Section 2 no later than 3 business days from the employee's first day of work for pay. </a:t>
            </a:r>
          </a:p>
          <a:p>
            <a:pPr marL="285750" indent="-285750">
              <a:buFont typeface="Arial" panose="020B0604020202020204" pitchFamily="34" charset="0"/>
              <a:buChar char="•"/>
            </a:pPr>
            <a:r>
              <a:rPr lang="en-US" sz="1600" dirty="0" smtClean="0">
                <a:solidFill>
                  <a:srgbClr val="000000"/>
                </a:solidFill>
              </a:rPr>
              <a:t>For new employees, the form I-9 is complete once the employer (I-9 processor) has completed, signed, and dated Section 2.</a:t>
            </a:r>
          </a:p>
          <a:p>
            <a:pPr marL="285750" indent="-285750">
              <a:buFont typeface="Arial" panose="020B0604020202020204" pitchFamily="34" charset="0"/>
              <a:buChar char="•"/>
            </a:pPr>
            <a:r>
              <a:rPr lang="en-US" sz="1600" dirty="0" smtClean="0">
                <a:solidFill>
                  <a:srgbClr val="000000"/>
                </a:solidFill>
              </a:rPr>
              <a:t>If the employee's work authorization documents expire, then a reverification using Section 3 must be completed no later than the day the original documents expire.</a:t>
            </a:r>
          </a:p>
          <a:p>
            <a:endParaRPr lang="en-US" sz="2000" dirty="0" smtClean="0">
              <a:solidFill>
                <a:srgbClr val="000000"/>
              </a:solidFill>
            </a:endParaRPr>
          </a:p>
          <a:p>
            <a:r>
              <a:rPr lang="en-US" sz="1600" dirty="0" smtClean="0">
                <a:solidFill>
                  <a:srgbClr val="000000"/>
                </a:solidFill>
              </a:rPr>
              <a:t>Before moving forward, let's review the completion timeline for the Form I-9 in more detail.</a:t>
            </a:r>
          </a:p>
          <a:p>
            <a:endParaRPr lang="en-US" sz="1600" dirty="0" smtClean="0">
              <a:solidFill>
                <a:srgbClr val="000000"/>
              </a:solidFill>
            </a:endParaRPr>
          </a:p>
          <a:p>
            <a:r>
              <a:rPr lang="en-US" sz="1600" dirty="0" smtClean="0">
                <a:solidFill>
                  <a:srgbClr val="000000"/>
                </a:solidFill>
              </a:rPr>
              <a:t>No later than </a:t>
            </a:r>
            <a:r>
              <a:rPr lang="en-US" sz="1600" b="1" dirty="0" smtClean="0">
                <a:solidFill>
                  <a:srgbClr val="000000"/>
                </a:solidFill>
              </a:rPr>
              <a:t>3</a:t>
            </a:r>
            <a:r>
              <a:rPr lang="en-US" sz="1600" b="0" dirty="0" smtClean="0">
                <a:solidFill>
                  <a:srgbClr val="000000"/>
                </a:solidFill>
              </a:rPr>
              <a:t> business days after the employee's first day for pay, the Federal Government requires that:</a:t>
            </a:r>
          </a:p>
          <a:p>
            <a:pPr marL="171450" indent="-171450">
              <a:buFont typeface="Arial" panose="020B0604020202020204" pitchFamily="34" charset="0"/>
              <a:buChar char="•"/>
            </a:pPr>
            <a:r>
              <a:rPr lang="en-US" sz="1600" b="0" dirty="0" smtClean="0">
                <a:solidFill>
                  <a:srgbClr val="000000"/>
                </a:solidFill>
              </a:rPr>
              <a:t>The employee present documentation to employer </a:t>
            </a:r>
          </a:p>
          <a:p>
            <a:pPr marL="171450" indent="-171450">
              <a:buFont typeface="Arial" panose="020B0604020202020204" pitchFamily="34" charset="0"/>
              <a:buChar char="•"/>
            </a:pPr>
            <a:r>
              <a:rPr lang="en-US" sz="1600" b="0" dirty="0" smtClean="0">
                <a:solidFill>
                  <a:srgbClr val="000000"/>
                </a:solidFill>
              </a:rPr>
              <a:t>The employer completes and signs Section 2</a:t>
            </a:r>
          </a:p>
          <a:p>
            <a:pPr marL="171450" indent="-171450">
              <a:buFont typeface="Arial" panose="020B0604020202020204" pitchFamily="34" charset="0"/>
              <a:buChar char="•"/>
            </a:pPr>
            <a:r>
              <a:rPr lang="en-US" sz="1600" b="0" dirty="0" smtClean="0">
                <a:solidFill>
                  <a:srgbClr val="000000"/>
                </a:solidFill>
              </a:rPr>
              <a:t>For example, if your employee began work for pay on Monday, Section 1 is due by the end of the business day on Monday, and you must complete Section 2 by Thursday of that week.</a:t>
            </a:r>
          </a:p>
          <a:p>
            <a:endParaRPr lang="en-US" sz="1600" b="0" dirty="0" smtClean="0">
              <a:solidFill>
                <a:srgbClr val="000000"/>
              </a:solidFill>
            </a:endParaRPr>
          </a:p>
          <a:p>
            <a:r>
              <a:rPr lang="en-US" sz="1600" b="0" dirty="0" smtClean="0">
                <a:solidFill>
                  <a:srgbClr val="000000"/>
                </a:solidFill>
              </a:rPr>
              <a:t>If the job lasts less than three days, you must complete Section 2 no later than the first day of work for pay.</a:t>
            </a:r>
          </a:p>
          <a:p>
            <a:endParaRPr lang="en-US" sz="1600" b="1" dirty="0" smtClean="0">
              <a:solidFill>
                <a:srgbClr val="000000"/>
              </a:solidFill>
            </a:endParaRPr>
          </a:p>
          <a:p>
            <a:r>
              <a:rPr lang="en-US" sz="1600" b="1" dirty="0" smtClean="0">
                <a:solidFill>
                  <a:srgbClr val="000000"/>
                </a:solidFill>
              </a:rPr>
              <a:t>At UC ANR:</a:t>
            </a:r>
            <a:endParaRPr lang="en-US" sz="1600" b="0" dirty="0" smtClean="0">
              <a:solidFill>
                <a:srgbClr val="000000"/>
              </a:solidFill>
            </a:endParaRPr>
          </a:p>
          <a:p>
            <a:pPr marL="171450" indent="-171450">
              <a:buFont typeface="Arial" panose="020B0604020202020204" pitchFamily="34" charset="0"/>
              <a:buChar char="•"/>
            </a:pPr>
            <a:r>
              <a:rPr lang="en-US" sz="1600" b="0" dirty="0" smtClean="0">
                <a:solidFill>
                  <a:srgbClr val="000000"/>
                </a:solidFill>
              </a:rPr>
              <a:t>It is the processor's responsibility to follow-up with employee regarding work authorization documentation deadlines to complete the I-9 on time and remain in compliance</a:t>
            </a:r>
          </a:p>
          <a:p>
            <a:pPr marL="171450" indent="-171450">
              <a:buFont typeface="Arial" panose="020B0604020202020204" pitchFamily="34" charset="0"/>
              <a:buChar char="•"/>
            </a:pPr>
            <a:r>
              <a:rPr lang="en-US" sz="1600" b="1" dirty="0" smtClean="0">
                <a:solidFill>
                  <a:srgbClr val="FF0000"/>
                </a:solidFill>
              </a:rPr>
              <a:t>If the employee does not provide documentation within the required deadline, UC</a:t>
            </a:r>
            <a:r>
              <a:rPr lang="en-US" sz="1600" b="1" baseline="0" dirty="0" smtClean="0">
                <a:solidFill>
                  <a:srgbClr val="FF0000"/>
                </a:solidFill>
              </a:rPr>
              <a:t> ANR</a:t>
            </a:r>
            <a:r>
              <a:rPr lang="en-US" sz="1600" b="1" dirty="0" smtClean="0">
                <a:solidFill>
                  <a:srgbClr val="FF0000"/>
                </a:solidFill>
              </a:rPr>
              <a:t> is required to terminate the employee.  You must communicate this with the hiring manager or refer to your HR Consultant.</a:t>
            </a:r>
            <a:endParaRPr lang="en-US" sz="1400" b="1" dirty="0" smtClean="0">
              <a:solidFill>
                <a:srgbClr val="FF0000"/>
              </a:solidFill>
            </a:endParaRPr>
          </a:p>
          <a:p>
            <a:endParaRPr lang="en-US" sz="1600" dirty="0" smtClean="0"/>
          </a:p>
        </p:txBody>
      </p:sp>
      <p:sp>
        <p:nvSpPr>
          <p:cNvPr id="2" name="Date Placeholder 1"/>
          <p:cNvSpPr>
            <a:spLocks noGrp="1"/>
          </p:cNvSpPr>
          <p:nvPr>
            <p:ph type="dt" idx="10"/>
          </p:nvPr>
        </p:nvSpPr>
        <p:spPr/>
        <p:txBody>
          <a:bodyPr/>
          <a:lstStyle/>
          <a:p>
            <a:pPr>
              <a:defRPr/>
            </a:pPr>
            <a:fld id="{3C5D411A-CD11-4BAA-9F04-113745A6E34A}" type="datetime1">
              <a:rPr lang="en-US">
                <a:solidFill>
                  <a:srgbClr val="000000"/>
                </a:solidFill>
              </a:rPr>
              <a:pPr>
                <a:defRPr/>
              </a:pPr>
              <a:t>9/25/2019</a:t>
            </a:fld>
            <a:endParaRPr lang="en-US" dirty="0">
              <a:solidFill>
                <a:srgbClr val="000000"/>
              </a:solidFill>
            </a:endParaRPr>
          </a:p>
        </p:txBody>
      </p:sp>
    </p:spTree>
    <p:extLst>
      <p:ext uri="{BB962C8B-B14F-4D97-AF65-F5344CB8AC3E}">
        <p14:creationId xmlns:p14="http://schemas.microsoft.com/office/powerpoint/2010/main" val="1846695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ftr" sz="quarter" idx="4"/>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r>
              <a:rPr lang="en-US" b="0" dirty="0" smtClean="0">
                <a:solidFill>
                  <a:srgbClr val="000000"/>
                </a:solidFill>
                <a:latin typeface="Arial" charset="0"/>
              </a:rPr>
              <a:t>UC Irvine | Human Resources</a:t>
            </a:r>
            <a:endParaRPr lang="en-US" b="0" dirty="0">
              <a:solidFill>
                <a:srgbClr val="000000"/>
              </a:solidFill>
              <a:latin typeface="Arial" charset="0"/>
            </a:endParaRPr>
          </a:p>
        </p:txBody>
      </p:sp>
      <p:sp>
        <p:nvSpPr>
          <p:cNvPr id="50179" name="Rectangle 7"/>
          <p:cNvSpPr>
            <a:spLocks noGrp="1" noChangeArrowheads="1"/>
          </p:cNvSpPr>
          <p:nvPr>
            <p:ph type="sldNum" sz="quarter" idx="5"/>
          </p:nvPr>
        </p:nvSpPr>
        <p:spPr>
          <a:noFill/>
        </p:spPr>
        <p:txBody>
          <a:bodyPr/>
          <a:lstStyle>
            <a:lvl1pPr defTabSz="949549">
              <a:defRPr b="1">
                <a:solidFill>
                  <a:srgbClr val="FFFFFF"/>
                </a:solidFill>
                <a:latin typeface="Calibri" pitchFamily="34" charset="0"/>
                <a:cs typeface="Arial" charset="0"/>
              </a:defRPr>
            </a:lvl1pPr>
            <a:lvl2pPr marL="757051" indent="-291173" defTabSz="949549">
              <a:defRPr b="1">
                <a:solidFill>
                  <a:srgbClr val="FFFFFF"/>
                </a:solidFill>
                <a:latin typeface="Calibri" pitchFamily="34" charset="0"/>
                <a:cs typeface="Arial" charset="0"/>
              </a:defRPr>
            </a:lvl2pPr>
            <a:lvl3pPr marL="1164693" indent="-232938" defTabSz="949549">
              <a:defRPr b="1">
                <a:solidFill>
                  <a:srgbClr val="FFFFFF"/>
                </a:solidFill>
                <a:latin typeface="Calibri" pitchFamily="34" charset="0"/>
                <a:cs typeface="Arial" charset="0"/>
              </a:defRPr>
            </a:lvl3pPr>
            <a:lvl4pPr marL="1630571" indent="-232938" defTabSz="949549">
              <a:defRPr b="1">
                <a:solidFill>
                  <a:srgbClr val="FFFFFF"/>
                </a:solidFill>
                <a:latin typeface="Calibri" pitchFamily="34" charset="0"/>
                <a:cs typeface="Arial" charset="0"/>
              </a:defRPr>
            </a:lvl4pPr>
            <a:lvl5pPr marL="2096449" indent="-232938" defTabSz="949549">
              <a:defRPr b="1">
                <a:solidFill>
                  <a:srgbClr val="FFFFFF"/>
                </a:solidFill>
                <a:latin typeface="Calibri" pitchFamily="34" charset="0"/>
                <a:cs typeface="Arial" charset="0"/>
              </a:defRPr>
            </a:lvl5pPr>
            <a:lvl6pPr marL="2562327" indent="-232938" algn="ctr" defTabSz="949549" eaLnBrk="0" fontAlgn="base" hangingPunct="0">
              <a:spcBef>
                <a:spcPct val="0"/>
              </a:spcBef>
              <a:spcAft>
                <a:spcPct val="0"/>
              </a:spcAft>
              <a:defRPr b="1">
                <a:solidFill>
                  <a:srgbClr val="FFFFFF"/>
                </a:solidFill>
                <a:latin typeface="Calibri" pitchFamily="34" charset="0"/>
                <a:cs typeface="Arial" charset="0"/>
              </a:defRPr>
            </a:lvl6pPr>
            <a:lvl7pPr marL="3028204" indent="-232938" algn="ctr" defTabSz="949549" eaLnBrk="0" fontAlgn="base" hangingPunct="0">
              <a:spcBef>
                <a:spcPct val="0"/>
              </a:spcBef>
              <a:spcAft>
                <a:spcPct val="0"/>
              </a:spcAft>
              <a:defRPr b="1">
                <a:solidFill>
                  <a:srgbClr val="FFFFFF"/>
                </a:solidFill>
                <a:latin typeface="Calibri" pitchFamily="34" charset="0"/>
                <a:cs typeface="Arial" charset="0"/>
              </a:defRPr>
            </a:lvl7pPr>
            <a:lvl8pPr marL="3494082" indent="-232938" algn="ctr" defTabSz="949549" eaLnBrk="0" fontAlgn="base" hangingPunct="0">
              <a:spcBef>
                <a:spcPct val="0"/>
              </a:spcBef>
              <a:spcAft>
                <a:spcPct val="0"/>
              </a:spcAft>
              <a:defRPr b="1">
                <a:solidFill>
                  <a:srgbClr val="FFFFFF"/>
                </a:solidFill>
                <a:latin typeface="Calibri" pitchFamily="34" charset="0"/>
                <a:cs typeface="Arial" charset="0"/>
              </a:defRPr>
            </a:lvl8pPr>
            <a:lvl9pPr marL="3959959" indent="-232938" algn="ctr" defTabSz="949549" eaLnBrk="0" fontAlgn="base" hangingPunct="0">
              <a:spcBef>
                <a:spcPct val="0"/>
              </a:spcBef>
              <a:spcAft>
                <a:spcPct val="0"/>
              </a:spcAft>
              <a:defRPr b="1">
                <a:solidFill>
                  <a:srgbClr val="FFFFFF"/>
                </a:solidFill>
                <a:latin typeface="Calibri" pitchFamily="34" charset="0"/>
                <a:cs typeface="Arial" charset="0"/>
              </a:defRPr>
            </a:lvl9pPr>
          </a:lstStyle>
          <a:p>
            <a:fld id="{EC5527FA-3E68-410F-94E0-9DEA7AA9D085}" type="slidenum">
              <a:rPr lang="en-US" b="0">
                <a:solidFill>
                  <a:srgbClr val="000000"/>
                </a:solidFill>
                <a:latin typeface="Arial" charset="0"/>
              </a:rPr>
              <a:pPr/>
              <a:t>5</a:t>
            </a:fld>
            <a:endParaRPr lang="en-US" b="0" dirty="0">
              <a:solidFill>
                <a:srgbClr val="000000"/>
              </a:solidFill>
              <a:latin typeface="Arial" charset="0"/>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p:spPr>
        <p:txBody>
          <a:bodyPr/>
          <a:lstStyle/>
          <a:p>
            <a:r>
              <a:rPr lang="en-US" sz="1200" b="1" dirty="0" smtClean="0">
                <a:solidFill>
                  <a:srgbClr val="000000"/>
                </a:solidFill>
              </a:rPr>
              <a:t>Employers who knowingly violate or circumvent the Form I-9 process or anti-discrimination requirements of the Immigration and Nationality Act (INA)</a:t>
            </a:r>
            <a:r>
              <a:rPr lang="en-US" sz="1200" b="1" baseline="0" dirty="0" smtClean="0">
                <a:solidFill>
                  <a:srgbClr val="000000"/>
                </a:solidFill>
              </a:rPr>
              <a:t> </a:t>
            </a:r>
            <a:r>
              <a:rPr lang="en-US" sz="1200" b="1" dirty="0" smtClean="0">
                <a:solidFill>
                  <a:srgbClr val="000000"/>
                </a:solidFill>
              </a:rPr>
              <a:t>may be subject to civil and/or criminal penalties.</a:t>
            </a:r>
          </a:p>
          <a:p>
            <a:endParaRPr lang="en-US" sz="1200" b="0" dirty="0" smtClean="0">
              <a:solidFill>
                <a:srgbClr val="000000"/>
              </a:solidFill>
            </a:endParaRPr>
          </a:p>
          <a:p>
            <a:r>
              <a:rPr lang="en-US" sz="1200" b="0" dirty="0" smtClean="0">
                <a:solidFill>
                  <a:srgbClr val="000000"/>
                </a:solidFill>
              </a:rPr>
              <a:t>It is your processor role responsibility to ensure that the form is filled out correctly and completed by the federally mandated deadlines.</a:t>
            </a:r>
          </a:p>
          <a:p>
            <a:endParaRPr lang="en-US" dirty="0" smtClean="0"/>
          </a:p>
        </p:txBody>
      </p:sp>
      <p:sp>
        <p:nvSpPr>
          <p:cNvPr id="2" name="Date Placeholder 1"/>
          <p:cNvSpPr>
            <a:spLocks noGrp="1"/>
          </p:cNvSpPr>
          <p:nvPr>
            <p:ph type="dt" idx="10"/>
          </p:nvPr>
        </p:nvSpPr>
        <p:spPr/>
        <p:txBody>
          <a:bodyPr/>
          <a:lstStyle/>
          <a:p>
            <a:pPr>
              <a:defRPr/>
            </a:pPr>
            <a:fld id="{E30A7B11-565D-4E99-A047-ACC95A875BDE}" type="datetime1">
              <a:rPr lang="en-US">
                <a:solidFill>
                  <a:srgbClr val="000000"/>
                </a:solidFill>
              </a:rPr>
              <a:pPr>
                <a:defRPr/>
              </a:pPr>
              <a:t>9/25/2019</a:t>
            </a:fld>
            <a:endParaRPr lang="en-US" dirty="0">
              <a:solidFill>
                <a:srgbClr val="000000"/>
              </a:solidFill>
            </a:endParaRPr>
          </a:p>
        </p:txBody>
      </p:sp>
    </p:spTree>
    <p:extLst>
      <p:ext uri="{BB962C8B-B14F-4D97-AF65-F5344CB8AC3E}">
        <p14:creationId xmlns:p14="http://schemas.microsoft.com/office/powerpoint/2010/main" val="375150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It can be accessed by going to https://i9complete.ucop.edu/</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Arial" charset="0"/>
                <a:ea typeface="+mn-ea"/>
                <a:cs typeface="+mn-cs"/>
              </a:rPr>
              <a:t>Log in using your ANR SSO</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86B52450-45E7-467C-8ECD-BE09ABA92F44}"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6</a:t>
            </a:fld>
            <a:endParaRPr lang="en-US" dirty="0"/>
          </a:p>
        </p:txBody>
      </p:sp>
    </p:spTree>
    <p:extLst>
      <p:ext uri="{BB962C8B-B14F-4D97-AF65-F5344CB8AC3E}">
        <p14:creationId xmlns:p14="http://schemas.microsoft.com/office/powerpoint/2010/main" val="262339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Arial" charset="0"/>
              <a:ea typeface="+mn-ea"/>
              <a:cs typeface="+mn-cs"/>
            </a:endParaRPr>
          </a:p>
        </p:txBody>
      </p:sp>
      <p:sp>
        <p:nvSpPr>
          <p:cNvPr id="4" name="Date Placeholder 3"/>
          <p:cNvSpPr>
            <a:spLocks noGrp="1"/>
          </p:cNvSpPr>
          <p:nvPr>
            <p:ph type="dt" idx="10"/>
          </p:nvPr>
        </p:nvSpPr>
        <p:spPr/>
        <p:txBody>
          <a:bodyPr/>
          <a:lstStyle/>
          <a:p>
            <a:pPr>
              <a:defRPr/>
            </a:pPr>
            <a:fld id="{86B52450-45E7-467C-8ECD-BE09ABA92F44}"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7</a:t>
            </a:fld>
            <a:endParaRPr lang="en-US" dirty="0"/>
          </a:p>
        </p:txBody>
      </p:sp>
    </p:spTree>
    <p:extLst>
      <p:ext uri="{BB962C8B-B14F-4D97-AF65-F5344CB8AC3E}">
        <p14:creationId xmlns:p14="http://schemas.microsoft.com/office/powerpoint/2010/main" val="3855755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Let’s take a look at your new dashboard.</a:t>
            </a:r>
          </a:p>
          <a:p>
            <a:endParaRPr lang="en-US" sz="1200" b="0" i="0" u="none" strike="noStrike" kern="1200" baseline="0" dirty="0" smtClean="0">
              <a:solidFill>
                <a:schemeClr val="tx1"/>
              </a:solidFill>
              <a:latin typeface="Arial" charset="0"/>
              <a:ea typeface="+mn-ea"/>
              <a:cs typeface="+mn-cs"/>
            </a:endParaRPr>
          </a:p>
          <a:p>
            <a:r>
              <a:rPr lang="en-US" sz="1200" kern="1200" dirty="0" smtClean="0">
                <a:solidFill>
                  <a:schemeClr val="tx1"/>
                </a:solidFill>
                <a:effectLst/>
                <a:latin typeface="Arial" charset="0"/>
                <a:ea typeface="+mn-ea"/>
                <a:cs typeface="+mn-cs"/>
              </a:rPr>
              <a:t>This widget highlights the number of I-9 Records with next actions due with different colors representing urgency. </a:t>
            </a:r>
          </a:p>
          <a:p>
            <a:r>
              <a:rPr lang="en-US" sz="1200" kern="1200" dirty="0" smtClean="0">
                <a:solidFill>
                  <a:schemeClr val="tx1"/>
                </a:solidFill>
                <a:effectLst/>
                <a:latin typeface="Arial" charset="0"/>
                <a:ea typeface="+mn-ea"/>
                <a:cs typeface="+mn-cs"/>
              </a:rPr>
              <a:t>The urgency is based on when the task is due and will differ depending on the task.</a:t>
            </a:r>
          </a:p>
          <a:p>
            <a:r>
              <a:rPr lang="en-US" sz="1200" kern="1200" dirty="0" smtClean="0">
                <a:solidFill>
                  <a:schemeClr val="tx1"/>
                </a:solidFill>
                <a:effectLst/>
                <a:latin typeface="Arial" charset="0"/>
                <a:ea typeface="+mn-ea"/>
                <a:cs typeface="+mn-cs"/>
              </a:rPr>
              <a:t> </a:t>
            </a:r>
          </a:p>
          <a:p>
            <a:r>
              <a:rPr lang="en-US" sz="1200" kern="1200" dirty="0" smtClean="0">
                <a:solidFill>
                  <a:schemeClr val="tx1"/>
                </a:solidFill>
                <a:effectLst/>
                <a:latin typeface="Arial" charset="0"/>
                <a:ea typeface="+mn-ea"/>
                <a:cs typeface="+mn-cs"/>
              </a:rPr>
              <a:t>Red = critical</a:t>
            </a:r>
          </a:p>
          <a:p>
            <a:r>
              <a:rPr lang="en-US" sz="1200" kern="1200" dirty="0" smtClean="0">
                <a:solidFill>
                  <a:schemeClr val="tx1"/>
                </a:solidFill>
                <a:effectLst/>
                <a:latin typeface="Arial" charset="0"/>
                <a:ea typeface="+mn-ea"/>
                <a:cs typeface="+mn-cs"/>
              </a:rPr>
              <a:t>Grey = warning </a:t>
            </a:r>
          </a:p>
          <a:p>
            <a:r>
              <a:rPr lang="en-US" sz="1200" kern="1200" dirty="0" smtClean="0">
                <a:solidFill>
                  <a:schemeClr val="tx1"/>
                </a:solidFill>
                <a:effectLst/>
                <a:latin typeface="Arial" charset="0"/>
                <a:ea typeface="+mn-ea"/>
                <a:cs typeface="+mn-cs"/>
              </a:rPr>
              <a:t>Green =not yet urgent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The bars are clickable hyperlinks to review the list of records (summary) and take action. </a:t>
            </a:r>
            <a:endParaRPr lang="en-US" sz="1200" b="0" i="0" u="none" strike="noStrike" kern="1200" baseline="0" dirty="0" smtClean="0">
              <a:solidFill>
                <a:schemeClr val="tx1"/>
              </a:solidFill>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a:defRPr/>
            </a:pPr>
            <a:fld id="{681801C7-CBDC-4CFF-84CB-0D238AFE1B9B}"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8</a:t>
            </a:fld>
            <a:endParaRPr lang="en-US" dirty="0"/>
          </a:p>
        </p:txBody>
      </p:sp>
    </p:spTree>
    <p:extLst>
      <p:ext uri="{BB962C8B-B14F-4D97-AF65-F5344CB8AC3E}">
        <p14:creationId xmlns:p14="http://schemas.microsoft.com/office/powerpoint/2010/main" val="251335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Search for Existing Employee window can be accessed from most Tracker I‐9 pages by clicking on</a:t>
            </a:r>
          </a:p>
          <a:p>
            <a:r>
              <a:rPr lang="en-US" sz="1200" b="0" i="0" u="none" strike="noStrike" kern="1200" baseline="0" dirty="0" smtClean="0">
                <a:solidFill>
                  <a:schemeClr val="tx1"/>
                </a:solidFill>
                <a:latin typeface="Arial" charset="0"/>
                <a:ea typeface="+mn-ea"/>
                <a:cs typeface="+mn-cs"/>
              </a:rPr>
              <a:t>the search bar in the upper right‐hand corner.</a:t>
            </a: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In the Search for Existing Employee window you may locate I‐9 Records via a number of search criteria:</a:t>
            </a:r>
          </a:p>
          <a:p>
            <a:r>
              <a:rPr lang="en-US" sz="1200" b="0" i="0" u="none" strike="noStrike" kern="1200" baseline="0" dirty="0" smtClean="0">
                <a:solidFill>
                  <a:schemeClr val="tx1"/>
                </a:solidFill>
                <a:latin typeface="Arial" charset="0"/>
                <a:ea typeface="+mn-ea"/>
                <a:cs typeface="+mn-cs"/>
              </a:rPr>
              <a:t> Last Name</a:t>
            </a:r>
          </a:p>
          <a:p>
            <a:r>
              <a:rPr lang="en-US" sz="1200" b="0" i="0" u="none" strike="noStrike" kern="1200" baseline="0" dirty="0" smtClean="0">
                <a:solidFill>
                  <a:schemeClr val="tx1"/>
                </a:solidFill>
                <a:latin typeface="Arial" charset="0"/>
                <a:ea typeface="+mn-ea"/>
                <a:cs typeface="+mn-cs"/>
              </a:rPr>
              <a:t> Employee </a:t>
            </a:r>
            <a:r>
              <a:rPr lang="en-US" sz="1200" b="0" i="0" u="none" strike="noStrike" kern="1200" baseline="0" dirty="0" smtClean="0">
                <a:solidFill>
                  <a:schemeClr val="tx1"/>
                </a:solidFill>
                <a:latin typeface="Arial" charset="0"/>
                <a:ea typeface="+mn-ea"/>
                <a:cs typeface="+mn-cs"/>
              </a:rPr>
              <a:t>ID (</a:t>
            </a:r>
            <a:r>
              <a:rPr lang="en-US" sz="1200" b="0" i="0" u="none" strike="noStrike" kern="1200" baseline="0" dirty="0" err="1" smtClean="0">
                <a:solidFill>
                  <a:schemeClr val="tx1"/>
                </a:solidFill>
                <a:latin typeface="Arial" charset="0"/>
                <a:ea typeface="+mn-ea"/>
                <a:cs typeface="+mn-cs"/>
              </a:rPr>
              <a:t>UCPath</a:t>
            </a:r>
            <a:r>
              <a:rPr lang="en-US" sz="1200" b="0" i="0" u="none" strike="noStrike" kern="1200" baseline="0" smtClean="0">
                <a:solidFill>
                  <a:schemeClr val="tx1"/>
                </a:solidFill>
                <a:latin typeface="Arial" charset="0"/>
                <a:ea typeface="+mn-ea"/>
                <a:cs typeface="+mn-cs"/>
              </a:rPr>
              <a:t> ID)</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Social Security Number</a:t>
            </a:r>
          </a:p>
          <a:p>
            <a:r>
              <a:rPr lang="en-US" sz="1200" b="0" i="0" u="none" strike="noStrike" kern="1200" baseline="0" dirty="0" smtClean="0">
                <a:solidFill>
                  <a:schemeClr val="tx1"/>
                </a:solidFill>
                <a:latin typeface="Arial" charset="0"/>
                <a:ea typeface="+mn-ea"/>
                <a:cs typeface="+mn-cs"/>
              </a:rPr>
              <a:t> I‐9 ID</a:t>
            </a:r>
          </a:p>
          <a:p>
            <a:r>
              <a:rPr lang="en-US" sz="1200" b="0" i="0" u="none" strike="noStrike" kern="1200" baseline="0" dirty="0" smtClean="0">
                <a:solidFill>
                  <a:schemeClr val="tx1"/>
                </a:solidFill>
                <a:latin typeface="Arial" charset="0"/>
                <a:ea typeface="+mn-ea"/>
                <a:cs typeface="+mn-cs"/>
              </a:rPr>
              <a:t>You may further narrow your search with additional optional criteria:</a:t>
            </a:r>
          </a:p>
          <a:p>
            <a:r>
              <a:rPr lang="en-US" sz="1200" b="0" i="0" u="none" strike="noStrike" kern="1200" baseline="0" dirty="0" smtClean="0">
                <a:solidFill>
                  <a:schemeClr val="tx1"/>
                </a:solidFill>
                <a:latin typeface="Arial" charset="0"/>
                <a:ea typeface="+mn-ea"/>
                <a:cs typeface="+mn-cs"/>
              </a:rPr>
              <a:t> First Name</a:t>
            </a:r>
          </a:p>
          <a:p>
            <a:r>
              <a:rPr lang="en-US" sz="1200" b="0" i="0" u="none" strike="noStrike" kern="1200" baseline="0" dirty="0" smtClean="0">
                <a:solidFill>
                  <a:schemeClr val="tx1"/>
                </a:solidFill>
                <a:latin typeface="Arial" charset="0"/>
                <a:ea typeface="+mn-ea"/>
                <a:cs typeface="+mn-cs"/>
              </a:rPr>
              <a:t> Middle Initial</a:t>
            </a:r>
          </a:p>
          <a:p>
            <a:r>
              <a:rPr lang="en-US" sz="1200" b="0" i="0" u="none" strike="noStrike" kern="1200" baseline="0" dirty="0" smtClean="0">
                <a:solidFill>
                  <a:schemeClr val="tx1"/>
                </a:solidFill>
                <a:latin typeface="Arial" charset="0"/>
                <a:ea typeface="+mn-ea"/>
                <a:cs typeface="+mn-cs"/>
              </a:rPr>
              <a:t> Worksite</a:t>
            </a:r>
          </a:p>
          <a:p>
            <a:r>
              <a:rPr lang="en-US" sz="1200" b="0" i="0" u="none" strike="noStrike" kern="1200" baseline="0" dirty="0" smtClean="0">
                <a:solidFill>
                  <a:schemeClr val="tx1"/>
                </a:solidFill>
                <a:latin typeface="Arial" charset="0"/>
                <a:ea typeface="+mn-ea"/>
                <a:cs typeface="+mn-cs"/>
              </a:rPr>
              <a:t> Date of Birth</a:t>
            </a:r>
            <a:endParaRPr lang="en-US" dirty="0"/>
          </a:p>
        </p:txBody>
      </p:sp>
      <p:sp>
        <p:nvSpPr>
          <p:cNvPr id="4" name="Date Placeholder 3"/>
          <p:cNvSpPr>
            <a:spLocks noGrp="1"/>
          </p:cNvSpPr>
          <p:nvPr>
            <p:ph type="dt" idx="10"/>
          </p:nvPr>
        </p:nvSpPr>
        <p:spPr/>
        <p:txBody>
          <a:bodyPr/>
          <a:lstStyle/>
          <a:p>
            <a:pPr>
              <a:defRPr/>
            </a:pPr>
            <a:fld id="{681801C7-CBDC-4CFF-84CB-0D238AFE1B9B}" type="datetime1">
              <a:rPr lang="en-US" smtClean="0"/>
              <a:t>9/25/2019</a:t>
            </a:fld>
            <a:endParaRPr lang="en-US" dirty="0"/>
          </a:p>
        </p:txBody>
      </p:sp>
      <p:sp>
        <p:nvSpPr>
          <p:cNvPr id="5" name="Footer Placeholder 4"/>
          <p:cNvSpPr>
            <a:spLocks noGrp="1"/>
          </p:cNvSpPr>
          <p:nvPr>
            <p:ph type="ftr" sz="quarter" idx="11"/>
          </p:nvPr>
        </p:nvSpPr>
        <p:spPr/>
        <p:txBody>
          <a:bodyPr/>
          <a:lstStyle/>
          <a:p>
            <a:pPr>
              <a:defRPr/>
            </a:pPr>
            <a:r>
              <a:rPr lang="en-US" smtClean="0"/>
              <a:t>UC Irvine | Human Resources</a:t>
            </a:r>
            <a:endParaRPr lang="en-US" dirty="0"/>
          </a:p>
        </p:txBody>
      </p:sp>
      <p:sp>
        <p:nvSpPr>
          <p:cNvPr id="6" name="Slide Number Placeholder 5"/>
          <p:cNvSpPr>
            <a:spLocks noGrp="1"/>
          </p:cNvSpPr>
          <p:nvPr>
            <p:ph type="sldNum" sz="quarter" idx="12"/>
          </p:nvPr>
        </p:nvSpPr>
        <p:spPr/>
        <p:txBody>
          <a:bodyPr/>
          <a:lstStyle/>
          <a:p>
            <a:pPr>
              <a:defRPr/>
            </a:pPr>
            <a:fld id="{0CAB3D51-860D-4A71-B1C2-3FA4E8579D03}" type="slidenum">
              <a:rPr lang="en-US" smtClean="0"/>
              <a:pPr>
                <a:defRPr/>
              </a:pPr>
              <a:t>9</a:t>
            </a:fld>
            <a:endParaRPr lang="en-US" dirty="0"/>
          </a:p>
        </p:txBody>
      </p:sp>
    </p:spTree>
    <p:extLst>
      <p:ext uri="{BB962C8B-B14F-4D97-AF65-F5344CB8AC3E}">
        <p14:creationId xmlns:p14="http://schemas.microsoft.com/office/powerpoint/2010/main" val="300042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lvl1pPr>
              <a:defRPr>
                <a:solidFill>
                  <a:srgbClr val="FFFFFF"/>
                </a:solidFill>
              </a:defRPr>
            </a:lvl1pPr>
          </a:lstStyle>
          <a:p>
            <a:pPr>
              <a:defRPr/>
            </a:pPr>
            <a:fld id="{A7FC98DC-464C-4801-A3A5-9733597EA6FB}" type="datetimeFigureOut">
              <a:rPr lang="en-US" smtClean="0"/>
              <a:pPr>
                <a:defRPr/>
              </a:pPr>
              <a:t>9/25/2019</a:t>
            </a:fld>
            <a:r>
              <a:rPr lang="en-US" smtClean="0"/>
              <a:t>November 9, 2009</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r>
              <a:rPr lang="en-US" smtClean="0"/>
              <a:t>E-Verify for Federal Contractors DRAFT</a:t>
            </a:r>
            <a:endParaRPr lang="en-US" dirty="0"/>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lvl1pPr>
              <a:defRPr>
                <a:solidFill>
                  <a:srgbClr val="FFFFFF"/>
                </a:solidFill>
              </a:defRPr>
            </a:lvl1pPr>
          </a:lstStyle>
          <a:p>
            <a:pPr>
              <a:defRPr/>
            </a:pPr>
            <a:fld id="{132FE20B-11D9-4D5B-80BF-9B0D4FFD3F01}" type="slidenum">
              <a:rPr lang="en-US" smtClean="0"/>
              <a:pPr>
                <a:defRPr/>
              </a:pPr>
              <a:t>‹#›</a:t>
            </a:fld>
            <a:endParaRPr lang="en-US" dirty="0"/>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972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p>
            <a:pPr>
              <a:defRPr/>
            </a:pPr>
            <a:fld id="{836185BD-B5E1-4B97-BB9E-EEC0A1DE7A5A}" type="datetimeFigureOut">
              <a:rPr lang="en-US" smtClean="0"/>
              <a:pPr>
                <a:defRPr/>
              </a:pPr>
              <a:t>9/25/2019</a:t>
            </a:fld>
            <a:r>
              <a:rPr lang="en-US" smtClean="0"/>
              <a:t>November 9, 2009</a:t>
            </a:r>
            <a:endParaRPr lang="en-US" dirty="0"/>
          </a:p>
        </p:txBody>
      </p:sp>
      <p:sp>
        <p:nvSpPr>
          <p:cNvPr id="5" name="Footer Placeholder 4"/>
          <p:cNvSpPr>
            <a:spLocks noGrp="1"/>
          </p:cNvSpPr>
          <p:nvPr>
            <p:ph type="ftr" sz="quarter" idx="11"/>
          </p:nvPr>
        </p:nvSpPr>
        <p:spPr/>
        <p:txBody>
          <a:bodyPr/>
          <a:lstStyle/>
          <a:p>
            <a:pPr>
              <a:defRPr/>
            </a:pPr>
            <a:r>
              <a:rPr lang="en-US" smtClean="0"/>
              <a:t>E-Verify for Federal Contractors DRAFT</a:t>
            </a:r>
            <a:endParaRPr lang="en-US" dirty="0"/>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p>
            <a:pPr>
              <a:defRPr/>
            </a:pPr>
            <a:fld id="{E58223AA-C9D2-4FDF-9677-2CFC3C6F63BC}" type="slidenum">
              <a:rPr lang="en-US" smtClean="0"/>
              <a:pPr>
                <a:defRPr/>
              </a:pPr>
              <a:t>‹#›</a:t>
            </a:fld>
            <a:endParaRPr lang="en-US" dirty="0"/>
          </a:p>
        </p:txBody>
      </p:sp>
    </p:spTree>
    <p:extLst>
      <p:ext uri="{BB962C8B-B14F-4D97-AF65-F5344CB8AC3E}">
        <p14:creationId xmlns:p14="http://schemas.microsoft.com/office/powerpoint/2010/main" val="939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p>
            <a:pPr>
              <a:defRPr/>
            </a:pPr>
            <a:fld id="{0739B8C1-9314-4DC9-9B9A-2834E4F1A23B}" type="datetimeFigureOut">
              <a:rPr lang="en-US" smtClean="0"/>
              <a:pPr>
                <a:defRPr/>
              </a:pPr>
              <a:t>9/25/2019</a:t>
            </a:fld>
            <a:r>
              <a:rPr lang="en-US" smtClean="0"/>
              <a:t>November 9, 2009</a:t>
            </a:r>
            <a:endParaRPr lang="en-US" dirty="0"/>
          </a:p>
        </p:txBody>
      </p:sp>
      <p:sp>
        <p:nvSpPr>
          <p:cNvPr id="5" name="Footer Placeholder 4"/>
          <p:cNvSpPr>
            <a:spLocks noGrp="1"/>
          </p:cNvSpPr>
          <p:nvPr>
            <p:ph type="ftr" sz="quarter" idx="11"/>
          </p:nvPr>
        </p:nvSpPr>
        <p:spPr/>
        <p:txBody>
          <a:bodyPr/>
          <a:lstStyle/>
          <a:p>
            <a:pPr>
              <a:defRPr/>
            </a:pPr>
            <a:r>
              <a:rPr lang="en-US" smtClean="0"/>
              <a:t>E-Verify for Federal Contractors DRAFT</a:t>
            </a:r>
            <a:endParaRPr lang="en-US" dirty="0"/>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p>
            <a:pPr>
              <a:defRPr/>
            </a:pPr>
            <a:fld id="{6D50E71E-DF25-43B2-838D-E860B5DBE717}" type="slidenum">
              <a:rPr lang="en-US" smtClean="0"/>
              <a:pPr>
                <a:defRPr/>
              </a:pPr>
              <a:t>‹#›</a:t>
            </a:fld>
            <a:endParaRPr lang="en-US" dirty="0"/>
          </a:p>
        </p:txBody>
      </p:sp>
    </p:spTree>
    <p:extLst>
      <p:ext uri="{BB962C8B-B14F-4D97-AF65-F5344CB8AC3E}">
        <p14:creationId xmlns:p14="http://schemas.microsoft.com/office/powerpoint/2010/main" val="349293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8342" y="304800"/>
            <a:ext cx="84582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81000" y="1219200"/>
            <a:ext cx="8458199" cy="4876800"/>
          </a:xfrm>
        </p:spPr>
        <p:txBody>
          <a:bodyPr/>
          <a:lstStyle>
            <a:lvl1pPr>
              <a:spcBef>
                <a:spcPts val="1000"/>
              </a:spcBef>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57247" y="6223829"/>
            <a:ext cx="1746806" cy="365125"/>
          </a:xfrm>
          <a:prstGeom prst="rect">
            <a:avLst/>
          </a:prstGeom>
        </p:spPr>
        <p:txBody>
          <a:bodyPr/>
          <a:lstStyle/>
          <a:p>
            <a:pPr>
              <a:defRPr/>
            </a:pPr>
            <a:fld id="{1CB84669-B784-4DE1-A570-0FB74C8C0122}" type="datetimeFigureOut">
              <a:rPr lang="en-US" smtClean="0"/>
              <a:pPr>
                <a:defRPr/>
              </a:pPr>
              <a:t>9/25/2019</a:t>
            </a:fld>
            <a:r>
              <a:rPr lang="en-US" smtClean="0"/>
              <a:t>November 9, 2009</a:t>
            </a:r>
            <a:endParaRPr lang="en-US" dirty="0"/>
          </a:p>
        </p:txBody>
      </p:sp>
      <p:sp>
        <p:nvSpPr>
          <p:cNvPr id="5" name="Footer Placeholder 4"/>
          <p:cNvSpPr>
            <a:spLocks noGrp="1"/>
          </p:cNvSpPr>
          <p:nvPr>
            <p:ph type="ftr" sz="quarter" idx="11"/>
          </p:nvPr>
        </p:nvSpPr>
        <p:spPr/>
        <p:txBody>
          <a:bodyPr/>
          <a:lstStyle/>
          <a:p>
            <a:pPr>
              <a:defRPr/>
            </a:pPr>
            <a:r>
              <a:rPr lang="en-US" smtClean="0"/>
              <a:t>E-Verify for Federal Contractors DRAFT</a:t>
            </a:r>
            <a:endParaRPr lang="en-US" dirty="0"/>
          </a:p>
        </p:txBody>
      </p:sp>
      <p:sp>
        <p:nvSpPr>
          <p:cNvPr id="6" name="Slide Number Placeholder 5"/>
          <p:cNvSpPr>
            <a:spLocks noGrp="1"/>
          </p:cNvSpPr>
          <p:nvPr>
            <p:ph type="sldNum" sz="quarter" idx="12"/>
          </p:nvPr>
        </p:nvSpPr>
        <p:spPr>
          <a:xfrm>
            <a:off x="6997148" y="6223829"/>
            <a:ext cx="1279663" cy="365125"/>
          </a:xfrm>
          <a:prstGeom prst="rect">
            <a:avLst/>
          </a:prstGeom>
        </p:spPr>
        <p:txBody>
          <a:bodyPr/>
          <a:lstStyle/>
          <a:p>
            <a:pPr>
              <a:defRPr/>
            </a:pPr>
            <a:fld id="{3B635FAF-0BE9-4A70-B587-DB1E0ECDE196}" type="slidenum">
              <a:rPr lang="en-US" smtClean="0"/>
              <a:pPr>
                <a:defRPr/>
              </a:pPr>
              <a:t>‹#›</a:t>
            </a:fld>
            <a:endParaRPr lang="en-US" dirty="0"/>
          </a:p>
        </p:txBody>
      </p:sp>
    </p:spTree>
    <p:extLst>
      <p:ext uri="{BB962C8B-B14F-4D97-AF65-F5344CB8AC3E}">
        <p14:creationId xmlns:p14="http://schemas.microsoft.com/office/powerpoint/2010/main" val="254722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rgbClr val="6AA2B8"/>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pPr>
              <a:defRPr/>
            </a:pPr>
            <a:r>
              <a:rPr lang="en-US" dirty="0" smtClean="0"/>
              <a:t>E-Verify for Federal Contractors DRAFT</a:t>
            </a:r>
            <a:endParaRPr lang="en-US" dirty="0"/>
          </a:p>
        </p:txBody>
      </p:sp>
      <p:cxnSp>
        <p:nvCxnSpPr>
          <p:cNvPr id="7" name="Straight Connector 6"/>
          <p:cNvCxnSpPr/>
          <p:nvPr/>
        </p:nvCxnSpPr>
        <p:spPr>
          <a:xfrm>
            <a:off x="1485900" y="4020408"/>
            <a:ext cx="6172201" cy="0"/>
          </a:xfrm>
          <a:prstGeom prst="line">
            <a:avLst/>
          </a:prstGeom>
          <a:ln>
            <a:solidFill>
              <a:srgbClr val="6AA2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257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2057399"/>
            <a:ext cx="404241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8" y="2057400"/>
            <a:ext cx="4138491"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857247" y="6223829"/>
            <a:ext cx="1746806" cy="365125"/>
          </a:xfrm>
          <a:prstGeom prst="rect">
            <a:avLst/>
          </a:prstGeom>
        </p:spPr>
        <p:txBody>
          <a:bodyPr/>
          <a:lstStyle/>
          <a:p>
            <a:pPr>
              <a:defRPr/>
            </a:pPr>
            <a:fld id="{A6E20F2D-7469-4BAA-ACC5-BCAB8A0A4DF3}" type="datetimeFigureOut">
              <a:rPr lang="en-US" smtClean="0"/>
              <a:pPr>
                <a:defRPr/>
              </a:pPr>
              <a:t>9/25/2019</a:t>
            </a:fld>
            <a:r>
              <a:rPr lang="en-US" smtClean="0"/>
              <a:t>November 9, 2009</a:t>
            </a:r>
            <a:endParaRPr lang="en-US" dirty="0"/>
          </a:p>
        </p:txBody>
      </p:sp>
      <p:sp>
        <p:nvSpPr>
          <p:cNvPr id="6" name="Footer Placeholder 5"/>
          <p:cNvSpPr>
            <a:spLocks noGrp="1"/>
          </p:cNvSpPr>
          <p:nvPr>
            <p:ph type="ftr" sz="quarter" idx="11"/>
          </p:nvPr>
        </p:nvSpPr>
        <p:spPr/>
        <p:txBody>
          <a:bodyPr/>
          <a:lstStyle/>
          <a:p>
            <a:pPr>
              <a:defRPr/>
            </a:pPr>
            <a:r>
              <a:rPr lang="en-US" smtClean="0"/>
              <a:t>E-Verify for Federal Contractors DRAFT</a:t>
            </a:r>
            <a:endParaRPr lang="en-US" dirty="0"/>
          </a:p>
        </p:txBody>
      </p:sp>
      <p:sp>
        <p:nvSpPr>
          <p:cNvPr id="7" name="Slide Number Placeholder 6"/>
          <p:cNvSpPr>
            <a:spLocks noGrp="1"/>
          </p:cNvSpPr>
          <p:nvPr>
            <p:ph type="sldNum" sz="quarter" idx="12"/>
          </p:nvPr>
        </p:nvSpPr>
        <p:spPr>
          <a:xfrm>
            <a:off x="6997148" y="6223829"/>
            <a:ext cx="1279663" cy="365125"/>
          </a:xfrm>
          <a:prstGeom prst="rect">
            <a:avLst/>
          </a:prstGeom>
        </p:spPr>
        <p:txBody>
          <a:bodyPr/>
          <a:lstStyle/>
          <a:p>
            <a:pPr>
              <a:defRPr/>
            </a:pPr>
            <a:fld id="{1312735A-D577-4637-9BD8-39E97996C949}" type="slidenum">
              <a:rPr lang="en-US" smtClean="0"/>
              <a:pPr>
                <a:defRPr/>
              </a:pPr>
              <a:t>‹#›</a:t>
            </a:fld>
            <a:endParaRPr lang="en-US" dirty="0"/>
          </a:p>
        </p:txBody>
      </p:sp>
    </p:spTree>
    <p:extLst>
      <p:ext uri="{BB962C8B-B14F-4D97-AF65-F5344CB8AC3E}">
        <p14:creationId xmlns:p14="http://schemas.microsoft.com/office/powerpoint/2010/main" val="514386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1000" y="2001511"/>
            <a:ext cx="404241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2721483"/>
            <a:ext cx="404241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413732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413732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857247" y="6223829"/>
            <a:ext cx="1746806" cy="365125"/>
          </a:xfrm>
          <a:prstGeom prst="rect">
            <a:avLst/>
          </a:prstGeom>
        </p:spPr>
        <p:txBody>
          <a:bodyPr/>
          <a:lstStyle/>
          <a:p>
            <a:pPr>
              <a:defRPr/>
            </a:pPr>
            <a:fld id="{14FC8FCA-162D-49FA-8428-702675CF6A1B}" type="datetimeFigureOut">
              <a:rPr lang="en-US" smtClean="0"/>
              <a:pPr>
                <a:defRPr/>
              </a:pPr>
              <a:t>9/25/2019</a:t>
            </a:fld>
            <a:r>
              <a:rPr lang="en-US" smtClean="0"/>
              <a:t>November 9, 2009</a:t>
            </a:r>
            <a:endParaRPr lang="en-US" dirty="0"/>
          </a:p>
        </p:txBody>
      </p:sp>
      <p:sp>
        <p:nvSpPr>
          <p:cNvPr id="8" name="Footer Placeholder 7"/>
          <p:cNvSpPr>
            <a:spLocks noGrp="1"/>
          </p:cNvSpPr>
          <p:nvPr>
            <p:ph type="ftr" sz="quarter" idx="11"/>
          </p:nvPr>
        </p:nvSpPr>
        <p:spPr/>
        <p:txBody>
          <a:bodyPr/>
          <a:lstStyle/>
          <a:p>
            <a:pPr>
              <a:defRPr/>
            </a:pPr>
            <a:r>
              <a:rPr lang="en-US" smtClean="0"/>
              <a:t>E-Verify for Federal Contractors DRAFT</a:t>
            </a:r>
            <a:endParaRPr lang="en-US" dirty="0"/>
          </a:p>
        </p:txBody>
      </p:sp>
      <p:sp>
        <p:nvSpPr>
          <p:cNvPr id="9" name="Slide Number Placeholder 8"/>
          <p:cNvSpPr>
            <a:spLocks noGrp="1"/>
          </p:cNvSpPr>
          <p:nvPr>
            <p:ph type="sldNum" sz="quarter" idx="12"/>
          </p:nvPr>
        </p:nvSpPr>
        <p:spPr>
          <a:xfrm>
            <a:off x="6997148" y="6223829"/>
            <a:ext cx="1279663" cy="365125"/>
          </a:xfrm>
          <a:prstGeom prst="rect">
            <a:avLst/>
          </a:prstGeom>
        </p:spPr>
        <p:txBody>
          <a:bodyPr/>
          <a:lstStyle/>
          <a:p>
            <a:pPr>
              <a:defRPr/>
            </a:pPr>
            <a:fld id="{1754AAEE-AFC1-4E7D-9AA5-DF4FA3A08AFF}" type="slidenum">
              <a:rPr lang="en-US" smtClean="0"/>
              <a:pPr>
                <a:defRPr/>
              </a:pPr>
              <a:t>‹#›</a:t>
            </a:fld>
            <a:endParaRPr lang="en-US" dirty="0"/>
          </a:p>
        </p:txBody>
      </p:sp>
    </p:spTree>
    <p:extLst>
      <p:ext uri="{BB962C8B-B14F-4D97-AF65-F5344CB8AC3E}">
        <p14:creationId xmlns:p14="http://schemas.microsoft.com/office/powerpoint/2010/main" val="62370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857247" y="6223829"/>
            <a:ext cx="1746806" cy="365125"/>
          </a:xfrm>
          <a:prstGeom prst="rect">
            <a:avLst/>
          </a:prstGeom>
        </p:spPr>
        <p:txBody>
          <a:bodyPr/>
          <a:lstStyle/>
          <a:p>
            <a:pPr>
              <a:defRPr/>
            </a:pPr>
            <a:fld id="{162F9225-4F9D-4AF7-8963-E990D18D7C4B}" type="datetimeFigureOut">
              <a:rPr lang="en-US" smtClean="0"/>
              <a:pPr>
                <a:defRPr/>
              </a:pPr>
              <a:t>9/25/2019</a:t>
            </a:fld>
            <a:r>
              <a:rPr lang="en-US" smtClean="0"/>
              <a:t>November 9, 2009</a:t>
            </a:r>
            <a:endParaRPr lang="en-US" dirty="0"/>
          </a:p>
        </p:txBody>
      </p:sp>
      <p:sp>
        <p:nvSpPr>
          <p:cNvPr id="4" name="Footer Placeholder 3"/>
          <p:cNvSpPr>
            <a:spLocks noGrp="1"/>
          </p:cNvSpPr>
          <p:nvPr>
            <p:ph type="ftr" sz="quarter" idx="11"/>
          </p:nvPr>
        </p:nvSpPr>
        <p:spPr/>
        <p:txBody>
          <a:bodyPr/>
          <a:lstStyle/>
          <a:p>
            <a:pPr>
              <a:defRPr/>
            </a:pPr>
            <a:r>
              <a:rPr lang="en-US" smtClean="0"/>
              <a:t>E-Verify for Federal Contractors DRAFT</a:t>
            </a:r>
            <a:endParaRPr lang="en-US" dirty="0"/>
          </a:p>
        </p:txBody>
      </p:sp>
      <p:sp>
        <p:nvSpPr>
          <p:cNvPr id="5" name="Slide Number Placeholder 4"/>
          <p:cNvSpPr>
            <a:spLocks noGrp="1"/>
          </p:cNvSpPr>
          <p:nvPr>
            <p:ph type="sldNum" sz="quarter" idx="12"/>
          </p:nvPr>
        </p:nvSpPr>
        <p:spPr>
          <a:xfrm>
            <a:off x="6997148" y="6223829"/>
            <a:ext cx="1279663" cy="365125"/>
          </a:xfrm>
          <a:prstGeom prst="rect">
            <a:avLst/>
          </a:prstGeom>
        </p:spPr>
        <p:txBody>
          <a:bodyPr/>
          <a:lstStyle/>
          <a:p>
            <a:pPr>
              <a:defRPr/>
            </a:pPr>
            <a:fld id="{C4652A52-45B1-48F1-A84A-B1C7B3B9F294}" type="slidenum">
              <a:rPr lang="en-US" smtClean="0"/>
              <a:pPr>
                <a:defRPr/>
              </a:pPr>
              <a:t>‹#›</a:t>
            </a:fld>
            <a:endParaRPr lang="en-US" dirty="0"/>
          </a:p>
        </p:txBody>
      </p:sp>
    </p:spTree>
    <p:extLst>
      <p:ext uri="{BB962C8B-B14F-4D97-AF65-F5344CB8AC3E}">
        <p14:creationId xmlns:p14="http://schemas.microsoft.com/office/powerpoint/2010/main" val="4252896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7247" y="6223829"/>
            <a:ext cx="1746806" cy="365125"/>
          </a:xfrm>
          <a:prstGeom prst="rect">
            <a:avLst/>
          </a:prstGeom>
        </p:spPr>
        <p:txBody>
          <a:bodyPr/>
          <a:lstStyle/>
          <a:p>
            <a:pPr>
              <a:defRPr/>
            </a:pPr>
            <a:fld id="{2D102743-FEC1-4435-908F-8256A1FC3512}" type="datetimeFigureOut">
              <a:rPr lang="en-US" smtClean="0"/>
              <a:pPr>
                <a:defRPr/>
              </a:pPr>
              <a:t>9/25/2019</a:t>
            </a:fld>
            <a:r>
              <a:rPr lang="en-US" smtClean="0"/>
              <a:t>November 9, 2009</a:t>
            </a:r>
            <a:endParaRPr lang="en-US" dirty="0"/>
          </a:p>
        </p:txBody>
      </p:sp>
      <p:sp>
        <p:nvSpPr>
          <p:cNvPr id="3" name="Footer Placeholder 2"/>
          <p:cNvSpPr>
            <a:spLocks noGrp="1"/>
          </p:cNvSpPr>
          <p:nvPr>
            <p:ph type="ftr" sz="quarter" idx="11"/>
          </p:nvPr>
        </p:nvSpPr>
        <p:spPr/>
        <p:txBody>
          <a:bodyPr/>
          <a:lstStyle/>
          <a:p>
            <a:pPr>
              <a:defRPr/>
            </a:pPr>
            <a:r>
              <a:rPr lang="en-US" smtClean="0"/>
              <a:t>E-Verify for Federal Contractors DRAFT</a:t>
            </a:r>
            <a:endParaRPr lang="en-US" dirty="0"/>
          </a:p>
        </p:txBody>
      </p:sp>
      <p:sp>
        <p:nvSpPr>
          <p:cNvPr id="4" name="Slide Number Placeholder 3"/>
          <p:cNvSpPr>
            <a:spLocks noGrp="1"/>
          </p:cNvSpPr>
          <p:nvPr>
            <p:ph type="sldNum" sz="quarter" idx="12"/>
          </p:nvPr>
        </p:nvSpPr>
        <p:spPr>
          <a:xfrm>
            <a:off x="6997148" y="6223829"/>
            <a:ext cx="1279663" cy="365125"/>
          </a:xfrm>
          <a:prstGeom prst="rect">
            <a:avLst/>
          </a:prstGeom>
        </p:spPr>
        <p:txBody>
          <a:bodyPr/>
          <a:lstStyle/>
          <a:p>
            <a:pPr>
              <a:defRPr/>
            </a:pPr>
            <a:fld id="{3E649B29-6291-4AE8-8F55-8DE655E71468}" type="slidenum">
              <a:rPr lang="en-US" smtClean="0"/>
              <a:pPr>
                <a:defRPr/>
              </a:pPr>
              <a:t>‹#›</a:t>
            </a:fld>
            <a:endParaRPr lang="en-US" dirty="0"/>
          </a:p>
        </p:txBody>
      </p:sp>
    </p:spTree>
    <p:extLst>
      <p:ext uri="{BB962C8B-B14F-4D97-AF65-F5344CB8AC3E}">
        <p14:creationId xmlns:p14="http://schemas.microsoft.com/office/powerpoint/2010/main" val="26676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57247" y="6223829"/>
            <a:ext cx="1746806" cy="365125"/>
          </a:xfrm>
          <a:prstGeom prst="rect">
            <a:avLst/>
          </a:prstGeom>
        </p:spPr>
        <p:txBody>
          <a:bodyPr/>
          <a:lstStyle/>
          <a:p>
            <a:pPr>
              <a:defRPr/>
            </a:pPr>
            <a:fld id="{45E2313B-1D72-48EE-BC92-F8625CB48C33}" type="datetimeFigureOut">
              <a:rPr lang="en-US" smtClean="0"/>
              <a:pPr>
                <a:defRPr/>
              </a:pPr>
              <a:t>9/25/2019</a:t>
            </a:fld>
            <a:r>
              <a:rPr lang="en-US" smtClean="0"/>
              <a:t>November 9, 2009</a:t>
            </a:r>
            <a:endParaRPr lang="en-US" dirty="0"/>
          </a:p>
        </p:txBody>
      </p:sp>
      <p:sp>
        <p:nvSpPr>
          <p:cNvPr id="6" name="Footer Placeholder 5"/>
          <p:cNvSpPr>
            <a:spLocks noGrp="1"/>
          </p:cNvSpPr>
          <p:nvPr>
            <p:ph type="ftr" sz="quarter" idx="11"/>
          </p:nvPr>
        </p:nvSpPr>
        <p:spPr/>
        <p:txBody>
          <a:bodyPr/>
          <a:lstStyle/>
          <a:p>
            <a:pPr>
              <a:defRPr/>
            </a:pPr>
            <a:r>
              <a:rPr lang="en-US" smtClean="0"/>
              <a:t>E-Verify for Federal Contractors DRAFT</a:t>
            </a:r>
            <a:endParaRPr lang="en-US" dirty="0"/>
          </a:p>
        </p:txBody>
      </p:sp>
      <p:sp>
        <p:nvSpPr>
          <p:cNvPr id="7" name="Slide Number Placeholder 6"/>
          <p:cNvSpPr>
            <a:spLocks noGrp="1"/>
          </p:cNvSpPr>
          <p:nvPr>
            <p:ph type="sldNum" sz="quarter" idx="12"/>
          </p:nvPr>
        </p:nvSpPr>
        <p:spPr>
          <a:xfrm>
            <a:off x="6997148" y="6223829"/>
            <a:ext cx="1279663" cy="365125"/>
          </a:xfrm>
          <a:prstGeom prst="rect">
            <a:avLst/>
          </a:prstGeom>
        </p:spPr>
        <p:txBody>
          <a:bodyPr/>
          <a:lstStyle/>
          <a:p>
            <a:pPr>
              <a:defRPr/>
            </a:pPr>
            <a:fld id="{E8C03A9B-9E73-4953-86DB-E4131F4605C5}" type="slidenum">
              <a:rPr lang="en-US" smtClean="0"/>
              <a:pPr>
                <a:defRPr/>
              </a:pPr>
              <a:t>‹#›</a:t>
            </a:fld>
            <a:endParaRPr lang="en-US" dirty="0"/>
          </a:p>
        </p:txBody>
      </p:sp>
    </p:spTree>
    <p:extLst>
      <p:ext uri="{BB962C8B-B14F-4D97-AF65-F5344CB8AC3E}">
        <p14:creationId xmlns:p14="http://schemas.microsoft.com/office/powerpoint/2010/main" val="4221263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857247" y="6223829"/>
            <a:ext cx="1746806" cy="365125"/>
          </a:xfrm>
          <a:prstGeom prst="rect">
            <a:avLst/>
          </a:prstGeom>
        </p:spPr>
        <p:txBody>
          <a:bodyPr/>
          <a:lstStyle/>
          <a:p>
            <a:pPr>
              <a:defRPr/>
            </a:pPr>
            <a:fld id="{2855377D-F56A-481A-82D9-053FB28A71B3}" type="datetimeFigureOut">
              <a:rPr lang="en-US" smtClean="0"/>
              <a:pPr>
                <a:defRPr/>
              </a:pPr>
              <a:t>9/25/2019</a:t>
            </a:fld>
            <a:r>
              <a:rPr lang="en-US" smtClean="0"/>
              <a:t>November 9, 2009</a:t>
            </a:r>
            <a:endParaRPr lang="en-US" dirty="0"/>
          </a:p>
        </p:txBody>
      </p:sp>
      <p:sp>
        <p:nvSpPr>
          <p:cNvPr id="6" name="Footer Placeholder 5"/>
          <p:cNvSpPr>
            <a:spLocks noGrp="1"/>
          </p:cNvSpPr>
          <p:nvPr>
            <p:ph type="ftr" sz="quarter" idx="11"/>
          </p:nvPr>
        </p:nvSpPr>
        <p:spPr/>
        <p:txBody>
          <a:bodyPr/>
          <a:lstStyle/>
          <a:p>
            <a:pPr>
              <a:defRPr/>
            </a:pPr>
            <a:r>
              <a:rPr lang="en-US" smtClean="0"/>
              <a:t>E-Verify for Federal Contractors DRAFT</a:t>
            </a:r>
            <a:endParaRPr lang="en-US" dirty="0"/>
          </a:p>
        </p:txBody>
      </p:sp>
      <p:sp>
        <p:nvSpPr>
          <p:cNvPr id="7" name="Slide Number Placeholder 6"/>
          <p:cNvSpPr>
            <a:spLocks noGrp="1"/>
          </p:cNvSpPr>
          <p:nvPr>
            <p:ph type="sldNum" sz="quarter" idx="12"/>
          </p:nvPr>
        </p:nvSpPr>
        <p:spPr>
          <a:xfrm>
            <a:off x="6997148" y="6223829"/>
            <a:ext cx="1279663" cy="365125"/>
          </a:xfrm>
          <a:prstGeom prst="rect">
            <a:avLst/>
          </a:prstGeom>
        </p:spPr>
        <p:txBody>
          <a:bodyPr/>
          <a:lstStyle/>
          <a:p>
            <a:pPr>
              <a:defRPr/>
            </a:pPr>
            <a:fld id="{0D4454A7-43D3-42BA-825F-276E8498FF3F}" type="slidenum">
              <a:rPr lang="en-US" smtClean="0"/>
              <a:pPr>
                <a:defRPr/>
              </a:pPr>
              <a:t>‹#›</a:t>
            </a:fld>
            <a:endParaRPr lang="en-US" dirty="0"/>
          </a:p>
        </p:txBody>
      </p:sp>
    </p:spTree>
    <p:extLst>
      <p:ext uri="{BB962C8B-B14F-4D97-AF65-F5344CB8AC3E}">
        <p14:creationId xmlns:p14="http://schemas.microsoft.com/office/powerpoint/2010/main" val="1379685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rgbClr val="1B3D6D"/>
            </a:gs>
            <a:gs pos="89000">
              <a:srgbClr val="6AA2B8"/>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2290" y="381000"/>
            <a:ext cx="8458200" cy="6858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264920"/>
            <a:ext cx="8458199" cy="48310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rgbClr val="6AA2B8"/>
                </a:solidFill>
                <a:latin typeface="Arial" panose="020B0604020202020204" pitchFamily="34" charset="0"/>
                <a:cs typeface="Arial" panose="020B0604020202020204" pitchFamily="34" charset="0"/>
              </a:defRPr>
            </a:lvl1pPr>
          </a:lstStyle>
          <a:p>
            <a:r>
              <a:rPr lang="en-US" dirty="0" smtClean="0"/>
              <a:t>UCI Human Resources</a:t>
            </a:r>
            <a:endParaRPr lang="en-US" dirty="0"/>
          </a:p>
        </p:txBody>
      </p:sp>
    </p:spTree>
    <p:extLst>
      <p:ext uri="{BB962C8B-B14F-4D97-AF65-F5344CB8AC3E}">
        <p14:creationId xmlns:p14="http://schemas.microsoft.com/office/powerpoint/2010/main" val="3440132979"/>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l" defTabSz="685800" rtl="0" eaLnBrk="1" latinLnBrk="0" hangingPunct="1">
        <a:lnSpc>
          <a:spcPct val="90000"/>
        </a:lnSpc>
        <a:spcBef>
          <a:spcPct val="0"/>
        </a:spcBef>
        <a:buNone/>
        <a:defRPr sz="4000" kern="1200">
          <a:solidFill>
            <a:srgbClr val="1B3D6D"/>
          </a:solidFill>
          <a:latin typeface="Arial" panose="020B0604020202020204" pitchFamily="34" charset="0"/>
          <a:ea typeface="+mj-ea"/>
          <a:cs typeface="Arial" panose="020B0604020202020204" pitchFamily="34" charset="0"/>
        </a:defRPr>
      </a:lvl1pPr>
    </p:titleStyle>
    <p:bodyStyle>
      <a:lvl1pPr marL="171450" indent="-137160" algn="l" defTabSz="685800" rtl="0" eaLnBrk="1" latinLnBrk="0" hangingPunct="1">
        <a:lnSpc>
          <a:spcPct val="90000"/>
        </a:lnSpc>
        <a:spcBef>
          <a:spcPts val="1000"/>
        </a:spcBef>
        <a:buClr>
          <a:srgbClr val="1B3D6D"/>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i9complete.com/home"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uscis.gov/i-9-central/handbook-employers-m-274"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00138" y="700088"/>
            <a:ext cx="6943725" cy="5957515"/>
          </a:xfrm>
          <a:prstGeom prst="rect">
            <a:avLst/>
          </a:prstGeom>
          <a:ln>
            <a:solidFill>
              <a:schemeClr val="bg2"/>
            </a:solidFill>
          </a:ln>
        </p:spPr>
      </p:pic>
      <p:sp>
        <p:nvSpPr>
          <p:cNvPr id="2" name="Title 1"/>
          <p:cNvSpPr>
            <a:spLocks noGrp="1"/>
          </p:cNvSpPr>
          <p:nvPr>
            <p:ph type="title"/>
          </p:nvPr>
        </p:nvSpPr>
        <p:spPr>
          <a:xfrm>
            <a:off x="152397" y="1752600"/>
            <a:ext cx="8816892" cy="2971800"/>
          </a:xfrm>
          <a:solidFill>
            <a:srgbClr val="1B3D6D">
              <a:alpha val="80000"/>
            </a:srgbClr>
          </a:solidFill>
        </p:spPr>
        <p:txBody>
          <a:bodyPr anchor="b">
            <a:normAutofit fontScale="90000"/>
          </a:bodyPr>
          <a:lstStyle/>
          <a:p>
            <a:pPr lvl="0" algn="ctr">
              <a:lnSpc>
                <a:spcPct val="150000"/>
              </a:lnSpc>
              <a:spcBef>
                <a:spcPct val="30000"/>
              </a:spcBef>
            </a:pPr>
            <a:r>
              <a:rPr lang="en-US" sz="4400" b="1" dirty="0" smtClean="0">
                <a:solidFill>
                  <a:schemeClr val="bg1"/>
                </a:solidFill>
              </a:rPr>
              <a:t>Form I-9 and </a:t>
            </a:r>
            <a:br>
              <a:rPr lang="en-US" sz="4400" b="1" dirty="0" smtClean="0">
                <a:solidFill>
                  <a:schemeClr val="bg1"/>
                </a:solidFill>
              </a:rPr>
            </a:br>
            <a:r>
              <a:rPr lang="en-US" sz="4400" b="1" dirty="0" smtClean="0">
                <a:solidFill>
                  <a:schemeClr val="bg1"/>
                </a:solidFill>
              </a:rPr>
              <a:t>Tracker System Training</a:t>
            </a:r>
            <a:r>
              <a:rPr lang="en-US" dirty="0">
                <a:solidFill>
                  <a:srgbClr val="FDA80B"/>
                </a:solidFill>
              </a:rPr>
              <a:t/>
            </a:r>
            <a:br>
              <a:rPr lang="en-US" dirty="0">
                <a:solidFill>
                  <a:srgbClr val="FDA80B"/>
                </a:solidFill>
              </a:rPr>
            </a:br>
            <a:endParaRPr lang="en-US" dirty="0">
              <a:solidFill>
                <a:srgbClr val="FDA80B"/>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131" y="264721"/>
            <a:ext cx="1862470" cy="347057"/>
          </a:xfrm>
          <a:prstGeom prst="rect">
            <a:avLst/>
          </a:prstGeom>
        </p:spPr>
      </p:pic>
    </p:spTree>
    <p:extLst>
      <p:ext uri="{BB962C8B-B14F-4D97-AF65-F5344CB8AC3E}">
        <p14:creationId xmlns:p14="http://schemas.microsoft.com/office/powerpoint/2010/main" val="3466966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Completed by Employee</a:t>
            </a:r>
            <a:endParaRPr lang="en-US" dirty="0"/>
          </a:p>
        </p:txBody>
      </p:sp>
      <p:pic>
        <p:nvPicPr>
          <p:cNvPr id="7" name="Picture 6"/>
          <p:cNvPicPr>
            <a:picLocks noChangeAspect="1"/>
          </p:cNvPicPr>
          <p:nvPr/>
        </p:nvPicPr>
        <p:blipFill rotWithShape="1">
          <a:blip r:embed="rId3"/>
          <a:srcRect l="61042" t="36560" r="11250" b="39973"/>
          <a:stretch/>
        </p:blipFill>
        <p:spPr>
          <a:xfrm>
            <a:off x="686226" y="4420275"/>
            <a:ext cx="7849131" cy="2077364"/>
          </a:xfrm>
          <a:prstGeom prst="rect">
            <a:avLst/>
          </a:prstGeom>
        </p:spPr>
      </p:pic>
      <p:pic>
        <p:nvPicPr>
          <p:cNvPr id="10" name="Picture 9"/>
          <p:cNvPicPr>
            <a:picLocks noChangeAspect="1"/>
          </p:cNvPicPr>
          <p:nvPr/>
        </p:nvPicPr>
        <p:blipFill rotWithShape="1">
          <a:blip r:embed="rId4"/>
          <a:srcRect t="743" r="855" b="-743"/>
          <a:stretch/>
        </p:blipFill>
        <p:spPr>
          <a:xfrm>
            <a:off x="667423" y="990600"/>
            <a:ext cx="7867934" cy="3429675"/>
          </a:xfrm>
          <a:prstGeom prst="rect">
            <a:avLst/>
          </a:prstGeom>
        </p:spPr>
      </p:pic>
      <p:sp>
        <p:nvSpPr>
          <p:cNvPr id="16" name="Rectangle 15"/>
          <p:cNvSpPr/>
          <p:nvPr/>
        </p:nvSpPr>
        <p:spPr>
          <a:xfrm>
            <a:off x="735591" y="3886200"/>
            <a:ext cx="7781544" cy="429082"/>
          </a:xfrm>
          <a:prstGeom prst="rect">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19800" y="4724400"/>
            <a:ext cx="2286000" cy="1676400"/>
          </a:xfrm>
          <a:prstGeom prst="rect">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7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highlights</a:t>
            </a:r>
            <a:endParaRPr lang="en-US" dirty="0"/>
          </a:p>
        </p:txBody>
      </p:sp>
      <p:pic>
        <p:nvPicPr>
          <p:cNvPr id="6" name="Picture 5"/>
          <p:cNvPicPr>
            <a:picLocks noChangeAspect="1"/>
          </p:cNvPicPr>
          <p:nvPr/>
        </p:nvPicPr>
        <p:blipFill>
          <a:blip r:embed="rId3"/>
          <a:stretch>
            <a:fillRect/>
          </a:stretch>
        </p:blipFill>
        <p:spPr>
          <a:xfrm>
            <a:off x="293608" y="1066800"/>
            <a:ext cx="8556785" cy="5410200"/>
          </a:xfrm>
          <a:prstGeom prst="rect">
            <a:avLst/>
          </a:prstGeom>
        </p:spPr>
      </p:pic>
    </p:spTree>
    <p:extLst>
      <p:ext uri="{BB962C8B-B14F-4D97-AF65-F5344CB8AC3E}">
        <p14:creationId xmlns:p14="http://schemas.microsoft.com/office/powerpoint/2010/main" val="1068861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1 highlights</a:t>
            </a:r>
            <a:endParaRPr lang="en-US" dirty="0"/>
          </a:p>
        </p:txBody>
      </p:sp>
      <p:pic>
        <p:nvPicPr>
          <p:cNvPr id="15" name="Picture 14"/>
          <p:cNvPicPr>
            <a:picLocks noChangeAspect="1"/>
          </p:cNvPicPr>
          <p:nvPr/>
        </p:nvPicPr>
        <p:blipFill rotWithShape="1">
          <a:blip r:embed="rId3"/>
          <a:srcRect l="2701" t="14725" r="1341" b="6224"/>
          <a:stretch/>
        </p:blipFill>
        <p:spPr>
          <a:xfrm>
            <a:off x="533400" y="1853485"/>
            <a:ext cx="8153400" cy="28709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457200" y="4970383"/>
            <a:ext cx="8001000" cy="1354217"/>
          </a:xfrm>
          <a:prstGeom prst="rect">
            <a:avLst/>
          </a:prstGeom>
        </p:spPr>
        <p:txBody>
          <a:bodyPr wrap="square">
            <a:spAutoFit/>
          </a:bodyPr>
          <a:lstStyle/>
          <a:p>
            <a:pPr marL="400050" lvl="1" indent="-285750" algn="l">
              <a:spcBef>
                <a:spcPts val="600"/>
              </a:spcBef>
              <a:spcAft>
                <a:spcPts val="0"/>
              </a:spcAft>
              <a:buClrTx/>
              <a:buSzPct val="100000"/>
              <a:buFont typeface="Arial" panose="020B0604020202020204" pitchFamily="34" charset="0"/>
              <a:buChar char="•"/>
            </a:pPr>
            <a:r>
              <a:rPr lang="en-US" dirty="0">
                <a:solidFill>
                  <a:schemeClr val="tx1"/>
                </a:solidFill>
              </a:rPr>
              <a:t>Form I-9 </a:t>
            </a:r>
            <a:r>
              <a:rPr lang="en-US" dirty="0" smtClean="0">
                <a:solidFill>
                  <a:schemeClr val="tx1"/>
                </a:solidFill>
              </a:rPr>
              <a:t>Receipt: </a:t>
            </a:r>
            <a:r>
              <a:rPr lang="en-US" b="0" dirty="0" smtClean="0">
                <a:solidFill>
                  <a:schemeClr val="tx1"/>
                </a:solidFill>
              </a:rPr>
              <a:t>Not really a receipt, but a pdf of the form! Can only be printed once </a:t>
            </a:r>
          </a:p>
          <a:p>
            <a:pPr marL="400050" lvl="1" indent="-285750" algn="l">
              <a:spcBef>
                <a:spcPts val="600"/>
              </a:spcBef>
              <a:spcAft>
                <a:spcPts val="0"/>
              </a:spcAft>
              <a:buClrTx/>
              <a:buSzPct val="100000"/>
              <a:buFont typeface="Arial" panose="020B0604020202020204" pitchFamily="34" charset="0"/>
              <a:buChar char="•"/>
            </a:pPr>
            <a:r>
              <a:rPr lang="en-US" dirty="0" smtClean="0">
                <a:solidFill>
                  <a:schemeClr val="tx1"/>
                </a:solidFill>
              </a:rPr>
              <a:t>List </a:t>
            </a:r>
            <a:r>
              <a:rPr lang="en-US" dirty="0">
                <a:solidFill>
                  <a:schemeClr val="tx1"/>
                </a:solidFill>
              </a:rPr>
              <a:t>of Acceptable </a:t>
            </a:r>
            <a:r>
              <a:rPr lang="en-US" dirty="0" smtClean="0">
                <a:solidFill>
                  <a:schemeClr val="tx1"/>
                </a:solidFill>
              </a:rPr>
              <a:t>Documents: </a:t>
            </a:r>
            <a:r>
              <a:rPr lang="en-US" b="0" dirty="0" smtClean="0">
                <a:solidFill>
                  <a:schemeClr val="tx1"/>
                </a:solidFill>
              </a:rPr>
              <a:t>Link to the USCIS List (not </a:t>
            </a:r>
            <a:r>
              <a:rPr lang="en-US" b="0" dirty="0">
                <a:solidFill>
                  <a:schemeClr val="tx1"/>
                </a:solidFill>
              </a:rPr>
              <a:t>a customized </a:t>
            </a:r>
            <a:r>
              <a:rPr lang="en-US" b="0" dirty="0" smtClean="0">
                <a:solidFill>
                  <a:schemeClr val="tx1"/>
                </a:solidFill>
              </a:rPr>
              <a:t>list)</a:t>
            </a:r>
          </a:p>
          <a:p>
            <a:pPr marL="400050" lvl="1" indent="-285750" algn="l">
              <a:spcBef>
                <a:spcPts val="600"/>
              </a:spcBef>
              <a:spcAft>
                <a:spcPts val="0"/>
              </a:spcAft>
              <a:buClrTx/>
              <a:buSzPct val="100000"/>
              <a:buFont typeface="Arial" panose="020B0604020202020204" pitchFamily="34" charset="0"/>
              <a:buChar char="•"/>
            </a:pPr>
            <a:r>
              <a:rPr lang="en-US" b="0" dirty="0" smtClean="0">
                <a:solidFill>
                  <a:schemeClr val="tx1"/>
                </a:solidFill>
              </a:rPr>
              <a:t>No </a:t>
            </a:r>
            <a:r>
              <a:rPr lang="en-US" b="0" dirty="0">
                <a:solidFill>
                  <a:schemeClr val="tx1"/>
                </a:solidFill>
              </a:rPr>
              <a:t>email </a:t>
            </a:r>
            <a:r>
              <a:rPr lang="en-US" b="0" dirty="0" smtClean="0">
                <a:solidFill>
                  <a:schemeClr val="tx1"/>
                </a:solidFill>
              </a:rPr>
              <a:t>confirmation! </a:t>
            </a:r>
            <a:endParaRPr lang="en-US" b="0" dirty="0">
              <a:solidFill>
                <a:schemeClr val="tx1"/>
              </a:solidFill>
            </a:endParaRPr>
          </a:p>
        </p:txBody>
      </p:sp>
      <p:sp>
        <p:nvSpPr>
          <p:cNvPr id="7" name="Content Placeholder 2"/>
          <p:cNvSpPr txBox="1">
            <a:spLocks/>
          </p:cNvSpPr>
          <p:nvPr/>
        </p:nvSpPr>
        <p:spPr>
          <a:xfrm>
            <a:off x="457200" y="1295400"/>
            <a:ext cx="3276600" cy="395958"/>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rgbClr val="1B3D6D"/>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lvl="1" indent="0" fontAlgn="auto">
              <a:spcBef>
                <a:spcPts val="600"/>
              </a:spcBef>
              <a:spcAft>
                <a:spcPts val="0"/>
              </a:spcAft>
              <a:buClrTx/>
              <a:buSzPct val="100000"/>
              <a:buFont typeface="Corbel" pitchFamily="34" charset="0"/>
              <a:buNone/>
            </a:pPr>
            <a:r>
              <a:rPr lang="en-US" sz="2400" b="0" dirty="0" smtClean="0">
                <a:solidFill>
                  <a:srgbClr val="FDA80B"/>
                </a:solidFill>
              </a:rPr>
              <a:t>Confirmation Page</a:t>
            </a:r>
          </a:p>
        </p:txBody>
      </p:sp>
    </p:spTree>
    <p:extLst>
      <p:ext uri="{BB962C8B-B14F-4D97-AF65-F5344CB8AC3E}">
        <p14:creationId xmlns:p14="http://schemas.microsoft.com/office/powerpoint/2010/main" val="570564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Completed by Location</a:t>
            </a:r>
            <a:endParaRPr lang="en-US" dirty="0"/>
          </a:p>
        </p:txBody>
      </p:sp>
      <p:pic>
        <p:nvPicPr>
          <p:cNvPr id="5" name="Picture 4"/>
          <p:cNvPicPr>
            <a:picLocks noChangeAspect="1"/>
          </p:cNvPicPr>
          <p:nvPr/>
        </p:nvPicPr>
        <p:blipFill rotWithShape="1">
          <a:blip r:embed="rId3"/>
          <a:srcRect l="62830" t="22208" r="13042" b="16148"/>
          <a:stretch/>
        </p:blipFill>
        <p:spPr>
          <a:xfrm>
            <a:off x="1104900" y="1143000"/>
            <a:ext cx="6934200" cy="5536286"/>
          </a:xfrm>
          <a:prstGeom prst="rect">
            <a:avLst/>
          </a:prstGeom>
        </p:spPr>
      </p:pic>
      <p:sp>
        <p:nvSpPr>
          <p:cNvPr id="9" name="Oval 8"/>
          <p:cNvSpPr/>
          <p:nvPr/>
        </p:nvSpPr>
        <p:spPr>
          <a:xfrm>
            <a:off x="5257799" y="1057275"/>
            <a:ext cx="2133601" cy="429082"/>
          </a:xfrm>
          <a:prstGeom prst="ellipse">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29201" y="2172156"/>
            <a:ext cx="2057400" cy="1333043"/>
          </a:xfrm>
          <a:prstGeom prst="rect">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5334000"/>
            <a:ext cx="1371601" cy="429082"/>
          </a:xfrm>
          <a:prstGeom prst="ellipse">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7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highlights</a:t>
            </a:r>
            <a:endParaRPr lang="en-US" dirty="0"/>
          </a:p>
        </p:txBody>
      </p:sp>
      <p:pic>
        <p:nvPicPr>
          <p:cNvPr id="4" name="Picture 3"/>
          <p:cNvPicPr>
            <a:picLocks noChangeAspect="1"/>
          </p:cNvPicPr>
          <p:nvPr/>
        </p:nvPicPr>
        <p:blipFill rotWithShape="1">
          <a:blip r:embed="rId3"/>
          <a:srcRect b="3497"/>
          <a:stretch/>
        </p:blipFill>
        <p:spPr>
          <a:xfrm>
            <a:off x="990394" y="1371600"/>
            <a:ext cx="7221991" cy="5257800"/>
          </a:xfrm>
          <a:prstGeom prst="rect">
            <a:avLst/>
          </a:prstGeom>
        </p:spPr>
      </p:pic>
      <p:sp>
        <p:nvSpPr>
          <p:cNvPr id="9" name="Rectangle 8"/>
          <p:cNvSpPr/>
          <p:nvPr/>
        </p:nvSpPr>
        <p:spPr>
          <a:xfrm>
            <a:off x="5105400" y="3048000"/>
            <a:ext cx="2971800" cy="2209800"/>
          </a:xfrm>
          <a:prstGeom prst="rect">
            <a:avLst/>
          </a:prstGeom>
          <a:solidFill>
            <a:srgbClr val="FF0000">
              <a:alpha val="1200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6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Examining </a:t>
            </a:r>
            <a:r>
              <a:rPr lang="en-US" dirty="0"/>
              <a:t>documents</a:t>
            </a:r>
          </a:p>
        </p:txBody>
      </p:sp>
      <p:sp>
        <p:nvSpPr>
          <p:cNvPr id="21507" name="Rectangle 9"/>
          <p:cNvSpPr>
            <a:spLocks noGrp="1" noChangeArrowheads="1"/>
          </p:cNvSpPr>
          <p:nvPr>
            <p:ph idx="1"/>
          </p:nvPr>
        </p:nvSpPr>
        <p:spPr>
          <a:xfrm>
            <a:off x="348343" y="970348"/>
            <a:ext cx="8458199" cy="4876800"/>
          </a:xfrm>
        </p:spPr>
        <p:txBody>
          <a:bodyPr>
            <a:noAutofit/>
          </a:bodyPr>
          <a:lstStyle/>
          <a:p>
            <a:pPr marL="0" lvl="1" indent="0">
              <a:lnSpc>
                <a:spcPct val="100000"/>
              </a:lnSpc>
              <a:spcBef>
                <a:spcPts val="0"/>
              </a:spcBef>
              <a:spcAft>
                <a:spcPts val="0"/>
              </a:spcAft>
              <a:buNone/>
            </a:pPr>
            <a:r>
              <a:rPr lang="en-US" sz="2400" dirty="0">
                <a:solidFill>
                  <a:srgbClr val="FDA80B"/>
                </a:solidFill>
              </a:rPr>
              <a:t>Processors must accept a document presented by an employee if it reasonably appears to be </a:t>
            </a:r>
            <a:r>
              <a:rPr lang="en-US" sz="2400" b="1" dirty="0">
                <a:solidFill>
                  <a:srgbClr val="1B3D6D"/>
                </a:solidFill>
              </a:rPr>
              <a:t>genuine</a:t>
            </a:r>
            <a:r>
              <a:rPr lang="en-US" sz="2400" dirty="0">
                <a:solidFill>
                  <a:srgbClr val="1B3D6D"/>
                </a:solidFill>
              </a:rPr>
              <a:t> </a:t>
            </a:r>
            <a:r>
              <a:rPr lang="en-US" sz="2400" dirty="0">
                <a:solidFill>
                  <a:srgbClr val="FDA80B"/>
                </a:solidFill>
              </a:rPr>
              <a:t>and </a:t>
            </a:r>
            <a:r>
              <a:rPr lang="en-US" sz="2400" b="1" dirty="0">
                <a:solidFill>
                  <a:srgbClr val="1B3D6D"/>
                </a:solidFill>
              </a:rPr>
              <a:t>relates</a:t>
            </a:r>
            <a:r>
              <a:rPr lang="en-US" sz="2400" dirty="0">
                <a:solidFill>
                  <a:srgbClr val="1B3D6D"/>
                </a:solidFill>
              </a:rPr>
              <a:t> </a:t>
            </a:r>
            <a:r>
              <a:rPr lang="en-US" sz="2400" dirty="0">
                <a:solidFill>
                  <a:srgbClr val="FDA80B"/>
                </a:solidFill>
              </a:rPr>
              <a:t>to the individual presenting </a:t>
            </a:r>
            <a:r>
              <a:rPr lang="en-US" sz="2400" dirty="0" smtClean="0">
                <a:solidFill>
                  <a:srgbClr val="FDA80B"/>
                </a:solidFill>
              </a:rPr>
              <a:t>it.</a:t>
            </a:r>
          </a:p>
        </p:txBody>
      </p:sp>
      <p:pic>
        <p:nvPicPr>
          <p:cNvPr id="6" name="Picture 2" descr="Image of a US passport 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36" y="3074052"/>
            <a:ext cx="1594563" cy="226165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of the PRC fro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36" y="5408998"/>
            <a:ext cx="1579229" cy="990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AD Fron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80" t="6640" r="4593" b="7722"/>
          <a:stretch/>
        </p:blipFill>
        <p:spPr bwMode="auto">
          <a:xfrm>
            <a:off x="7092237" y="1981200"/>
            <a:ext cx="1594563" cy="9893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txBox="1">
            <a:spLocks noChangeArrowheads="1"/>
          </p:cNvSpPr>
          <p:nvPr/>
        </p:nvSpPr>
        <p:spPr>
          <a:xfrm>
            <a:off x="381000" y="2103436"/>
            <a:ext cx="6629401" cy="3232273"/>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rgbClr val="1B3D6D"/>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34290" indent="0" fontAlgn="auto">
              <a:lnSpc>
                <a:spcPct val="100000"/>
              </a:lnSpc>
              <a:spcBef>
                <a:spcPts val="0"/>
              </a:spcBef>
              <a:spcAft>
                <a:spcPts val="0"/>
              </a:spcAft>
              <a:buFont typeface="Corbel" pitchFamily="34" charset="0"/>
              <a:buNone/>
            </a:pPr>
            <a:endParaRPr lang="en-US" sz="1400" b="0" dirty="0" smtClean="0">
              <a:solidFill>
                <a:srgbClr val="000000"/>
              </a:solidFill>
            </a:endParaRPr>
          </a:p>
          <a:p>
            <a:pPr fontAlgn="auto">
              <a:lnSpc>
                <a:spcPct val="100000"/>
              </a:lnSpc>
              <a:spcBef>
                <a:spcPts val="0"/>
              </a:spcBef>
              <a:spcAft>
                <a:spcPts val="0"/>
              </a:spcAft>
            </a:pPr>
            <a:r>
              <a:rPr lang="en-US" b="0" dirty="0" smtClean="0">
                <a:solidFill>
                  <a:srgbClr val="000000"/>
                </a:solidFill>
              </a:rPr>
              <a:t>The document(s) must be </a:t>
            </a:r>
            <a:r>
              <a:rPr lang="en-US" dirty="0" smtClean="0">
                <a:solidFill>
                  <a:srgbClr val="000000"/>
                </a:solidFill>
              </a:rPr>
              <a:t>original &amp; unexpired</a:t>
            </a:r>
          </a:p>
          <a:p>
            <a:pPr marL="34290" indent="0" fontAlgn="auto">
              <a:lnSpc>
                <a:spcPct val="100000"/>
              </a:lnSpc>
              <a:spcBef>
                <a:spcPts val="0"/>
              </a:spcBef>
              <a:spcAft>
                <a:spcPts val="0"/>
              </a:spcAft>
              <a:buFont typeface="Corbel" pitchFamily="34" charset="0"/>
              <a:buNone/>
            </a:pPr>
            <a:endParaRPr lang="en-US" sz="1400" b="0" dirty="0" smtClean="0">
              <a:solidFill>
                <a:srgbClr val="1B3D6D"/>
              </a:solidFill>
            </a:endParaRPr>
          </a:p>
          <a:p>
            <a:pPr marL="34290" indent="0" fontAlgn="auto">
              <a:lnSpc>
                <a:spcPct val="100000"/>
              </a:lnSpc>
              <a:spcBef>
                <a:spcPts val="0"/>
              </a:spcBef>
              <a:spcAft>
                <a:spcPts val="0"/>
              </a:spcAft>
              <a:buFont typeface="Corbel" pitchFamily="34" charset="0"/>
              <a:buNone/>
            </a:pPr>
            <a:r>
              <a:rPr lang="en-US" dirty="0" smtClean="0">
                <a:solidFill>
                  <a:srgbClr val="000000"/>
                </a:solidFill>
              </a:rPr>
              <a:t>Unacceptable types of documents:</a:t>
            </a:r>
          </a:p>
          <a:p>
            <a:pPr lvl="1" fontAlgn="auto">
              <a:lnSpc>
                <a:spcPct val="100000"/>
              </a:lnSpc>
              <a:spcBef>
                <a:spcPts val="0"/>
              </a:spcBef>
              <a:spcAft>
                <a:spcPts val="0"/>
              </a:spcAft>
            </a:pPr>
            <a:r>
              <a:rPr lang="en-US" sz="2000" b="0" dirty="0" smtClean="0">
                <a:solidFill>
                  <a:srgbClr val="000000"/>
                </a:solidFill>
              </a:rPr>
              <a:t>Photocopies</a:t>
            </a:r>
          </a:p>
          <a:p>
            <a:pPr lvl="1" fontAlgn="auto">
              <a:lnSpc>
                <a:spcPct val="100000"/>
              </a:lnSpc>
              <a:spcBef>
                <a:spcPts val="0"/>
              </a:spcBef>
              <a:spcAft>
                <a:spcPts val="0"/>
              </a:spcAft>
            </a:pPr>
            <a:r>
              <a:rPr lang="en-US" sz="2000" b="0" dirty="0" smtClean="0">
                <a:solidFill>
                  <a:srgbClr val="000000"/>
                </a:solidFill>
              </a:rPr>
              <a:t>Digital copies or images</a:t>
            </a:r>
          </a:p>
          <a:p>
            <a:pPr lvl="1" fontAlgn="auto">
              <a:lnSpc>
                <a:spcPct val="100000"/>
              </a:lnSpc>
              <a:spcBef>
                <a:spcPts val="0"/>
              </a:spcBef>
              <a:spcAft>
                <a:spcPts val="0"/>
              </a:spcAft>
            </a:pPr>
            <a:r>
              <a:rPr lang="en-US" sz="2000" b="0" dirty="0" smtClean="0">
                <a:solidFill>
                  <a:srgbClr val="000000"/>
                </a:solidFill>
              </a:rPr>
              <a:t>Those presented over a screen (ex. Skype)</a:t>
            </a:r>
          </a:p>
          <a:p>
            <a:pPr lvl="1" fontAlgn="auto">
              <a:lnSpc>
                <a:spcPct val="100000"/>
              </a:lnSpc>
              <a:spcBef>
                <a:spcPts val="0"/>
              </a:spcBef>
              <a:spcAft>
                <a:spcPts val="0"/>
              </a:spcAft>
            </a:pPr>
            <a:endParaRPr lang="en-US" sz="1400" b="0" dirty="0" smtClean="0">
              <a:solidFill>
                <a:srgbClr val="000000"/>
              </a:solidFill>
            </a:endParaRPr>
          </a:p>
          <a:p>
            <a:pPr fontAlgn="auto">
              <a:lnSpc>
                <a:spcPct val="100000"/>
              </a:lnSpc>
              <a:spcBef>
                <a:spcPts val="0"/>
              </a:spcBef>
              <a:spcAft>
                <a:spcPts val="0"/>
              </a:spcAft>
            </a:pPr>
            <a:r>
              <a:rPr lang="en-US" b="0" dirty="0" smtClean="0">
                <a:solidFill>
                  <a:srgbClr val="000000"/>
                </a:solidFill>
              </a:rPr>
              <a:t>If an </a:t>
            </a:r>
            <a:r>
              <a:rPr lang="en-US" b="0" dirty="0">
                <a:solidFill>
                  <a:srgbClr val="000000"/>
                </a:solidFill>
              </a:rPr>
              <a:t>employee </a:t>
            </a:r>
            <a:r>
              <a:rPr lang="en-US" b="0" dirty="0" smtClean="0">
                <a:solidFill>
                  <a:srgbClr val="000000"/>
                </a:solidFill>
              </a:rPr>
              <a:t>presents documents that </a:t>
            </a:r>
            <a:r>
              <a:rPr lang="en-US" b="0" dirty="0">
                <a:solidFill>
                  <a:srgbClr val="000000"/>
                </a:solidFill>
              </a:rPr>
              <a:t>do not appear to be genuine OR do not relate to the </a:t>
            </a:r>
            <a:r>
              <a:rPr lang="en-US" b="0" dirty="0" smtClean="0">
                <a:solidFill>
                  <a:srgbClr val="000000"/>
                </a:solidFill>
              </a:rPr>
              <a:t>employee, processors must notify the employee</a:t>
            </a:r>
          </a:p>
        </p:txBody>
      </p:sp>
      <p:sp>
        <p:nvSpPr>
          <p:cNvPr id="3" name="Rectangle 2"/>
          <p:cNvSpPr/>
          <p:nvPr/>
        </p:nvSpPr>
        <p:spPr>
          <a:xfrm>
            <a:off x="609600" y="5257800"/>
            <a:ext cx="5181600" cy="1292662"/>
          </a:xfrm>
          <a:prstGeom prst="rect">
            <a:avLst/>
          </a:prstGeom>
        </p:spPr>
        <p:txBody>
          <a:bodyPr wrap="square">
            <a:spAutoFit/>
          </a:bodyPr>
          <a:lstStyle/>
          <a:p>
            <a:pPr marL="0" lvl="2" algn="l">
              <a:spcBef>
                <a:spcPts val="0"/>
              </a:spcBef>
              <a:buFont typeface="Corbel" pitchFamily="34" charset="0"/>
              <a:buNone/>
            </a:pPr>
            <a:r>
              <a:rPr lang="en-US" b="0" i="1" dirty="0">
                <a:solidFill>
                  <a:srgbClr val="FDA80B"/>
                </a:solidFill>
              </a:rPr>
              <a:t>“I’m not able to accept this document as it does not appear to be genuine </a:t>
            </a:r>
            <a:r>
              <a:rPr lang="en-US" i="1" dirty="0">
                <a:solidFill>
                  <a:srgbClr val="FDA80B"/>
                </a:solidFill>
              </a:rPr>
              <a:t>OR</a:t>
            </a:r>
            <a:r>
              <a:rPr lang="en-US" b="0" i="1" dirty="0">
                <a:solidFill>
                  <a:srgbClr val="FDA80B"/>
                </a:solidFill>
              </a:rPr>
              <a:t> it does not seem to relate to you. Do you have any other documents you would like present from the List of </a:t>
            </a:r>
            <a:r>
              <a:rPr lang="en-US" b="0" i="1">
                <a:solidFill>
                  <a:srgbClr val="FDA80B"/>
                </a:solidFill>
              </a:rPr>
              <a:t>Acceptable </a:t>
            </a:r>
            <a:r>
              <a:rPr lang="en-US" b="0" i="1" smtClean="0">
                <a:solidFill>
                  <a:srgbClr val="FDA80B"/>
                </a:solidFill>
              </a:rPr>
              <a:t>Documents?”</a:t>
            </a:r>
            <a:endParaRPr lang="en-US" sz="2400" b="0" dirty="0">
              <a:solidFill>
                <a:srgbClr val="FDA80B"/>
              </a:solidFill>
            </a:endParaRPr>
          </a:p>
        </p:txBody>
      </p:sp>
    </p:spTree>
    <p:extLst>
      <p:ext uri="{BB962C8B-B14F-4D97-AF65-F5344CB8AC3E}">
        <p14:creationId xmlns:p14="http://schemas.microsoft.com/office/powerpoint/2010/main" val="3048345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p:txBody>
          <a:bodyPr>
            <a:normAutofit/>
          </a:bodyPr>
          <a:lstStyle/>
          <a:p>
            <a:r>
              <a:rPr lang="en-US" sz="3600" dirty="0" smtClean="0"/>
              <a:t>The Receipt Rule</a:t>
            </a:r>
            <a:endParaRPr lang="en-US" sz="2800" dirty="0"/>
          </a:p>
        </p:txBody>
      </p:sp>
      <p:sp>
        <p:nvSpPr>
          <p:cNvPr id="10" name="Rectangle 6"/>
          <p:cNvSpPr>
            <a:spLocks noGrp="1" noChangeArrowheads="1"/>
          </p:cNvSpPr>
          <p:nvPr>
            <p:ph idx="1"/>
          </p:nvPr>
        </p:nvSpPr>
        <p:spPr>
          <a:xfrm>
            <a:off x="381000" y="1219200"/>
            <a:ext cx="8458199" cy="5105400"/>
          </a:xfrm>
        </p:spPr>
        <p:txBody>
          <a:bodyPr>
            <a:noAutofit/>
          </a:bodyPr>
          <a:lstStyle/>
          <a:p>
            <a:pPr marL="34290" indent="0">
              <a:spcBef>
                <a:spcPts val="0"/>
              </a:spcBef>
              <a:buNone/>
            </a:pPr>
            <a:r>
              <a:rPr lang="en-US" sz="2400" dirty="0" smtClean="0">
                <a:solidFill>
                  <a:srgbClr val="FDA80B"/>
                </a:solidFill>
              </a:rPr>
              <a:t>Receipts may be used as temporary proof of employment eligibility when a List A, B, or C document has been </a:t>
            </a:r>
            <a:r>
              <a:rPr lang="en-US" sz="2400" b="1" dirty="0" smtClean="0">
                <a:solidFill>
                  <a:srgbClr val="1B3D6D"/>
                </a:solidFill>
              </a:rPr>
              <a:t>lost</a:t>
            </a:r>
            <a:r>
              <a:rPr lang="en-US" sz="2400" b="1" dirty="0" smtClean="0">
                <a:solidFill>
                  <a:srgbClr val="FDA80B"/>
                </a:solidFill>
              </a:rPr>
              <a:t>, </a:t>
            </a:r>
            <a:r>
              <a:rPr lang="en-US" sz="2400" b="1" dirty="0" smtClean="0">
                <a:solidFill>
                  <a:srgbClr val="1B3D6D"/>
                </a:solidFill>
              </a:rPr>
              <a:t>stolen</a:t>
            </a:r>
            <a:r>
              <a:rPr lang="en-US" sz="2400" b="1" dirty="0" smtClean="0">
                <a:solidFill>
                  <a:srgbClr val="FDA80B"/>
                </a:solidFill>
              </a:rPr>
              <a:t>, </a:t>
            </a:r>
            <a:r>
              <a:rPr lang="en-US" sz="2400" dirty="0" smtClean="0">
                <a:solidFill>
                  <a:srgbClr val="FDA80B"/>
                </a:solidFill>
              </a:rPr>
              <a:t>or </a:t>
            </a:r>
            <a:r>
              <a:rPr lang="en-US" sz="2400" b="1" dirty="0" smtClean="0">
                <a:solidFill>
                  <a:srgbClr val="1B3D6D"/>
                </a:solidFill>
              </a:rPr>
              <a:t>destroyed</a:t>
            </a:r>
            <a:r>
              <a:rPr lang="en-US" sz="2400" dirty="0" smtClean="0">
                <a:solidFill>
                  <a:srgbClr val="FDA80B"/>
                </a:solidFill>
              </a:rPr>
              <a:t>.</a:t>
            </a:r>
            <a:endParaRPr lang="en-US" sz="2000" dirty="0" smtClean="0">
              <a:solidFill>
                <a:srgbClr val="FDA80B"/>
              </a:solidFill>
            </a:endParaRPr>
          </a:p>
          <a:p>
            <a:pPr>
              <a:lnSpc>
                <a:spcPct val="100000"/>
              </a:lnSpc>
              <a:spcBef>
                <a:spcPts val="1800"/>
              </a:spcBef>
              <a:spcAft>
                <a:spcPts val="300"/>
              </a:spcAft>
            </a:pPr>
            <a:r>
              <a:rPr lang="en-US" dirty="0"/>
              <a:t>The “receipt rule” is designed to cover situations </a:t>
            </a:r>
            <a:r>
              <a:rPr lang="en-US" dirty="0" smtClean="0"/>
              <a:t>in </a:t>
            </a:r>
            <a:r>
              <a:rPr lang="en-US" dirty="0"/>
              <a:t>which an employee </a:t>
            </a:r>
            <a:r>
              <a:rPr lang="en-US" b="1" dirty="0">
                <a:solidFill>
                  <a:srgbClr val="FDA80B"/>
                </a:solidFill>
              </a:rPr>
              <a:t>is authorized to work</a:t>
            </a:r>
            <a:r>
              <a:rPr lang="en-US" dirty="0">
                <a:solidFill>
                  <a:srgbClr val="FDA80B"/>
                </a:solidFill>
              </a:rPr>
              <a:t> </a:t>
            </a:r>
            <a:r>
              <a:rPr lang="en-US" dirty="0" smtClean="0"/>
              <a:t>at the </a:t>
            </a:r>
            <a:r>
              <a:rPr lang="en-US" dirty="0"/>
              <a:t>time of initial hire or reverification, but he </a:t>
            </a:r>
            <a:r>
              <a:rPr lang="en-US" dirty="0" smtClean="0"/>
              <a:t>or </a:t>
            </a:r>
            <a:r>
              <a:rPr lang="en-US" dirty="0"/>
              <a:t>she is not in possession of a document listed </a:t>
            </a:r>
            <a:r>
              <a:rPr lang="en-US" dirty="0" smtClean="0"/>
              <a:t>on </a:t>
            </a:r>
            <a:r>
              <a:rPr lang="en-US" dirty="0"/>
              <a:t>the Lists of Acceptable </a:t>
            </a:r>
            <a:r>
              <a:rPr lang="en-US" dirty="0" smtClean="0"/>
              <a:t>Documents</a:t>
            </a:r>
            <a:endParaRPr lang="en-US" dirty="0"/>
          </a:p>
          <a:p>
            <a:pPr>
              <a:lnSpc>
                <a:spcPct val="100000"/>
              </a:lnSpc>
              <a:spcBef>
                <a:spcPts val="300"/>
              </a:spcBef>
              <a:spcAft>
                <a:spcPts val="300"/>
              </a:spcAft>
            </a:pPr>
            <a:r>
              <a:rPr lang="en-US" dirty="0" smtClean="0"/>
              <a:t>Receipts must </a:t>
            </a:r>
            <a:r>
              <a:rPr lang="en-US" dirty="0"/>
              <a:t>be issued by the originating </a:t>
            </a:r>
            <a:r>
              <a:rPr lang="en-US" dirty="0" smtClean="0"/>
              <a:t>agency</a:t>
            </a:r>
            <a:endParaRPr lang="en-US" dirty="0"/>
          </a:p>
          <a:p>
            <a:pPr>
              <a:lnSpc>
                <a:spcPct val="100000"/>
              </a:lnSpc>
              <a:spcBef>
                <a:spcPts val="300"/>
              </a:spcBef>
              <a:spcAft>
                <a:spcPts val="300"/>
              </a:spcAft>
            </a:pPr>
            <a:r>
              <a:rPr lang="en-US" dirty="0" smtClean="0"/>
              <a:t>The </a:t>
            </a:r>
            <a:r>
              <a:rPr lang="en-US" dirty="0"/>
              <a:t>employee must present a replacement document within </a:t>
            </a:r>
            <a:r>
              <a:rPr lang="en-US" dirty="0">
                <a:solidFill>
                  <a:srgbClr val="FDA80B"/>
                </a:solidFill>
              </a:rPr>
              <a:t>90</a:t>
            </a:r>
            <a:r>
              <a:rPr lang="en-US" dirty="0"/>
              <a:t> days of the hire </a:t>
            </a:r>
            <a:r>
              <a:rPr lang="en-US" dirty="0" smtClean="0"/>
              <a:t>date</a:t>
            </a:r>
          </a:p>
          <a:p>
            <a:pPr marL="34290" indent="0">
              <a:lnSpc>
                <a:spcPct val="100000"/>
              </a:lnSpc>
              <a:spcBef>
                <a:spcPts val="1800"/>
              </a:spcBef>
              <a:spcAft>
                <a:spcPts val="300"/>
              </a:spcAft>
              <a:buNone/>
            </a:pPr>
            <a:r>
              <a:rPr lang="en-US" b="1" dirty="0" smtClean="0"/>
              <a:t>You cannot accept a receipt if: </a:t>
            </a:r>
            <a:endParaRPr lang="en-US" b="1" dirty="0"/>
          </a:p>
          <a:p>
            <a:pPr lvl="2">
              <a:lnSpc>
                <a:spcPct val="100000"/>
              </a:lnSpc>
              <a:spcBef>
                <a:spcPts val="300"/>
              </a:spcBef>
            </a:pPr>
            <a:r>
              <a:rPr lang="en-US" sz="1800" dirty="0" smtClean="0"/>
              <a:t>It’s for the application for an initial or renewal employment authorization document</a:t>
            </a:r>
            <a:endParaRPr lang="en-US" sz="1800" dirty="0"/>
          </a:p>
          <a:p>
            <a:pPr lvl="2">
              <a:lnSpc>
                <a:spcPct val="100000"/>
              </a:lnSpc>
              <a:spcBef>
                <a:spcPts val="300"/>
              </a:spcBef>
            </a:pPr>
            <a:r>
              <a:rPr lang="en-US" sz="1800" dirty="0"/>
              <a:t>I</a:t>
            </a:r>
            <a:r>
              <a:rPr lang="en-US" sz="1800" dirty="0" smtClean="0"/>
              <a:t>f </a:t>
            </a:r>
            <a:r>
              <a:rPr lang="en-US" sz="1800" dirty="0"/>
              <a:t>employment will last less than 3 business </a:t>
            </a:r>
            <a:r>
              <a:rPr lang="en-US" sz="1800" dirty="0" smtClean="0"/>
              <a:t>days</a:t>
            </a:r>
          </a:p>
          <a:p>
            <a:pPr marL="411480" lvl="2" indent="0">
              <a:lnSpc>
                <a:spcPct val="100000"/>
              </a:lnSpc>
              <a:spcBef>
                <a:spcPts val="300"/>
              </a:spcBef>
              <a:buNone/>
            </a:pPr>
            <a:endParaRPr lang="en-US" sz="1800" dirty="0"/>
          </a:p>
          <a:p>
            <a:pPr marL="68580" indent="0">
              <a:lnSpc>
                <a:spcPct val="100000"/>
              </a:lnSpc>
              <a:spcBef>
                <a:spcPts val="300"/>
              </a:spcBef>
              <a:spcAft>
                <a:spcPts val="300"/>
              </a:spcAft>
              <a:buNone/>
            </a:pPr>
            <a:endParaRPr lang="en-US" sz="1600" dirty="0" smtClean="0">
              <a:solidFill>
                <a:srgbClr val="D88C33"/>
              </a:solidFill>
            </a:endParaRPr>
          </a:p>
          <a:p>
            <a:pPr>
              <a:lnSpc>
                <a:spcPct val="100000"/>
              </a:lnSpc>
              <a:spcBef>
                <a:spcPts val="300"/>
              </a:spcBef>
              <a:spcAft>
                <a:spcPts val="300"/>
              </a:spcAft>
            </a:pPr>
            <a:endParaRPr lang="en-US" sz="3600" dirty="0" smtClean="0"/>
          </a:p>
          <a:p>
            <a:pPr>
              <a:lnSpc>
                <a:spcPct val="100000"/>
              </a:lnSpc>
              <a:spcBef>
                <a:spcPts val="300"/>
              </a:spcBef>
              <a:spcAft>
                <a:spcPts val="300"/>
              </a:spcAft>
            </a:pPr>
            <a:endParaRPr lang="en-US" sz="3600" dirty="0" smtClean="0"/>
          </a:p>
        </p:txBody>
      </p:sp>
      <p:sp>
        <p:nvSpPr>
          <p:cNvPr id="12" name="Footer Placeholder 4"/>
          <p:cNvSpPr txBox="1">
            <a:spLocks noGrp="1"/>
          </p:cNvSpPr>
          <p:nvPr/>
        </p:nvSpPr>
        <p:spPr bwMode="auto">
          <a:xfrm>
            <a:off x="2057400" y="6400800"/>
            <a:ext cx="5029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FFFFFF"/>
                </a:solidFill>
                <a:latin typeface="Calibri" pitchFamily="34" charset="0"/>
                <a:cs typeface="Arial" charset="0"/>
              </a:defRPr>
            </a:lvl1pPr>
            <a:lvl2pPr marL="742950" indent="-285750">
              <a:defRPr b="1">
                <a:solidFill>
                  <a:srgbClr val="FFFFFF"/>
                </a:solidFill>
                <a:latin typeface="Calibri" pitchFamily="34" charset="0"/>
                <a:cs typeface="Arial" charset="0"/>
              </a:defRPr>
            </a:lvl2pPr>
            <a:lvl3pPr marL="1143000" indent="-228600">
              <a:defRPr b="1">
                <a:solidFill>
                  <a:srgbClr val="FFFFFF"/>
                </a:solidFill>
                <a:latin typeface="Calibri" pitchFamily="34" charset="0"/>
                <a:cs typeface="Arial" charset="0"/>
              </a:defRPr>
            </a:lvl3pPr>
            <a:lvl4pPr marL="1600200" indent="-228600">
              <a:defRPr b="1">
                <a:solidFill>
                  <a:srgbClr val="FFFFFF"/>
                </a:solidFill>
                <a:latin typeface="Calibri" pitchFamily="34" charset="0"/>
                <a:cs typeface="Arial" charset="0"/>
              </a:defRPr>
            </a:lvl4pPr>
            <a:lvl5pPr marL="2057400" indent="-228600">
              <a:defRPr b="1">
                <a:solidFill>
                  <a:srgbClr val="FFFFFF"/>
                </a:solidFill>
                <a:latin typeface="Calibri" pitchFamily="34" charset="0"/>
                <a:cs typeface="Arial" charset="0"/>
              </a:defRPr>
            </a:lvl5pPr>
            <a:lvl6pPr marL="2514600" indent="-228600" algn="ctr" eaLnBrk="0" fontAlgn="base" hangingPunct="0">
              <a:spcBef>
                <a:spcPct val="0"/>
              </a:spcBef>
              <a:spcAft>
                <a:spcPct val="0"/>
              </a:spcAft>
              <a:defRPr b="1">
                <a:solidFill>
                  <a:srgbClr val="FFFFFF"/>
                </a:solidFill>
                <a:latin typeface="Calibri" pitchFamily="34" charset="0"/>
                <a:cs typeface="Arial" charset="0"/>
              </a:defRPr>
            </a:lvl6pPr>
            <a:lvl7pPr marL="2971800" indent="-228600" algn="ctr" eaLnBrk="0" fontAlgn="base" hangingPunct="0">
              <a:spcBef>
                <a:spcPct val="0"/>
              </a:spcBef>
              <a:spcAft>
                <a:spcPct val="0"/>
              </a:spcAft>
              <a:defRPr b="1">
                <a:solidFill>
                  <a:srgbClr val="FFFFFF"/>
                </a:solidFill>
                <a:latin typeface="Calibri" pitchFamily="34" charset="0"/>
                <a:cs typeface="Arial" charset="0"/>
              </a:defRPr>
            </a:lvl7pPr>
            <a:lvl8pPr marL="3429000" indent="-228600" algn="ctr" eaLnBrk="0" fontAlgn="base" hangingPunct="0">
              <a:spcBef>
                <a:spcPct val="0"/>
              </a:spcBef>
              <a:spcAft>
                <a:spcPct val="0"/>
              </a:spcAft>
              <a:defRPr b="1">
                <a:solidFill>
                  <a:srgbClr val="FFFFFF"/>
                </a:solidFill>
                <a:latin typeface="Calibri" pitchFamily="34" charset="0"/>
                <a:cs typeface="Arial" charset="0"/>
              </a:defRPr>
            </a:lvl8pPr>
            <a:lvl9pPr marL="3886200" indent="-228600" algn="ctr" eaLnBrk="0" fontAlgn="base" hangingPunct="0">
              <a:spcBef>
                <a:spcPct val="0"/>
              </a:spcBef>
              <a:spcAft>
                <a:spcPct val="0"/>
              </a:spcAft>
              <a:defRPr b="1">
                <a:solidFill>
                  <a:srgbClr val="FFFFFF"/>
                </a:solidFill>
                <a:latin typeface="Calibri" pitchFamily="34" charset="0"/>
                <a:cs typeface="Arial" charset="0"/>
              </a:defRPr>
            </a:lvl9pPr>
          </a:lstStyle>
          <a:p>
            <a:pPr eaLnBrk="1" hangingPunct="1"/>
            <a:r>
              <a:rPr lang="en-US" sz="1000" b="0" dirty="0"/>
              <a:t>University of California, Irvine Human Resources Department</a:t>
            </a:r>
          </a:p>
        </p:txBody>
      </p:sp>
    </p:spTree>
    <p:extLst>
      <p:ext uri="{BB962C8B-B14F-4D97-AF65-F5344CB8AC3E}">
        <p14:creationId xmlns:p14="http://schemas.microsoft.com/office/powerpoint/2010/main" val="38879534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2 highlights</a:t>
            </a:r>
            <a:endParaRPr lang="en-US" dirty="0"/>
          </a:p>
        </p:txBody>
      </p:sp>
      <p:sp>
        <p:nvSpPr>
          <p:cNvPr id="3" name="Rectangle 2"/>
          <p:cNvSpPr/>
          <p:nvPr/>
        </p:nvSpPr>
        <p:spPr>
          <a:xfrm>
            <a:off x="457200" y="4970383"/>
            <a:ext cx="8001000" cy="1431161"/>
          </a:xfrm>
          <a:prstGeom prst="rect">
            <a:avLst/>
          </a:prstGeom>
        </p:spPr>
        <p:txBody>
          <a:bodyPr wrap="square">
            <a:spAutoFit/>
          </a:bodyPr>
          <a:lstStyle/>
          <a:p>
            <a:pPr lvl="1" indent="-342900" algn="l">
              <a:spcBef>
                <a:spcPts val="600"/>
              </a:spcBef>
              <a:spcAft>
                <a:spcPts val="0"/>
              </a:spcAft>
              <a:buClrTx/>
              <a:buSzPct val="100000"/>
              <a:buFont typeface="+mj-lt"/>
              <a:buAutoNum type="arabicPeriod"/>
            </a:pPr>
            <a:r>
              <a:rPr lang="en-US" b="0" dirty="0" smtClean="0">
                <a:solidFill>
                  <a:schemeClr val="tx1"/>
                </a:solidFill>
                <a:latin typeface="Arial" panose="020B0604020202020204" pitchFamily="34" charset="0"/>
                <a:cs typeface="Arial" panose="020B0604020202020204" pitchFamily="34" charset="0"/>
              </a:rPr>
              <a:t>Read Certification</a:t>
            </a:r>
          </a:p>
          <a:p>
            <a:pPr lvl="1" indent="-342900" algn="l">
              <a:spcBef>
                <a:spcPts val="600"/>
              </a:spcBef>
              <a:spcAft>
                <a:spcPts val="0"/>
              </a:spcAft>
              <a:buClrTx/>
              <a:buSzPct val="100000"/>
              <a:buFont typeface="+mj-lt"/>
              <a:buAutoNum type="arabicPeriod"/>
            </a:pPr>
            <a:r>
              <a:rPr lang="en-US" b="0" dirty="0" smtClean="0">
                <a:solidFill>
                  <a:schemeClr val="tx1"/>
                </a:solidFill>
                <a:latin typeface="Arial" panose="020B0604020202020204" pitchFamily="34" charset="0"/>
                <a:cs typeface="Arial" panose="020B0604020202020204" pitchFamily="34" charset="0"/>
              </a:rPr>
              <a:t>Confirm Information</a:t>
            </a:r>
          </a:p>
          <a:p>
            <a:pPr lvl="1" indent="-342900" algn="l">
              <a:spcBef>
                <a:spcPts val="600"/>
              </a:spcBef>
              <a:spcAft>
                <a:spcPts val="0"/>
              </a:spcAft>
              <a:buClrTx/>
              <a:buSzPct val="100000"/>
              <a:buFont typeface="+mj-lt"/>
              <a:buAutoNum type="arabicPeriod"/>
            </a:pPr>
            <a:r>
              <a:rPr lang="en-US" b="0" dirty="0" smtClean="0">
                <a:solidFill>
                  <a:schemeClr val="tx1"/>
                </a:solidFill>
                <a:latin typeface="Arial" panose="020B0604020202020204" pitchFamily="34" charset="0"/>
                <a:cs typeface="Arial" panose="020B0604020202020204" pitchFamily="34" charset="0"/>
              </a:rPr>
              <a:t>Check the box</a:t>
            </a:r>
          </a:p>
          <a:p>
            <a:pPr lvl="1" indent="-342900" algn="l">
              <a:spcBef>
                <a:spcPts val="600"/>
              </a:spcBef>
              <a:spcAft>
                <a:spcPts val="0"/>
              </a:spcAft>
              <a:buClrTx/>
              <a:buSzPct val="100000"/>
              <a:buFont typeface="+mj-lt"/>
              <a:buAutoNum type="arabicPeriod"/>
            </a:pPr>
            <a:r>
              <a:rPr lang="en-US" b="0" dirty="0" smtClean="0">
                <a:solidFill>
                  <a:schemeClr val="tx1"/>
                </a:solidFill>
                <a:latin typeface="Arial" panose="020B0604020202020204" pitchFamily="34" charset="0"/>
                <a:cs typeface="Arial" panose="020B0604020202020204" pitchFamily="34" charset="0"/>
              </a:rPr>
              <a:t>Click on the green button</a:t>
            </a:r>
            <a:endParaRPr lang="en-US" b="0" dirty="0">
              <a:solidFill>
                <a:schemeClr val="tx1"/>
              </a:solidFill>
              <a:latin typeface="Arial" panose="020B0604020202020204" pitchFamily="34" charset="0"/>
              <a:cs typeface="Arial" panose="020B0604020202020204" pitchFamily="34" charset="0"/>
            </a:endParaRPr>
          </a:p>
        </p:txBody>
      </p:sp>
      <p:sp>
        <p:nvSpPr>
          <p:cNvPr id="7" name="Content Placeholder 2"/>
          <p:cNvSpPr txBox="1">
            <a:spLocks/>
          </p:cNvSpPr>
          <p:nvPr/>
        </p:nvSpPr>
        <p:spPr>
          <a:xfrm>
            <a:off x="457200" y="1295400"/>
            <a:ext cx="4724400" cy="395958"/>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rgbClr val="1B3D6D"/>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lvl="1" indent="0" fontAlgn="auto">
              <a:spcBef>
                <a:spcPts val="600"/>
              </a:spcBef>
              <a:spcAft>
                <a:spcPts val="0"/>
              </a:spcAft>
              <a:buClrTx/>
              <a:buSzPct val="100000"/>
              <a:buFont typeface="Corbel" pitchFamily="34" charset="0"/>
              <a:buNone/>
            </a:pPr>
            <a:r>
              <a:rPr lang="en-US" sz="2400" b="0" dirty="0" smtClean="0">
                <a:solidFill>
                  <a:srgbClr val="FDA80B"/>
                </a:solidFill>
              </a:rPr>
              <a:t>Employer Electronic Signature</a:t>
            </a:r>
          </a:p>
        </p:txBody>
      </p:sp>
      <p:pic>
        <p:nvPicPr>
          <p:cNvPr id="8" name="Picture 7"/>
          <p:cNvPicPr>
            <a:picLocks noChangeAspect="1"/>
          </p:cNvPicPr>
          <p:nvPr/>
        </p:nvPicPr>
        <p:blipFill rotWithShape="1">
          <a:blip r:embed="rId3"/>
          <a:srcRect t="2000" b="2000"/>
          <a:stretch/>
        </p:blipFill>
        <p:spPr>
          <a:xfrm>
            <a:off x="457201" y="1828800"/>
            <a:ext cx="8229600" cy="30088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3842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 3 highlights</a:t>
            </a:r>
            <a:endParaRPr lang="en-US" dirty="0"/>
          </a:p>
        </p:txBody>
      </p:sp>
      <p:sp>
        <p:nvSpPr>
          <p:cNvPr id="3" name="Rectangle 2"/>
          <p:cNvSpPr/>
          <p:nvPr/>
        </p:nvSpPr>
        <p:spPr>
          <a:xfrm>
            <a:off x="457200" y="1919958"/>
            <a:ext cx="2971800" cy="3924151"/>
          </a:xfrm>
          <a:prstGeom prst="rect">
            <a:avLst/>
          </a:prstGeom>
          <a:noFill/>
        </p:spPr>
        <p:txBody>
          <a:bodyPr wrap="square">
            <a:spAutoFit/>
          </a:bodyPr>
          <a:lstStyle/>
          <a:p>
            <a:pPr lvl="1" indent="-342900" algn="l">
              <a:spcBef>
                <a:spcPts val="600"/>
              </a:spcBef>
              <a:spcAft>
                <a:spcPts val="0"/>
              </a:spcAft>
              <a:buClrTx/>
              <a:buSzPct val="100000"/>
              <a:buFont typeface="+mj-lt"/>
              <a:buAutoNum type="arabicPeriod"/>
            </a:pPr>
            <a:r>
              <a:rPr lang="en-US" b="0" dirty="0">
                <a:solidFill>
                  <a:schemeClr val="tx1"/>
                </a:solidFill>
              </a:rPr>
              <a:t>Tracker will email Reverification </a:t>
            </a:r>
            <a:r>
              <a:rPr lang="en-US" b="0" dirty="0" smtClean="0">
                <a:solidFill>
                  <a:schemeClr val="tx1"/>
                </a:solidFill>
              </a:rPr>
              <a:t>notices </a:t>
            </a:r>
            <a:r>
              <a:rPr lang="en-US" b="0" dirty="0">
                <a:solidFill>
                  <a:schemeClr val="tx1"/>
                </a:solidFill>
              </a:rPr>
              <a:t>to processors </a:t>
            </a:r>
            <a:r>
              <a:rPr lang="en-US" b="0" dirty="0" smtClean="0">
                <a:solidFill>
                  <a:schemeClr val="tx1"/>
                </a:solidFill>
              </a:rPr>
              <a:t>before </a:t>
            </a:r>
            <a:r>
              <a:rPr lang="en-US" b="0" dirty="0">
                <a:solidFill>
                  <a:schemeClr val="tx1"/>
                </a:solidFill>
              </a:rPr>
              <a:t>employment documentation expires.</a:t>
            </a:r>
          </a:p>
          <a:p>
            <a:pPr lvl="1" indent="-342900" algn="l">
              <a:spcBef>
                <a:spcPts val="600"/>
              </a:spcBef>
              <a:spcAft>
                <a:spcPts val="0"/>
              </a:spcAft>
              <a:buClrTx/>
              <a:buSzPct val="100000"/>
              <a:buFont typeface="+mj-lt"/>
              <a:buAutoNum type="arabicPeriod"/>
            </a:pPr>
            <a:r>
              <a:rPr lang="en-US" b="0" dirty="0">
                <a:solidFill>
                  <a:schemeClr val="tx1"/>
                </a:solidFill>
              </a:rPr>
              <a:t>It is recommended you remind the employee of the upcoming expiration date</a:t>
            </a:r>
            <a:r>
              <a:rPr lang="en-US" b="0" dirty="0" smtClean="0">
                <a:solidFill>
                  <a:schemeClr val="tx1"/>
                </a:solidFill>
              </a:rPr>
              <a:t>.</a:t>
            </a:r>
          </a:p>
          <a:p>
            <a:pPr lvl="1" indent="-342900" algn="l">
              <a:spcBef>
                <a:spcPts val="600"/>
              </a:spcBef>
              <a:spcAft>
                <a:spcPts val="0"/>
              </a:spcAft>
              <a:buSzPct val="100000"/>
              <a:buFont typeface="+mj-lt"/>
              <a:buAutoNum type="arabicPeriod"/>
            </a:pPr>
            <a:r>
              <a:rPr lang="en-US" b="0" dirty="0">
                <a:solidFill>
                  <a:srgbClr val="000000"/>
                </a:solidFill>
              </a:rPr>
              <a:t>Upload the </a:t>
            </a:r>
            <a:r>
              <a:rPr lang="en-US" b="0" dirty="0" smtClean="0">
                <a:solidFill>
                  <a:srgbClr val="000000"/>
                </a:solidFill>
              </a:rPr>
              <a:t>image(s) </a:t>
            </a:r>
            <a:r>
              <a:rPr lang="en-US" b="0" dirty="0">
                <a:solidFill>
                  <a:srgbClr val="000000"/>
                </a:solidFill>
              </a:rPr>
              <a:t>of the </a:t>
            </a:r>
            <a:r>
              <a:rPr lang="en-US" b="0" dirty="0" smtClean="0">
                <a:solidFill>
                  <a:srgbClr val="000000"/>
                </a:solidFill>
              </a:rPr>
              <a:t>documentation presented </a:t>
            </a:r>
            <a:r>
              <a:rPr lang="en-US" b="0" dirty="0">
                <a:solidFill>
                  <a:srgbClr val="000000"/>
                </a:solidFill>
              </a:rPr>
              <a:t>into Tracker</a:t>
            </a:r>
            <a:endParaRPr lang="en-US" b="0" dirty="0">
              <a:solidFill>
                <a:srgbClr val="1B3D6D"/>
              </a:solidFill>
            </a:endParaRPr>
          </a:p>
          <a:p>
            <a:pPr lvl="1" indent="-342900" algn="l">
              <a:spcBef>
                <a:spcPts val="600"/>
              </a:spcBef>
              <a:spcAft>
                <a:spcPts val="0"/>
              </a:spcAft>
              <a:buClrTx/>
              <a:buSzPct val="100000"/>
              <a:buFont typeface="+mj-lt"/>
              <a:buAutoNum type="arabicPeriod"/>
            </a:pPr>
            <a:endParaRPr lang="en-US" b="0" dirty="0">
              <a:solidFill>
                <a:schemeClr val="tx1"/>
              </a:solidFill>
            </a:endParaRPr>
          </a:p>
        </p:txBody>
      </p:sp>
      <p:sp>
        <p:nvSpPr>
          <p:cNvPr id="7" name="Content Placeholder 2"/>
          <p:cNvSpPr txBox="1">
            <a:spLocks/>
          </p:cNvSpPr>
          <p:nvPr/>
        </p:nvSpPr>
        <p:spPr>
          <a:xfrm>
            <a:off x="457200" y="1295400"/>
            <a:ext cx="4724400" cy="395958"/>
          </a:xfrm>
          <a:prstGeom prst="rect">
            <a:avLst/>
          </a:prstGeom>
        </p:spPr>
        <p:txBody>
          <a:bodyPr vert="horz" lIns="91440" tIns="45720" rIns="91440" bIns="45720" rtlCol="0">
            <a:noAutofit/>
          </a:bodyPr>
          <a:lstStyle>
            <a:lvl1pPr marL="171450" indent="-137160" algn="l" defTabSz="685800" rtl="0" eaLnBrk="1" latinLnBrk="0" hangingPunct="1">
              <a:lnSpc>
                <a:spcPct val="90000"/>
              </a:lnSpc>
              <a:spcBef>
                <a:spcPts val="1000"/>
              </a:spcBef>
              <a:buClr>
                <a:srgbClr val="1B3D6D"/>
              </a:buClr>
              <a:buSzPct val="80000"/>
              <a:buFont typeface="Corbel"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34290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54864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75438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920120" indent="-137160" algn="l" defTabSz="685800" rtl="0" eaLnBrk="1" latinLnBrk="0" hangingPunct="1">
              <a:lnSpc>
                <a:spcPct val="90000"/>
              </a:lnSpc>
              <a:spcBef>
                <a:spcPts val="150"/>
              </a:spcBef>
              <a:spcAft>
                <a:spcPts val="300"/>
              </a:spcAft>
              <a:buClr>
                <a:srgbClr val="1B3D6D"/>
              </a:buClr>
              <a:buSzPct val="80000"/>
              <a:buFont typeface="Corbel"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a:lstStyle>
          <a:p>
            <a:pPr marL="0" lvl="1" indent="0" fontAlgn="auto">
              <a:spcBef>
                <a:spcPts val="600"/>
              </a:spcBef>
              <a:spcAft>
                <a:spcPts val="0"/>
              </a:spcAft>
              <a:buClrTx/>
              <a:buSzPct val="100000"/>
              <a:buFont typeface="Corbel" pitchFamily="34" charset="0"/>
              <a:buNone/>
            </a:pPr>
            <a:r>
              <a:rPr lang="en-US" sz="2400" b="0" dirty="0" smtClean="0">
                <a:solidFill>
                  <a:srgbClr val="FDA80B"/>
                </a:solidFill>
              </a:rPr>
              <a:t>Reverifications &amp; Rehires</a:t>
            </a:r>
          </a:p>
        </p:txBody>
      </p:sp>
      <p:pic>
        <p:nvPicPr>
          <p:cNvPr id="5" name="Picture 4"/>
          <p:cNvPicPr>
            <a:picLocks noChangeAspect="1"/>
          </p:cNvPicPr>
          <p:nvPr/>
        </p:nvPicPr>
        <p:blipFill rotWithShape="1">
          <a:blip r:embed="rId3"/>
          <a:srcRect t="2141" r="1235"/>
          <a:stretch/>
        </p:blipFill>
        <p:spPr>
          <a:xfrm>
            <a:off x="3619660" y="1954464"/>
            <a:ext cx="5210830" cy="3711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763602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Amendments</a:t>
            </a:r>
            <a:endParaRPr lang="en-US" dirty="0"/>
          </a:p>
        </p:txBody>
      </p:sp>
      <p:sp>
        <p:nvSpPr>
          <p:cNvPr id="3" name="Content Placeholder 2"/>
          <p:cNvSpPr>
            <a:spLocks noGrp="1"/>
          </p:cNvSpPr>
          <p:nvPr>
            <p:ph idx="4294967295"/>
          </p:nvPr>
        </p:nvSpPr>
        <p:spPr>
          <a:xfrm>
            <a:off x="372290" y="1371600"/>
            <a:ext cx="8771710" cy="4724400"/>
          </a:xfrm>
          <a:noFill/>
        </p:spPr>
        <p:txBody>
          <a:bodyPr>
            <a:normAutofit/>
          </a:bodyPr>
          <a:lstStyle/>
          <a:p>
            <a:pPr marL="34290" indent="0">
              <a:buNone/>
            </a:pPr>
            <a:r>
              <a:rPr lang="en-US" sz="2400" dirty="0">
                <a:solidFill>
                  <a:srgbClr val="FDA80B"/>
                </a:solidFill>
              </a:rPr>
              <a:t>If a mistake is made when the I-9 has been completed, it can be modified or </a:t>
            </a:r>
            <a:r>
              <a:rPr lang="en-US" sz="2400" dirty="0" smtClean="0">
                <a:solidFill>
                  <a:srgbClr val="FDA80B"/>
                </a:solidFill>
              </a:rPr>
              <a:t>corrected</a:t>
            </a:r>
          </a:p>
          <a:p>
            <a:pPr marL="34290" indent="0">
              <a:spcBef>
                <a:spcPts val="1200"/>
              </a:spcBef>
              <a:buNone/>
            </a:pPr>
            <a:r>
              <a:rPr lang="en-US" b="1" dirty="0" smtClean="0"/>
              <a:t>Types </a:t>
            </a:r>
            <a:r>
              <a:rPr lang="en-US" b="1" dirty="0"/>
              <a:t>of Amendments</a:t>
            </a:r>
          </a:p>
          <a:p>
            <a:pPr marL="177800" lvl="2" indent="-136525">
              <a:spcBef>
                <a:spcPts val="600"/>
              </a:spcBef>
            </a:pPr>
            <a:r>
              <a:rPr lang="en-US" sz="2000" b="1" dirty="0" smtClean="0">
                <a:solidFill>
                  <a:srgbClr val="1B3D6D"/>
                </a:solidFill>
              </a:rPr>
              <a:t>Section </a:t>
            </a:r>
            <a:r>
              <a:rPr lang="en-US" sz="2000" b="1" dirty="0">
                <a:solidFill>
                  <a:srgbClr val="1B3D6D"/>
                </a:solidFill>
              </a:rPr>
              <a:t>1 Amendments                                                                  </a:t>
            </a:r>
            <a:endParaRPr lang="en-US" sz="2000" b="1" dirty="0" smtClean="0">
              <a:solidFill>
                <a:srgbClr val="1B3D6D"/>
              </a:solidFill>
            </a:endParaRPr>
          </a:p>
          <a:p>
            <a:pPr marL="520700" lvl="2" indent="-342900"/>
            <a:r>
              <a:rPr lang="en-US" sz="2000" dirty="0" smtClean="0"/>
              <a:t>Corrections for errors </a:t>
            </a:r>
            <a:r>
              <a:rPr lang="en-US" sz="2000" dirty="0"/>
              <a:t>that occur in </a:t>
            </a:r>
            <a:r>
              <a:rPr lang="en-US" sz="2000" dirty="0" smtClean="0"/>
              <a:t>the </a:t>
            </a:r>
            <a:r>
              <a:rPr lang="en-US" sz="2000" dirty="0"/>
              <a:t>e</a:t>
            </a:r>
            <a:r>
              <a:rPr lang="en-US" sz="2000" dirty="0" smtClean="0"/>
              <a:t>mployee’s section</a:t>
            </a:r>
          </a:p>
          <a:p>
            <a:pPr marL="520700" lvl="2" indent="-342900"/>
            <a:r>
              <a:rPr lang="en-US" sz="2000" dirty="0" smtClean="0"/>
              <a:t>Must </a:t>
            </a:r>
            <a:r>
              <a:rPr lang="en-US" sz="2000" dirty="0"/>
              <a:t>always be </a:t>
            </a:r>
            <a:r>
              <a:rPr lang="en-US" sz="2000" dirty="0" smtClean="0"/>
              <a:t>approved/resigned </a:t>
            </a:r>
            <a:r>
              <a:rPr lang="en-US" sz="2000" dirty="0"/>
              <a:t>by </a:t>
            </a:r>
            <a:r>
              <a:rPr lang="en-US" sz="2000" dirty="0" smtClean="0"/>
              <a:t>employee</a:t>
            </a:r>
            <a:endParaRPr lang="en-US" sz="2000" dirty="0"/>
          </a:p>
          <a:p>
            <a:pPr marL="177800" lvl="2" indent="-136525"/>
            <a:endParaRPr lang="en-US" sz="1050" b="1" dirty="0" smtClean="0"/>
          </a:p>
          <a:p>
            <a:pPr marL="177800" lvl="2" indent="-136525"/>
            <a:r>
              <a:rPr lang="en-US" sz="2000" b="1" dirty="0" smtClean="0">
                <a:solidFill>
                  <a:srgbClr val="1B3D6D"/>
                </a:solidFill>
              </a:rPr>
              <a:t>Section </a:t>
            </a:r>
            <a:r>
              <a:rPr lang="en-US" sz="2000" b="1" dirty="0">
                <a:solidFill>
                  <a:srgbClr val="1B3D6D"/>
                </a:solidFill>
              </a:rPr>
              <a:t>2 </a:t>
            </a:r>
            <a:r>
              <a:rPr lang="en-US" sz="2000" b="1" dirty="0" smtClean="0">
                <a:solidFill>
                  <a:srgbClr val="1B3D6D"/>
                </a:solidFill>
              </a:rPr>
              <a:t>&amp; 3 Amendments</a:t>
            </a:r>
          </a:p>
          <a:p>
            <a:pPr marL="177800" lvl="2" indent="-136525"/>
            <a:r>
              <a:rPr lang="en-US" sz="1800" b="1" dirty="0">
                <a:solidFill>
                  <a:srgbClr val="1B3D6D"/>
                </a:solidFill>
              </a:rPr>
              <a:t> </a:t>
            </a:r>
            <a:r>
              <a:rPr lang="en-US" sz="1800" b="1" dirty="0" smtClean="0">
                <a:solidFill>
                  <a:srgbClr val="1B3D6D"/>
                </a:solidFill>
              </a:rPr>
              <a:t>  </a:t>
            </a:r>
            <a:r>
              <a:rPr lang="en-US" sz="1800" dirty="0" smtClean="0"/>
              <a:t>Corrections for errors created by the processor</a:t>
            </a:r>
          </a:p>
          <a:p>
            <a:pPr marL="384175" lvl="2" indent="-342900"/>
            <a:r>
              <a:rPr lang="en-US" sz="2000" dirty="0" smtClean="0"/>
              <a:t>All amendments are included in the I-9 audit trail</a:t>
            </a:r>
          </a:p>
          <a:p>
            <a:pPr marL="384175" lvl="2" indent="-342900"/>
            <a:r>
              <a:rPr lang="en-US" sz="2000" dirty="0" smtClean="0"/>
              <a:t>Can </a:t>
            </a:r>
            <a:r>
              <a:rPr lang="en-US" sz="2000" dirty="0" smtClean="0"/>
              <a:t>only be done in person</a:t>
            </a:r>
          </a:p>
          <a:p>
            <a:pPr marL="34290" indent="0">
              <a:buNone/>
            </a:pPr>
            <a:endParaRPr lang="en-US" sz="2400" dirty="0"/>
          </a:p>
        </p:txBody>
      </p:sp>
    </p:spTree>
    <p:extLst>
      <p:ext uri="{BB962C8B-B14F-4D97-AF65-F5344CB8AC3E}">
        <p14:creationId xmlns:p14="http://schemas.microsoft.com/office/powerpoint/2010/main" val="2986108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1B3D6D"/>
            </a:gs>
            <a:gs pos="55000">
              <a:srgbClr val="6AA2B8"/>
            </a:gs>
          </a:gsLst>
          <a:lin ang="5400000" scaled="1"/>
          <a:tileRect/>
        </a:gradFill>
        <a:effectLst/>
      </p:bgPr>
    </p:bg>
    <p:spTree>
      <p:nvGrpSpPr>
        <p:cNvPr id="1" name=""/>
        <p:cNvGrpSpPr/>
        <p:nvPr/>
      </p:nvGrpSpPr>
      <p:grpSpPr>
        <a:xfrm>
          <a:off x="0" y="0"/>
          <a:ext cx="0" cy="0"/>
          <a:chOff x="0" y="0"/>
          <a:chExt cx="0" cy="0"/>
        </a:xfrm>
      </p:grpSpPr>
      <p:sp>
        <p:nvSpPr>
          <p:cNvPr id="9" name="Rounded Rectangle 8"/>
          <p:cNvSpPr/>
          <p:nvPr/>
        </p:nvSpPr>
        <p:spPr>
          <a:xfrm>
            <a:off x="505640" y="4495800"/>
            <a:ext cx="8162110" cy="880170"/>
          </a:xfrm>
          <a:prstGeom prst="roundRect">
            <a:avLst/>
          </a:prstGeom>
          <a:gradFill flip="none" rotWithShape="1">
            <a:gsLst>
              <a:gs pos="19000">
                <a:schemeClr val="accent4">
                  <a:lumMod val="60000"/>
                  <a:lumOff val="40000"/>
                </a:schemeClr>
              </a:gs>
              <a:gs pos="99115">
                <a:schemeClr val="accent1">
                  <a:lumMod val="20000"/>
                  <a:lumOff val="80000"/>
                </a:schemeClr>
              </a:gs>
              <a:gs pos="65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Learning Objectives</a:t>
            </a:r>
            <a:endParaRPr lang="en-US" dirty="0"/>
          </a:p>
        </p:txBody>
      </p:sp>
      <p:sp>
        <p:nvSpPr>
          <p:cNvPr id="3" name="Rounded Rectangle 2"/>
          <p:cNvSpPr/>
          <p:nvPr/>
        </p:nvSpPr>
        <p:spPr>
          <a:xfrm>
            <a:off x="505640" y="1295400"/>
            <a:ext cx="8162110" cy="847308"/>
          </a:xfrm>
          <a:prstGeom prst="roundRect">
            <a:avLst/>
          </a:prstGeom>
          <a:gradFill flip="none" rotWithShape="1">
            <a:gsLst>
              <a:gs pos="19000">
                <a:schemeClr val="accent4">
                  <a:lumMod val="60000"/>
                  <a:lumOff val="40000"/>
                </a:schemeClr>
              </a:gs>
              <a:gs pos="99115">
                <a:schemeClr val="accent1">
                  <a:lumMod val="20000"/>
                  <a:lumOff val="80000"/>
                </a:schemeClr>
              </a:gs>
              <a:gs pos="65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66750" y="1371600"/>
            <a:ext cx="7086600" cy="707886"/>
          </a:xfrm>
          <a:prstGeom prst="rect">
            <a:avLst/>
          </a:prstGeom>
          <a:noFill/>
        </p:spPr>
        <p:txBody>
          <a:bodyPr wrap="square" rtlCol="0">
            <a:spAutoFit/>
          </a:bodyPr>
          <a:lstStyle/>
          <a:p>
            <a:pPr algn="l"/>
            <a:r>
              <a:rPr lang="en-US" sz="4000" b="0" dirty="0" smtClean="0">
                <a:solidFill>
                  <a:srgbClr val="1B3D6D"/>
                </a:solidFill>
              </a:rPr>
              <a:t>I-9 Essentials</a:t>
            </a:r>
            <a:endParaRPr lang="en-US" sz="4000" b="0" dirty="0">
              <a:solidFill>
                <a:srgbClr val="1B3D6D"/>
              </a:solidFill>
            </a:endParaRPr>
          </a:p>
        </p:txBody>
      </p:sp>
      <p:sp>
        <p:nvSpPr>
          <p:cNvPr id="5" name="Rounded Rectangle 4"/>
          <p:cNvSpPr/>
          <p:nvPr/>
        </p:nvSpPr>
        <p:spPr>
          <a:xfrm>
            <a:off x="514350" y="2343150"/>
            <a:ext cx="8162110" cy="838200"/>
          </a:xfrm>
          <a:prstGeom prst="roundRect">
            <a:avLst/>
          </a:prstGeom>
          <a:gradFill flip="none" rotWithShape="1">
            <a:gsLst>
              <a:gs pos="19000">
                <a:schemeClr val="accent4">
                  <a:lumMod val="60000"/>
                  <a:lumOff val="40000"/>
                </a:schemeClr>
              </a:gs>
              <a:gs pos="99115">
                <a:schemeClr val="accent1">
                  <a:lumMod val="20000"/>
                  <a:lumOff val="80000"/>
                </a:schemeClr>
              </a:gs>
              <a:gs pos="65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8040" y="2397531"/>
            <a:ext cx="7086600" cy="707886"/>
          </a:xfrm>
          <a:prstGeom prst="rect">
            <a:avLst/>
          </a:prstGeom>
          <a:noFill/>
        </p:spPr>
        <p:txBody>
          <a:bodyPr wrap="square" rtlCol="0">
            <a:spAutoFit/>
          </a:bodyPr>
          <a:lstStyle/>
          <a:p>
            <a:pPr algn="l"/>
            <a:r>
              <a:rPr lang="en-US" sz="4000" b="0" dirty="0" smtClean="0">
                <a:solidFill>
                  <a:srgbClr val="1B3D6D"/>
                </a:solidFill>
              </a:rPr>
              <a:t>Tracker System Highlights</a:t>
            </a:r>
            <a:endParaRPr lang="en-US" sz="4000" b="0" dirty="0">
              <a:solidFill>
                <a:srgbClr val="1B3D6D"/>
              </a:solidFill>
            </a:endParaRPr>
          </a:p>
        </p:txBody>
      </p:sp>
      <p:sp>
        <p:nvSpPr>
          <p:cNvPr id="7" name="Rounded Rectangle 6"/>
          <p:cNvSpPr/>
          <p:nvPr/>
        </p:nvSpPr>
        <p:spPr>
          <a:xfrm>
            <a:off x="505640" y="3399174"/>
            <a:ext cx="8162110" cy="887076"/>
          </a:xfrm>
          <a:prstGeom prst="roundRect">
            <a:avLst/>
          </a:prstGeom>
          <a:gradFill flip="none" rotWithShape="1">
            <a:gsLst>
              <a:gs pos="19000">
                <a:schemeClr val="accent4">
                  <a:lumMod val="60000"/>
                  <a:lumOff val="40000"/>
                </a:schemeClr>
              </a:gs>
              <a:gs pos="99115">
                <a:schemeClr val="accent1">
                  <a:lumMod val="20000"/>
                  <a:lumOff val="80000"/>
                </a:schemeClr>
              </a:gs>
              <a:gs pos="65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42950" y="4552950"/>
            <a:ext cx="7086600" cy="707886"/>
          </a:xfrm>
          <a:prstGeom prst="rect">
            <a:avLst/>
          </a:prstGeom>
          <a:noFill/>
        </p:spPr>
        <p:txBody>
          <a:bodyPr wrap="square" rtlCol="0">
            <a:spAutoFit/>
          </a:bodyPr>
          <a:lstStyle/>
          <a:p>
            <a:pPr algn="l"/>
            <a:r>
              <a:rPr lang="en-US" sz="4000" b="0" dirty="0" smtClean="0">
                <a:solidFill>
                  <a:srgbClr val="1B3D6D"/>
                </a:solidFill>
              </a:rPr>
              <a:t>I-9 Demos</a:t>
            </a:r>
            <a:endParaRPr lang="en-US" sz="4000" b="0" dirty="0">
              <a:solidFill>
                <a:srgbClr val="1B3D6D"/>
              </a:solidFill>
            </a:endParaRPr>
          </a:p>
        </p:txBody>
      </p:sp>
      <p:sp>
        <p:nvSpPr>
          <p:cNvPr id="10" name="TextBox 9"/>
          <p:cNvSpPr txBox="1"/>
          <p:nvPr/>
        </p:nvSpPr>
        <p:spPr>
          <a:xfrm>
            <a:off x="638990" y="3441144"/>
            <a:ext cx="7086600" cy="707886"/>
          </a:xfrm>
          <a:prstGeom prst="rect">
            <a:avLst/>
          </a:prstGeom>
          <a:noFill/>
        </p:spPr>
        <p:txBody>
          <a:bodyPr wrap="square" rtlCol="0">
            <a:spAutoFit/>
          </a:bodyPr>
          <a:lstStyle/>
          <a:p>
            <a:pPr algn="l"/>
            <a:r>
              <a:rPr lang="en-US" sz="4000" b="0" dirty="0" smtClean="0">
                <a:solidFill>
                  <a:srgbClr val="1B3D6D"/>
                </a:solidFill>
              </a:rPr>
              <a:t>Special I-9 Procedures</a:t>
            </a:r>
            <a:endParaRPr lang="en-US" sz="4000" b="0" dirty="0">
              <a:solidFill>
                <a:srgbClr val="1B3D6D"/>
              </a:solidFill>
            </a:endParaRPr>
          </a:p>
        </p:txBody>
      </p:sp>
      <p:sp>
        <p:nvSpPr>
          <p:cNvPr id="11" name="Rounded Rectangle 10"/>
          <p:cNvSpPr/>
          <p:nvPr/>
        </p:nvSpPr>
        <p:spPr>
          <a:xfrm>
            <a:off x="524690" y="5562600"/>
            <a:ext cx="8162110" cy="838200"/>
          </a:xfrm>
          <a:prstGeom prst="roundRect">
            <a:avLst/>
          </a:prstGeom>
          <a:gradFill flip="none" rotWithShape="1">
            <a:gsLst>
              <a:gs pos="19000">
                <a:schemeClr val="accent4">
                  <a:lumMod val="60000"/>
                  <a:lumOff val="40000"/>
                </a:schemeClr>
              </a:gs>
              <a:gs pos="99115">
                <a:schemeClr val="accent1">
                  <a:lumMod val="20000"/>
                  <a:lumOff val="80000"/>
                </a:schemeClr>
              </a:gs>
              <a:gs pos="65000">
                <a:schemeClr val="accent1">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0" y="5616714"/>
            <a:ext cx="7086600" cy="707886"/>
          </a:xfrm>
          <a:prstGeom prst="rect">
            <a:avLst/>
          </a:prstGeom>
          <a:noFill/>
        </p:spPr>
        <p:txBody>
          <a:bodyPr wrap="square" rtlCol="0">
            <a:spAutoFit/>
          </a:bodyPr>
          <a:lstStyle/>
          <a:p>
            <a:pPr algn="l"/>
            <a:r>
              <a:rPr lang="en-US" sz="4000" b="0" dirty="0" smtClean="0">
                <a:solidFill>
                  <a:srgbClr val="1B3D6D"/>
                </a:solidFill>
              </a:rPr>
              <a:t>I-9 Resources</a:t>
            </a:r>
            <a:endParaRPr lang="en-US" sz="4000" b="0" dirty="0">
              <a:solidFill>
                <a:srgbClr val="1B3D6D"/>
              </a:solidFill>
            </a:endParaRPr>
          </a:p>
        </p:txBody>
      </p:sp>
    </p:spTree>
    <p:extLst>
      <p:ext uri="{BB962C8B-B14F-4D97-AF65-F5344CB8AC3E}">
        <p14:creationId xmlns:p14="http://schemas.microsoft.com/office/powerpoint/2010/main" val="1161934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Transfers from another UC</a:t>
            </a:r>
            <a:endParaRPr lang="en-US" dirty="0"/>
          </a:p>
        </p:txBody>
      </p:sp>
      <p:sp>
        <p:nvSpPr>
          <p:cNvPr id="3" name="Content Placeholder 2"/>
          <p:cNvSpPr>
            <a:spLocks noGrp="1"/>
          </p:cNvSpPr>
          <p:nvPr>
            <p:ph idx="1"/>
          </p:nvPr>
        </p:nvSpPr>
        <p:spPr>
          <a:xfrm>
            <a:off x="152400" y="1219200"/>
            <a:ext cx="8991600" cy="4876800"/>
          </a:xfrm>
          <a:noFill/>
        </p:spPr>
        <p:txBody>
          <a:bodyPr>
            <a:noAutofit/>
          </a:bodyPr>
          <a:lstStyle/>
          <a:p>
            <a:pPr marL="0" lvl="3" indent="0">
              <a:buNone/>
            </a:pPr>
            <a:r>
              <a:rPr lang="en-US" sz="2400" dirty="0" smtClean="0">
                <a:solidFill>
                  <a:srgbClr val="FDA80B"/>
                </a:solidFill>
              </a:rPr>
              <a:t>When an employee comes to UC ANR from another UC location, their I-9 should follow them</a:t>
            </a:r>
          </a:p>
          <a:p>
            <a:pPr marL="0" lvl="3" indent="0">
              <a:buNone/>
            </a:pPr>
            <a:endParaRPr lang="en-US" sz="1800" dirty="0"/>
          </a:p>
          <a:p>
            <a:pPr marL="0" lvl="3" indent="0">
              <a:buNone/>
            </a:pPr>
            <a:r>
              <a:rPr lang="en-US" sz="2000" b="1" dirty="0" smtClean="0"/>
              <a:t>If the I-9 is in Tracker:</a:t>
            </a:r>
          </a:p>
          <a:p>
            <a:pPr marL="451490" lvl="4" indent="-285750"/>
            <a:r>
              <a:rPr lang="en-US" sz="2000" dirty="0" smtClean="0"/>
              <a:t>The assigned HR Generalist must be notified to initiate the transfer with the UC Systemwide Administrator </a:t>
            </a:r>
          </a:p>
          <a:p>
            <a:pPr marL="0" lvl="3" indent="0">
              <a:buNone/>
            </a:pPr>
            <a:r>
              <a:rPr lang="en-US" sz="2000" b="1" dirty="0" smtClean="0"/>
              <a:t/>
            </a:r>
            <a:br>
              <a:rPr lang="en-US" sz="2000" b="1" dirty="0" smtClean="0"/>
            </a:br>
            <a:r>
              <a:rPr lang="en-US" sz="2000" b="1" dirty="0" smtClean="0"/>
              <a:t>If the I-9 is not in Tracker:</a:t>
            </a:r>
          </a:p>
          <a:p>
            <a:pPr marL="451490" lvl="4" indent="-285750"/>
            <a:r>
              <a:rPr lang="en-US" sz="2000" dirty="0" smtClean="0"/>
              <a:t>Work with the other location to ensure that the existing I-9 will be transferred over</a:t>
            </a:r>
          </a:p>
          <a:p>
            <a:pPr lvl="4">
              <a:lnSpc>
                <a:spcPct val="100000"/>
              </a:lnSpc>
            </a:pPr>
            <a:r>
              <a:rPr lang="en-US" sz="2000" dirty="0" smtClean="0"/>
              <a:t>Once received, input and upload into Tracker </a:t>
            </a:r>
            <a:r>
              <a:rPr lang="en-US" sz="2000" dirty="0"/>
              <a:t>(</a:t>
            </a:r>
            <a:r>
              <a:rPr lang="en-US" sz="2000" dirty="0" smtClean="0"/>
              <a:t>shred original if necessary)</a:t>
            </a:r>
            <a:endParaRPr lang="en-US" sz="2000" dirty="0"/>
          </a:p>
          <a:p>
            <a:pPr lvl="1">
              <a:lnSpc>
                <a:spcPct val="100000"/>
              </a:lnSpc>
            </a:pPr>
            <a:r>
              <a:rPr lang="en-US" sz="2000" dirty="0" smtClean="0"/>
              <a:t>If </a:t>
            </a:r>
            <a:r>
              <a:rPr lang="en-US" sz="2000" dirty="0"/>
              <a:t>the original </a:t>
            </a:r>
            <a:r>
              <a:rPr lang="en-US" sz="2000" dirty="0" smtClean="0"/>
              <a:t>I-9 is </a:t>
            </a:r>
            <a:r>
              <a:rPr lang="en-US" sz="2000" dirty="0"/>
              <a:t>not </a:t>
            </a:r>
            <a:r>
              <a:rPr lang="en-US" sz="2000" dirty="0" smtClean="0"/>
              <a:t>located/transferred within a reasonable amount of time, </a:t>
            </a:r>
            <a:r>
              <a:rPr lang="en-US" sz="2000" dirty="0"/>
              <a:t>a new I-9 must be created</a:t>
            </a:r>
          </a:p>
          <a:p>
            <a:pPr marL="205740" lvl="1" indent="0">
              <a:lnSpc>
                <a:spcPct val="100000"/>
              </a:lnSpc>
              <a:buNone/>
            </a:pPr>
            <a:endParaRPr lang="en-US" dirty="0"/>
          </a:p>
          <a:p>
            <a:pPr marL="165740" lvl="4" indent="0">
              <a:buNone/>
            </a:pPr>
            <a:endParaRPr lang="en-US" sz="1800" dirty="0" smtClean="0"/>
          </a:p>
          <a:p>
            <a:pPr lvl="2"/>
            <a:endParaRPr lang="en-US" sz="1800" dirty="0"/>
          </a:p>
        </p:txBody>
      </p:sp>
    </p:spTree>
    <p:extLst>
      <p:ext uri="{BB962C8B-B14F-4D97-AF65-F5344CB8AC3E}">
        <p14:creationId xmlns:p14="http://schemas.microsoft.com/office/powerpoint/2010/main" val="2483994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Steps for New I-9</a:t>
            </a:r>
            <a:endParaRPr lang="en-US" dirty="0"/>
          </a:p>
        </p:txBody>
      </p:sp>
      <p:sp>
        <p:nvSpPr>
          <p:cNvPr id="3" name="Content Placeholder 2"/>
          <p:cNvSpPr>
            <a:spLocks noGrp="1"/>
          </p:cNvSpPr>
          <p:nvPr>
            <p:ph sz="half" idx="4294967295"/>
          </p:nvPr>
        </p:nvSpPr>
        <p:spPr>
          <a:xfrm>
            <a:off x="388336" y="1239738"/>
            <a:ext cx="7867934" cy="4318336"/>
          </a:xfrm>
          <a:noFill/>
          <a:effectLst>
            <a:innerShdw blurRad="63500" dist="50800" dir="18900000">
              <a:prstClr val="black">
                <a:alpha val="50000"/>
              </a:prstClr>
            </a:innerShdw>
          </a:effectLst>
        </p:spPr>
        <p:txBody>
          <a:bodyPr>
            <a:noAutofit/>
          </a:bodyPr>
          <a:lstStyle/>
          <a:p>
            <a:pPr marL="34290" indent="0">
              <a:buNone/>
            </a:pPr>
            <a:r>
              <a:rPr lang="en-US" sz="2400" b="1" dirty="0" smtClean="0"/>
              <a:t>General Overview</a:t>
            </a:r>
            <a:endParaRPr lang="en-US" b="1" dirty="0"/>
          </a:p>
          <a:p>
            <a:pPr marL="34290" indent="0">
              <a:buNone/>
            </a:pPr>
            <a:endParaRPr lang="en-US" sz="2800" dirty="0" smtClean="0"/>
          </a:p>
          <a:p>
            <a:pPr lvl="1" indent="-342900">
              <a:lnSpc>
                <a:spcPct val="150000"/>
              </a:lnSpc>
              <a:spcBef>
                <a:spcPts val="0"/>
              </a:spcBef>
              <a:spcAft>
                <a:spcPts val="0"/>
              </a:spcAft>
              <a:buClrTx/>
              <a:buSzPct val="100000"/>
              <a:buFont typeface="+mj-lt"/>
              <a:buAutoNum type="arabicPeriod"/>
            </a:pPr>
            <a:r>
              <a:rPr lang="en-US" sz="2000" dirty="0" smtClean="0">
                <a:solidFill>
                  <a:srgbClr val="FDA80B"/>
                </a:solidFill>
              </a:rPr>
              <a:t>Tracker</a:t>
            </a:r>
            <a:r>
              <a:rPr lang="en-US" sz="2000" dirty="0" smtClean="0"/>
              <a:t> automatically sends email with secure link to employee</a:t>
            </a:r>
          </a:p>
          <a:p>
            <a:pPr lvl="1" indent="-342900">
              <a:lnSpc>
                <a:spcPct val="150000"/>
              </a:lnSpc>
              <a:spcBef>
                <a:spcPts val="0"/>
              </a:spcBef>
              <a:spcAft>
                <a:spcPts val="0"/>
              </a:spcAft>
              <a:buClrTx/>
              <a:buSzPct val="100000"/>
              <a:buFont typeface="+mj-lt"/>
              <a:buAutoNum type="arabicPeriod"/>
            </a:pPr>
            <a:r>
              <a:rPr lang="en-US" sz="2000" dirty="0" smtClean="0">
                <a:solidFill>
                  <a:srgbClr val="FDA80B"/>
                </a:solidFill>
              </a:rPr>
              <a:t>Employee</a:t>
            </a:r>
            <a:r>
              <a:rPr lang="en-US" sz="2000" dirty="0" smtClean="0"/>
              <a:t> </a:t>
            </a:r>
            <a:r>
              <a:rPr lang="en-US" sz="2000" dirty="0"/>
              <a:t>fills out Section 1 prior to coming into the </a:t>
            </a:r>
            <a:r>
              <a:rPr lang="en-US" sz="2000" dirty="0" smtClean="0"/>
              <a:t>office</a:t>
            </a:r>
          </a:p>
          <a:p>
            <a:pPr lvl="1" indent="-342900">
              <a:lnSpc>
                <a:spcPct val="150000"/>
              </a:lnSpc>
              <a:spcBef>
                <a:spcPts val="0"/>
              </a:spcBef>
              <a:spcAft>
                <a:spcPts val="0"/>
              </a:spcAft>
              <a:buClrTx/>
              <a:buSzPct val="100000"/>
              <a:buFont typeface="+mj-lt"/>
              <a:buAutoNum type="arabicPeriod"/>
            </a:pPr>
            <a:r>
              <a:rPr lang="en-US" sz="2000" dirty="0" smtClean="0">
                <a:solidFill>
                  <a:srgbClr val="FDA80B"/>
                </a:solidFill>
              </a:rPr>
              <a:t>Processor</a:t>
            </a:r>
            <a:r>
              <a:rPr lang="en-US" sz="2000" dirty="0" smtClean="0"/>
              <a:t> </a:t>
            </a:r>
            <a:r>
              <a:rPr lang="en-US" sz="2000" dirty="0"/>
              <a:t>reviews documents </a:t>
            </a:r>
            <a:r>
              <a:rPr lang="en-US" sz="2000" dirty="0" smtClean="0"/>
              <a:t>and </a:t>
            </a:r>
            <a:r>
              <a:rPr lang="en-US" sz="2000" dirty="0"/>
              <a:t>completes </a:t>
            </a:r>
            <a:r>
              <a:rPr lang="en-US" sz="2000" dirty="0" smtClean="0"/>
              <a:t>Section 2 </a:t>
            </a:r>
            <a:endParaRPr lang="en-US" sz="2000" dirty="0"/>
          </a:p>
          <a:p>
            <a:pPr lvl="1" indent="-342900">
              <a:lnSpc>
                <a:spcPct val="150000"/>
              </a:lnSpc>
              <a:spcBef>
                <a:spcPts val="0"/>
              </a:spcBef>
              <a:spcAft>
                <a:spcPts val="0"/>
              </a:spcAft>
              <a:buClrTx/>
              <a:buSzPct val="100000"/>
              <a:buFont typeface="+mj-lt"/>
              <a:buAutoNum type="arabicPeriod"/>
            </a:pPr>
            <a:r>
              <a:rPr lang="en-US" sz="2000" dirty="0" smtClean="0">
                <a:solidFill>
                  <a:srgbClr val="FDA80B"/>
                </a:solidFill>
              </a:rPr>
              <a:t>HR Operations</a:t>
            </a:r>
            <a:r>
              <a:rPr lang="en-US" sz="2000" dirty="0" smtClean="0"/>
              <a:t> </a:t>
            </a:r>
            <a:r>
              <a:rPr lang="en-US" sz="2000" dirty="0"/>
              <a:t>reviews documents and </a:t>
            </a:r>
            <a:r>
              <a:rPr lang="en-US" sz="2000" dirty="0" smtClean="0"/>
              <a:t>validates the information from I-9 Tracker </a:t>
            </a:r>
            <a:endParaRPr lang="en-US" sz="2000" dirty="0"/>
          </a:p>
          <a:p>
            <a:pPr marL="0" lvl="1" indent="0">
              <a:lnSpc>
                <a:spcPct val="150000"/>
              </a:lnSpc>
              <a:spcBef>
                <a:spcPts val="0"/>
              </a:spcBef>
              <a:spcAft>
                <a:spcPts val="0"/>
              </a:spcAft>
              <a:buClrTx/>
              <a:buSzPct val="100000"/>
              <a:buNone/>
            </a:pPr>
            <a:endParaRPr lang="en-US" sz="2000" dirty="0" smtClean="0"/>
          </a:p>
          <a:p>
            <a:pPr marL="0" lvl="1" indent="0">
              <a:lnSpc>
                <a:spcPct val="100000"/>
              </a:lnSpc>
              <a:spcBef>
                <a:spcPts val="0"/>
              </a:spcBef>
              <a:spcAft>
                <a:spcPts val="0"/>
              </a:spcAft>
              <a:buClrTx/>
              <a:buSzPct val="100000"/>
              <a:buNone/>
            </a:pPr>
            <a:r>
              <a:rPr lang="en-US" sz="2000" dirty="0" smtClean="0"/>
              <a:t> </a:t>
            </a:r>
          </a:p>
        </p:txBody>
      </p:sp>
      <p:grpSp>
        <p:nvGrpSpPr>
          <p:cNvPr id="13" name="Group 12"/>
          <p:cNvGrpSpPr/>
          <p:nvPr/>
        </p:nvGrpSpPr>
        <p:grpSpPr>
          <a:xfrm>
            <a:off x="887730" y="5769113"/>
            <a:ext cx="7368540" cy="784087"/>
            <a:chOff x="895350" y="5769113"/>
            <a:chExt cx="7368540" cy="784087"/>
          </a:xfrm>
        </p:grpSpPr>
        <p:sp>
          <p:nvSpPr>
            <p:cNvPr id="11" name="Rounded Rectangle 10"/>
            <p:cNvSpPr/>
            <p:nvPr/>
          </p:nvSpPr>
          <p:spPr>
            <a:xfrm>
              <a:off x="895350" y="5769113"/>
              <a:ext cx="1733550" cy="784087"/>
            </a:xfrm>
            <a:prstGeom prst="roundRect">
              <a:avLst/>
            </a:prstGeom>
            <a:solidFill>
              <a:srgbClr val="FDA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667000" y="5769114"/>
              <a:ext cx="5596890" cy="783193"/>
            </a:xfrm>
            <a:prstGeom prst="roundRect">
              <a:avLst/>
            </a:prstGeom>
            <a:solidFill>
              <a:srgbClr val="1B3D6D"/>
            </a:solidFill>
            <a:ln>
              <a:noFill/>
            </a:ln>
          </p:spPr>
          <p:txBody>
            <a:bodyPr wrap="square" rtlCol="0">
              <a:spAutoFit/>
            </a:bodyPr>
            <a:lstStyle/>
            <a:p>
              <a:r>
                <a:rPr lang="en-US" sz="2000" b="0" dirty="0" smtClean="0">
                  <a:solidFill>
                    <a:schemeClr val="bg1"/>
                  </a:solidFill>
                  <a:latin typeface="Arial" panose="020B0604020202020204" pitchFamily="34" charset="0"/>
                  <a:cs typeface="Arial" panose="020B0604020202020204" pitchFamily="34" charset="0"/>
                </a:rPr>
                <a:t>You should only begin the I-9 Process after the job offer has been accepted</a:t>
              </a:r>
              <a:endParaRPr lang="en-US" sz="2000" b="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952500" y="5942051"/>
              <a:ext cx="1657350" cy="400110"/>
            </a:xfrm>
            <a:prstGeom prst="rect">
              <a:avLst/>
            </a:prstGeom>
            <a:noFill/>
            <a:ln>
              <a:noFill/>
            </a:ln>
          </p:spPr>
          <p:txBody>
            <a:bodyPr wrap="square" rtlCol="0">
              <a:spAutoFit/>
            </a:bodyPr>
            <a:lstStyle/>
            <a:p>
              <a:r>
                <a:rPr lang="en-US" sz="2000" dirty="0" smtClean="0">
                  <a:solidFill>
                    <a:schemeClr val="bg1"/>
                  </a:solidFill>
                  <a:latin typeface="Arial" panose="020B0604020202020204" pitchFamily="34" charset="0"/>
                  <a:cs typeface="Arial" panose="020B0604020202020204" pitchFamily="34" charset="0"/>
                </a:rPr>
                <a:t>Reminder:</a:t>
              </a:r>
              <a:endParaRPr lang="en-US" sz="1600"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86076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sp>
        <p:nvSpPr>
          <p:cNvPr id="3" name="Content Placeholder 2"/>
          <p:cNvSpPr>
            <a:spLocks noGrp="1"/>
          </p:cNvSpPr>
          <p:nvPr>
            <p:ph idx="1"/>
          </p:nvPr>
        </p:nvSpPr>
        <p:spPr>
          <a:xfrm>
            <a:off x="381000" y="1219200"/>
            <a:ext cx="8492779" cy="5638800"/>
          </a:xfrm>
        </p:spPr>
        <p:txBody>
          <a:bodyPr>
            <a:normAutofit/>
          </a:bodyPr>
          <a:lstStyle/>
          <a:p>
            <a:pPr marL="34290" indent="0">
              <a:buNone/>
            </a:pPr>
            <a:r>
              <a:rPr lang="en-US" sz="1800" b="1" dirty="0">
                <a:solidFill>
                  <a:srgbClr val="1B3D6D"/>
                </a:solidFill>
              </a:rPr>
              <a:t>Email Contact:</a:t>
            </a:r>
            <a:endParaRPr lang="en-US" sz="1800" b="1" dirty="0">
              <a:solidFill>
                <a:srgbClr val="000000"/>
              </a:solidFill>
            </a:endParaRPr>
          </a:p>
          <a:p>
            <a:pPr>
              <a:buFont typeface="Symbol" panose="05050102010706020507" pitchFamily="18" charset="2"/>
              <a:buChar char="·"/>
            </a:pPr>
            <a:r>
              <a:rPr lang="en-US" sz="1800" dirty="0" smtClean="0">
                <a:solidFill>
                  <a:srgbClr val="000000"/>
                </a:solidFill>
              </a:rPr>
              <a:t>UC ANR </a:t>
            </a:r>
            <a:r>
              <a:rPr lang="en-US" sz="1800" dirty="0">
                <a:solidFill>
                  <a:srgbClr val="000000"/>
                </a:solidFill>
              </a:rPr>
              <a:t>I-9 Administrator at </a:t>
            </a:r>
            <a:r>
              <a:rPr lang="en-US" sz="1800" u="sng" dirty="0">
                <a:solidFill>
                  <a:srgbClr val="FDA80B"/>
                </a:solidFill>
              </a:rPr>
              <a:t>humanresources@ucanr.edu</a:t>
            </a:r>
          </a:p>
          <a:p>
            <a:pPr marL="34290" indent="0">
              <a:buNone/>
            </a:pPr>
            <a:endParaRPr lang="en-US" sz="1100" b="1" u="sng" dirty="0">
              <a:solidFill>
                <a:srgbClr val="FDA80B"/>
              </a:solidFill>
            </a:endParaRPr>
          </a:p>
          <a:p>
            <a:pPr marL="34290" indent="0">
              <a:buNone/>
            </a:pPr>
            <a:r>
              <a:rPr lang="en-US" sz="1800" b="1" dirty="0">
                <a:solidFill>
                  <a:srgbClr val="1B3D6D"/>
                </a:solidFill>
              </a:rPr>
              <a:t>Websites:</a:t>
            </a:r>
            <a:endParaRPr lang="en-US" sz="1800" dirty="0">
              <a:solidFill>
                <a:srgbClr val="000000"/>
              </a:solidFill>
            </a:endParaRPr>
          </a:p>
          <a:p>
            <a:r>
              <a:rPr lang="pl-PL" sz="1800" dirty="0" smtClean="0">
                <a:solidFill>
                  <a:srgbClr val="000000"/>
                </a:solidFill>
              </a:rPr>
              <a:t>UC</a:t>
            </a:r>
            <a:r>
              <a:rPr lang="en-US" sz="1800" dirty="0" smtClean="0">
                <a:solidFill>
                  <a:srgbClr val="000000"/>
                </a:solidFill>
              </a:rPr>
              <a:t> ANR</a:t>
            </a:r>
            <a:r>
              <a:rPr lang="pl-PL" sz="1800" dirty="0" smtClean="0">
                <a:solidFill>
                  <a:srgbClr val="000000"/>
                </a:solidFill>
              </a:rPr>
              <a:t> </a:t>
            </a:r>
            <a:r>
              <a:rPr lang="pl-PL" sz="1800" dirty="0">
                <a:solidFill>
                  <a:srgbClr val="000000"/>
                </a:solidFill>
              </a:rPr>
              <a:t>I-9 Website: </a:t>
            </a:r>
            <a:r>
              <a:rPr lang="en-US" sz="1800" dirty="0">
                <a:solidFill>
                  <a:srgbClr val="000000"/>
                </a:solidFill>
                <a:hlinkClick r:id="rId3"/>
              </a:rPr>
              <a:t>https://</a:t>
            </a:r>
            <a:r>
              <a:rPr lang="en-US" sz="1800" dirty="0" smtClean="0">
                <a:solidFill>
                  <a:srgbClr val="000000"/>
                </a:solidFill>
                <a:hlinkClick r:id="rId3"/>
              </a:rPr>
              <a:t>wwwe.i9complete.com/home</a:t>
            </a:r>
            <a:r>
              <a:rPr lang="en-US" sz="1800" u="sng" dirty="0">
                <a:solidFill>
                  <a:srgbClr val="000000"/>
                </a:solidFill>
              </a:rPr>
              <a:t/>
            </a:r>
            <a:br>
              <a:rPr lang="en-US" sz="1800" u="sng" dirty="0">
                <a:solidFill>
                  <a:srgbClr val="000000"/>
                </a:solidFill>
              </a:rPr>
            </a:br>
            <a:endParaRPr lang="en-US" sz="1800" u="sng" dirty="0">
              <a:solidFill>
                <a:srgbClr val="000000"/>
              </a:solidFill>
            </a:endParaRPr>
          </a:p>
          <a:p>
            <a:pPr>
              <a:buFont typeface="Symbol" panose="05050102010706020507" pitchFamily="18" charset="2"/>
              <a:buChar char="·"/>
            </a:pPr>
            <a:r>
              <a:rPr lang="sv-SE" sz="1800" dirty="0" smtClean="0">
                <a:solidFill>
                  <a:srgbClr val="000000"/>
                </a:solidFill>
              </a:rPr>
              <a:t>USCIS </a:t>
            </a:r>
            <a:r>
              <a:rPr lang="sv-SE" sz="1800" dirty="0">
                <a:solidFill>
                  <a:srgbClr val="000000"/>
                </a:solidFill>
              </a:rPr>
              <a:t>I-9 Central website: </a:t>
            </a:r>
            <a:r>
              <a:rPr lang="sv-SE" sz="1800" dirty="0" smtClean="0">
                <a:solidFill>
                  <a:srgbClr val="FDA80B"/>
                </a:solidFill>
                <a:hlinkClick r:id="rId4"/>
              </a:rPr>
              <a:t>https://www.uscis.gov/i-9-central/handbook-employers-m-274</a:t>
            </a:r>
            <a:r>
              <a:rPr lang="sv-SE" sz="1800" dirty="0">
                <a:solidFill>
                  <a:srgbClr val="FDA80B"/>
                </a:solidFill>
              </a:rPr>
              <a:t/>
            </a:r>
            <a:br>
              <a:rPr lang="sv-SE" sz="1800" dirty="0">
                <a:solidFill>
                  <a:srgbClr val="FDA80B"/>
                </a:solidFill>
              </a:rPr>
            </a:br>
            <a:endParaRPr lang="sv-SE" sz="1800" dirty="0">
              <a:solidFill>
                <a:srgbClr val="FDA80B"/>
              </a:solidFill>
            </a:endParaRPr>
          </a:p>
          <a:p>
            <a:pPr marL="34290" indent="0">
              <a:buNone/>
            </a:pPr>
            <a:r>
              <a:rPr lang="en-US" sz="1800" b="1" dirty="0" smtClean="0">
                <a:solidFill>
                  <a:srgbClr val="1B3D6D"/>
                </a:solidFill>
              </a:rPr>
              <a:t>Manuals &amp; Quick Guides</a:t>
            </a:r>
            <a:endParaRPr lang="en-US" sz="1800" dirty="0">
              <a:solidFill>
                <a:srgbClr val="000000"/>
              </a:solidFill>
            </a:endParaRPr>
          </a:p>
          <a:p>
            <a:pPr>
              <a:buFont typeface="Symbol" panose="05050102010706020507" pitchFamily="18" charset="2"/>
              <a:buChar char="·"/>
            </a:pPr>
            <a:r>
              <a:rPr lang="en-US" sz="1800" dirty="0" smtClean="0">
                <a:solidFill>
                  <a:srgbClr val="000000"/>
                </a:solidFill>
              </a:rPr>
              <a:t>Tracker </a:t>
            </a:r>
            <a:r>
              <a:rPr lang="en-US" sz="1800" dirty="0">
                <a:solidFill>
                  <a:srgbClr val="000000"/>
                </a:solidFill>
              </a:rPr>
              <a:t>Tutorials available in </a:t>
            </a:r>
            <a:r>
              <a:rPr lang="en-US" sz="1800" dirty="0" smtClean="0">
                <a:solidFill>
                  <a:srgbClr val="000000"/>
                </a:solidFill>
              </a:rPr>
              <a:t>Tracker Dashboard</a:t>
            </a:r>
            <a:endParaRPr lang="en-US" sz="1800" dirty="0">
              <a:solidFill>
                <a:srgbClr val="000000"/>
              </a:solidFill>
            </a:endParaRPr>
          </a:p>
        </p:txBody>
      </p:sp>
      <p:pic>
        <p:nvPicPr>
          <p:cNvPr id="5" name="Picture 4"/>
          <p:cNvPicPr>
            <a:picLocks noChangeAspect="1"/>
          </p:cNvPicPr>
          <p:nvPr/>
        </p:nvPicPr>
        <p:blipFill rotWithShape="1">
          <a:blip r:embed="rId5"/>
          <a:srcRect l="21552" t="16176" r="22414" b="58824"/>
          <a:stretch/>
        </p:blipFill>
        <p:spPr>
          <a:xfrm>
            <a:off x="609600" y="5257800"/>
            <a:ext cx="4953000" cy="1295400"/>
          </a:xfrm>
          <a:prstGeom prst="rect">
            <a:avLst/>
          </a:prstGeom>
          <a:ln>
            <a:solidFill>
              <a:schemeClr val="bg2"/>
            </a:solidFill>
          </a:ln>
        </p:spPr>
      </p:pic>
      <p:sp>
        <p:nvSpPr>
          <p:cNvPr id="6" name="Oval 5"/>
          <p:cNvSpPr/>
          <p:nvPr/>
        </p:nvSpPr>
        <p:spPr>
          <a:xfrm>
            <a:off x="3429000" y="5562600"/>
            <a:ext cx="1066800" cy="990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603230" y="428624"/>
            <a:ext cx="2828398" cy="527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0524484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5" name="Content Placeholder 4"/>
          <p:cNvPicPr>
            <a:picLocks noGrp="1" noChangeAspect="1"/>
          </p:cNvPicPr>
          <p:nvPr>
            <p:ph idx="1"/>
          </p:nvPr>
        </p:nvPicPr>
        <p:blipFill>
          <a:blip r:embed="rId3"/>
          <a:stretch>
            <a:fillRect/>
          </a:stretch>
        </p:blipFill>
        <p:spPr>
          <a:xfrm>
            <a:off x="2323902" y="1560394"/>
            <a:ext cx="4572396" cy="4194412"/>
          </a:xfrm>
          <a:prstGeom prst="rect">
            <a:avLst/>
          </a:prstGeom>
        </p:spPr>
      </p:pic>
    </p:spTree>
    <p:extLst>
      <p:ext uri="{BB962C8B-B14F-4D97-AF65-F5344CB8AC3E}">
        <p14:creationId xmlns:p14="http://schemas.microsoft.com/office/powerpoint/2010/main" val="102275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needs a </a:t>
            </a:r>
            <a:r>
              <a:rPr lang="en-US" dirty="0"/>
              <a:t>F</a:t>
            </a:r>
            <a:r>
              <a:rPr lang="en-US" dirty="0" smtClean="0"/>
              <a:t>orm </a:t>
            </a:r>
            <a:r>
              <a:rPr lang="en-US" dirty="0"/>
              <a:t>I</a:t>
            </a:r>
            <a:r>
              <a:rPr lang="en-US" dirty="0" smtClean="0"/>
              <a:t>-9?</a:t>
            </a:r>
            <a:endParaRPr lang="en-US" dirty="0"/>
          </a:p>
        </p:txBody>
      </p:sp>
      <p:pic>
        <p:nvPicPr>
          <p:cNvPr id="11" name="Picture 10"/>
          <p:cNvPicPr>
            <a:picLocks noChangeAspect="1"/>
          </p:cNvPicPr>
          <p:nvPr/>
        </p:nvPicPr>
        <p:blipFill rotWithShape="1">
          <a:blip r:embed="rId3"/>
          <a:srcRect l="5294" t="8400" r="5294"/>
          <a:stretch/>
        </p:blipFill>
        <p:spPr>
          <a:xfrm>
            <a:off x="6444342" y="4572000"/>
            <a:ext cx="2362200" cy="1779420"/>
          </a:xfrm>
          <a:prstGeom prst="rect">
            <a:avLst/>
          </a:prstGeom>
        </p:spPr>
      </p:pic>
      <p:sp>
        <p:nvSpPr>
          <p:cNvPr id="11270" name="Rectangle 6"/>
          <p:cNvSpPr>
            <a:spLocks noGrp="1" noChangeArrowheads="1"/>
          </p:cNvSpPr>
          <p:nvPr>
            <p:ph idx="1"/>
          </p:nvPr>
        </p:nvSpPr>
        <p:spPr>
          <a:xfrm>
            <a:off x="293914" y="1211550"/>
            <a:ext cx="8697686" cy="2522250"/>
          </a:xfrm>
        </p:spPr>
        <p:txBody>
          <a:bodyPr>
            <a:noAutofit/>
          </a:bodyPr>
          <a:lstStyle/>
          <a:p>
            <a:pPr marL="34290" indent="0">
              <a:lnSpc>
                <a:spcPct val="100000"/>
              </a:lnSpc>
              <a:spcBef>
                <a:spcPts val="0"/>
              </a:spcBef>
              <a:buNone/>
            </a:pPr>
            <a:r>
              <a:rPr lang="en-US" dirty="0" smtClean="0">
                <a:solidFill>
                  <a:srgbClr val="FDA80B"/>
                </a:solidFill>
              </a:rPr>
              <a:t>The Form </a:t>
            </a:r>
            <a:r>
              <a:rPr lang="en-US" dirty="0">
                <a:solidFill>
                  <a:srgbClr val="FDA80B"/>
                </a:solidFill>
              </a:rPr>
              <a:t>I-9 </a:t>
            </a:r>
            <a:r>
              <a:rPr lang="en-US" dirty="0" smtClean="0">
                <a:solidFill>
                  <a:srgbClr val="FDA80B"/>
                </a:solidFill>
              </a:rPr>
              <a:t>is </a:t>
            </a:r>
            <a:r>
              <a:rPr lang="en-US" dirty="0">
                <a:solidFill>
                  <a:srgbClr val="FDA80B"/>
                </a:solidFill>
              </a:rPr>
              <a:t>only required for </a:t>
            </a:r>
            <a:r>
              <a:rPr lang="en-US" dirty="0" smtClean="0">
                <a:solidFill>
                  <a:srgbClr val="FDA80B"/>
                </a:solidFill>
              </a:rPr>
              <a:t>employees who perform labor or services in return for actual or anticipated wages or other remuneration.</a:t>
            </a:r>
            <a:endParaRPr lang="en-US" dirty="0">
              <a:solidFill>
                <a:srgbClr val="FDA80B"/>
              </a:solidFill>
            </a:endParaRPr>
          </a:p>
          <a:p>
            <a:pPr marL="34290" indent="0" defTabSz="647700">
              <a:spcBef>
                <a:spcPts val="0"/>
              </a:spcBef>
              <a:buNone/>
            </a:pPr>
            <a:r>
              <a:rPr lang="en-US" sz="1400" b="1" dirty="0" smtClean="0">
                <a:solidFill>
                  <a:srgbClr val="FDA80B"/>
                </a:solidFill>
              </a:rPr>
              <a:t>	</a:t>
            </a:r>
          </a:p>
          <a:p>
            <a:pPr marL="1992313" indent="-2781300" defTabSz="571500">
              <a:spcBef>
                <a:spcPts val="0"/>
              </a:spcBef>
              <a:buNone/>
            </a:pPr>
            <a:endParaRPr lang="en-US" sz="1000" b="1" dirty="0" smtClean="0"/>
          </a:p>
          <a:p>
            <a:pPr marL="1992313" indent="-2781300" defTabSz="571500">
              <a:spcBef>
                <a:spcPts val="0"/>
              </a:spcBef>
              <a:buNone/>
            </a:pPr>
            <a:r>
              <a:rPr lang="en-US" b="1" dirty="0" smtClean="0"/>
              <a:t>Employee:          </a:t>
            </a:r>
            <a:r>
              <a:rPr lang="en-US" sz="1800" i="1" dirty="0" smtClean="0"/>
              <a:t>A </a:t>
            </a:r>
            <a:r>
              <a:rPr lang="en-US" sz="1800" i="1" dirty="0"/>
              <a:t>person who performs labor or services in the </a:t>
            </a:r>
            <a:r>
              <a:rPr lang="en-US" sz="1800" i="1" dirty="0" smtClean="0"/>
              <a:t>United States </a:t>
            </a:r>
            <a:r>
              <a:rPr lang="en-US" sz="1800" i="1" dirty="0"/>
              <a:t>in return for wages or other </a:t>
            </a:r>
            <a:r>
              <a:rPr lang="en-US" sz="1800" i="1" dirty="0" smtClean="0"/>
              <a:t>remuneration</a:t>
            </a:r>
          </a:p>
          <a:p>
            <a:pPr marL="34290" indent="0" defTabSz="571500">
              <a:spcBef>
                <a:spcPts val="0"/>
              </a:spcBef>
              <a:buNone/>
            </a:pPr>
            <a:endParaRPr lang="en-US" sz="1000" b="1" dirty="0">
              <a:solidFill>
                <a:srgbClr val="1B3D6D"/>
              </a:solidFill>
            </a:endParaRPr>
          </a:p>
          <a:p>
            <a:pPr marL="2028825" indent="-2909888" defTabSz="571500">
              <a:spcBef>
                <a:spcPts val="0"/>
              </a:spcBef>
              <a:buNone/>
            </a:pPr>
            <a:r>
              <a:rPr lang="en-US" b="1" dirty="0" smtClean="0"/>
              <a:t>Remuneration:   </a:t>
            </a:r>
            <a:r>
              <a:rPr lang="en-US" sz="1800" i="1" dirty="0" smtClean="0"/>
              <a:t>Anything </a:t>
            </a:r>
            <a:r>
              <a:rPr lang="en-US" sz="1800" i="1" dirty="0"/>
              <a:t>of value an employer </a:t>
            </a:r>
            <a:r>
              <a:rPr lang="en-US" sz="1800" i="1" dirty="0" smtClean="0"/>
              <a:t>gives </a:t>
            </a:r>
            <a:r>
              <a:rPr lang="en-US" sz="1800" i="1" dirty="0"/>
              <a:t>in exchange for </a:t>
            </a:r>
            <a:r>
              <a:rPr lang="en-US" sz="1800" i="1" dirty="0" smtClean="0"/>
              <a:t>labor </a:t>
            </a:r>
            <a:r>
              <a:rPr lang="en-US" sz="1800" i="1" dirty="0"/>
              <a:t>or </a:t>
            </a:r>
            <a:r>
              <a:rPr lang="en-US" sz="1800" i="1" dirty="0" smtClean="0"/>
              <a:t>services, such </a:t>
            </a:r>
            <a:r>
              <a:rPr lang="en-US" sz="1800" i="1" dirty="0"/>
              <a:t>as money, meals, lodging </a:t>
            </a:r>
            <a:r>
              <a:rPr lang="en-US" sz="1800" i="1" dirty="0" smtClean="0"/>
              <a:t>other </a:t>
            </a:r>
            <a:r>
              <a:rPr lang="en-US" sz="1800" i="1" dirty="0"/>
              <a:t>benefits, but does not include </a:t>
            </a:r>
            <a:r>
              <a:rPr lang="en-US" sz="1800" i="1" dirty="0" smtClean="0"/>
              <a:t>gifts</a:t>
            </a:r>
            <a:endParaRPr lang="en-US" sz="200" dirty="0" smtClean="0"/>
          </a:p>
        </p:txBody>
      </p:sp>
      <p:sp>
        <p:nvSpPr>
          <p:cNvPr id="3" name="Rectangle 2"/>
          <p:cNvSpPr/>
          <p:nvPr/>
        </p:nvSpPr>
        <p:spPr>
          <a:xfrm>
            <a:off x="293914" y="3657600"/>
            <a:ext cx="8392886" cy="1280351"/>
          </a:xfrm>
          <a:prstGeom prst="rect">
            <a:avLst/>
          </a:prstGeom>
        </p:spPr>
        <p:txBody>
          <a:bodyPr wrap="square">
            <a:spAutoFit/>
          </a:bodyPr>
          <a:lstStyle/>
          <a:p>
            <a:pPr marL="34290" indent="0" algn="l" defTabSz="571500">
              <a:lnSpc>
                <a:spcPct val="120000"/>
              </a:lnSpc>
              <a:spcBef>
                <a:spcPts val="0"/>
              </a:spcBef>
              <a:buNone/>
            </a:pPr>
            <a:r>
              <a:rPr lang="en-US" sz="2000" dirty="0">
                <a:solidFill>
                  <a:schemeClr val="tx1"/>
                </a:solidFill>
                <a:latin typeface="Arial" panose="020B0604020202020204" pitchFamily="34" charset="0"/>
                <a:cs typeface="Arial" panose="020B0604020202020204" pitchFamily="34" charset="0"/>
              </a:rPr>
              <a:t>At </a:t>
            </a:r>
            <a:r>
              <a:rPr lang="en-US" sz="2000" dirty="0" smtClean="0">
                <a:solidFill>
                  <a:schemeClr val="tx1"/>
                </a:solidFill>
                <a:latin typeface="Arial" panose="020B0604020202020204" pitchFamily="34" charset="0"/>
                <a:cs typeface="Arial" panose="020B0604020202020204" pitchFamily="34" charset="0"/>
              </a:rPr>
              <a:t>UC ANR </a:t>
            </a:r>
            <a:r>
              <a:rPr lang="en-US" sz="2000" dirty="0">
                <a:solidFill>
                  <a:schemeClr val="tx1"/>
                </a:solidFill>
                <a:latin typeface="Arial" panose="020B0604020202020204" pitchFamily="34" charset="0"/>
                <a:cs typeface="Arial" panose="020B0604020202020204" pitchFamily="34" charset="0"/>
              </a:rPr>
              <a:t>this includes:</a:t>
            </a:r>
          </a:p>
          <a:p>
            <a:pPr marL="342900" indent="-225425" algn="l" defTabSz="571500">
              <a:lnSpc>
                <a:spcPct val="120000"/>
              </a:lnSpc>
              <a:spcBef>
                <a:spcPts val="600"/>
              </a:spcBef>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An employee </a:t>
            </a:r>
            <a:r>
              <a:rPr lang="en-US" b="0" dirty="0">
                <a:solidFill>
                  <a:schemeClr val="tx1"/>
                </a:solidFill>
                <a:latin typeface="Arial" panose="020B0604020202020204" pitchFamily="34" charset="0"/>
                <a:cs typeface="Arial" panose="020B0604020202020204" pitchFamily="34" charset="0"/>
              </a:rPr>
              <a:t>“without salary” (WOS) </a:t>
            </a:r>
            <a:r>
              <a:rPr lang="en-US" b="0" dirty="0" smtClean="0">
                <a:solidFill>
                  <a:schemeClr val="tx1"/>
                </a:solidFill>
                <a:latin typeface="Arial" panose="020B0604020202020204" pitchFamily="34" charset="0"/>
                <a:cs typeface="Arial" panose="020B0604020202020204" pitchFamily="34" charset="0"/>
              </a:rPr>
              <a:t>appointment receiving a stipend</a:t>
            </a:r>
          </a:p>
          <a:p>
            <a:pPr marL="342900" indent="-225425" algn="l" defTabSz="571500">
              <a:lnSpc>
                <a:spcPct val="120000"/>
              </a:lnSpc>
              <a:spcBef>
                <a:spcPts val="600"/>
              </a:spcBef>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Any </a:t>
            </a:r>
            <a:r>
              <a:rPr lang="en-US" b="0" dirty="0">
                <a:solidFill>
                  <a:schemeClr val="tx1"/>
                </a:solidFill>
                <a:latin typeface="Arial" panose="020B0604020202020204" pitchFamily="34" charset="0"/>
                <a:cs typeface="Arial" panose="020B0604020202020204" pitchFamily="34" charset="0"/>
              </a:rPr>
              <a:t>unpaid visitors anticipated to receive </a:t>
            </a:r>
            <a:r>
              <a:rPr lang="en-US" b="0" dirty="0" smtClean="0">
                <a:solidFill>
                  <a:schemeClr val="tx1"/>
                </a:solidFill>
                <a:latin typeface="Arial" panose="020B0604020202020204" pitchFamily="34" charset="0"/>
                <a:cs typeface="Arial" panose="020B0604020202020204" pitchFamily="34" charset="0"/>
              </a:rPr>
              <a:t>UC ANR </a:t>
            </a:r>
            <a:r>
              <a:rPr lang="en-US" b="0" dirty="0">
                <a:solidFill>
                  <a:schemeClr val="tx1"/>
                </a:solidFill>
                <a:latin typeface="Arial" panose="020B0604020202020204" pitchFamily="34" charset="0"/>
                <a:cs typeface="Arial" panose="020B0604020202020204" pitchFamily="34" charset="0"/>
              </a:rPr>
              <a:t>remuneration</a:t>
            </a:r>
          </a:p>
        </p:txBody>
      </p:sp>
      <p:sp>
        <p:nvSpPr>
          <p:cNvPr id="10" name="Rectangle 9"/>
          <p:cNvSpPr/>
          <p:nvPr/>
        </p:nvSpPr>
        <p:spPr>
          <a:xfrm>
            <a:off x="293914" y="4953000"/>
            <a:ext cx="8392886" cy="1689693"/>
          </a:xfrm>
          <a:prstGeom prst="rect">
            <a:avLst/>
          </a:prstGeom>
        </p:spPr>
        <p:txBody>
          <a:bodyPr wrap="square">
            <a:spAutoFit/>
          </a:bodyPr>
          <a:lstStyle/>
          <a:p>
            <a:pPr marL="34290" indent="0" algn="l" defTabSz="571500">
              <a:lnSpc>
                <a:spcPct val="120000"/>
              </a:lnSpc>
              <a:spcBef>
                <a:spcPts val="0"/>
              </a:spcBef>
              <a:buNone/>
            </a:pPr>
            <a:r>
              <a:rPr lang="en-US" sz="2000" dirty="0" smtClean="0">
                <a:solidFill>
                  <a:schemeClr val="tx1"/>
                </a:solidFill>
                <a:latin typeface="Arial" panose="020B0604020202020204" pitchFamily="34" charset="0"/>
                <a:cs typeface="Arial" panose="020B0604020202020204" pitchFamily="34" charset="0"/>
              </a:rPr>
              <a:t>Do NOT complete for:</a:t>
            </a:r>
            <a:endParaRPr lang="en-US" sz="2000" dirty="0">
              <a:solidFill>
                <a:schemeClr val="tx1"/>
              </a:solidFill>
              <a:latin typeface="Arial" panose="020B0604020202020204" pitchFamily="34" charset="0"/>
              <a:cs typeface="Arial" panose="020B0604020202020204" pitchFamily="34" charset="0"/>
            </a:endParaRPr>
          </a:p>
          <a:p>
            <a:pPr marL="342900" indent="-225425" algn="l" defTabSz="571500">
              <a:lnSpc>
                <a:spcPct val="120000"/>
              </a:lnSpc>
              <a:spcBef>
                <a:spcPts val="600"/>
              </a:spcBef>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Employees hired prior to Nov. 6, 1986</a:t>
            </a:r>
            <a:endParaRPr lang="en-US" b="0" dirty="0">
              <a:solidFill>
                <a:schemeClr val="tx1"/>
              </a:solidFill>
              <a:latin typeface="Arial" panose="020B0604020202020204" pitchFamily="34" charset="0"/>
              <a:cs typeface="Arial" panose="020B0604020202020204" pitchFamily="34" charset="0"/>
            </a:endParaRPr>
          </a:p>
          <a:p>
            <a:pPr marL="342900" indent="-225425" algn="l" defTabSz="571500">
              <a:lnSpc>
                <a:spcPct val="120000"/>
              </a:lnSpc>
              <a:spcBef>
                <a:spcPts val="600"/>
              </a:spcBef>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Individuals not physically working in the U.S.</a:t>
            </a:r>
          </a:p>
          <a:p>
            <a:pPr marL="342900" indent="-225425" algn="l" defTabSz="571500">
              <a:lnSpc>
                <a:spcPct val="120000"/>
              </a:lnSpc>
              <a:spcBef>
                <a:spcPts val="600"/>
              </a:spcBef>
              <a:buFont typeface="Arial" panose="020B0604020202020204" pitchFamily="34" charset="0"/>
              <a:buChar char="•"/>
            </a:pPr>
            <a:r>
              <a:rPr lang="en-US" b="0" dirty="0" smtClean="0">
                <a:solidFill>
                  <a:schemeClr val="tx1"/>
                </a:solidFill>
                <a:latin typeface="Arial" panose="020B0604020202020204" pitchFamily="34" charset="0"/>
                <a:cs typeface="Arial" panose="020B0604020202020204" pitchFamily="34" charset="0"/>
              </a:rPr>
              <a:t>Volunteers and </a:t>
            </a:r>
            <a:r>
              <a:rPr lang="en-US" b="0" dirty="0">
                <a:solidFill>
                  <a:schemeClr val="tx1"/>
                </a:solidFill>
                <a:latin typeface="Arial" panose="020B0604020202020204" pitchFamily="34" charset="0"/>
                <a:cs typeface="Arial" panose="020B0604020202020204" pitchFamily="34" charset="0"/>
              </a:rPr>
              <a:t>“without salary” (WOS) appointment employees </a:t>
            </a:r>
          </a:p>
        </p:txBody>
      </p:sp>
    </p:spTree>
    <p:extLst>
      <p:ext uri="{BB962C8B-B14F-4D97-AF65-F5344CB8AC3E}">
        <p14:creationId xmlns:p14="http://schemas.microsoft.com/office/powerpoint/2010/main" val="244853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Form I-9 Federal Law Deadlines</a:t>
            </a:r>
            <a:endParaRPr lang="en-US" dirty="0"/>
          </a:p>
        </p:txBody>
      </p:sp>
      <p:sp>
        <p:nvSpPr>
          <p:cNvPr id="14342" name="Rectangle 6"/>
          <p:cNvSpPr>
            <a:spLocks noGrp="1" noChangeArrowheads="1"/>
          </p:cNvSpPr>
          <p:nvPr>
            <p:ph idx="1"/>
          </p:nvPr>
        </p:nvSpPr>
        <p:spPr/>
        <p:txBody>
          <a:bodyPr/>
          <a:lstStyle/>
          <a:p>
            <a:endParaRPr lang="en-US" sz="1600" dirty="0" smtClean="0"/>
          </a:p>
          <a:p>
            <a:pPr lvl="1"/>
            <a:endParaRPr lang="en-US" dirty="0" smtClean="0"/>
          </a:p>
          <a:p>
            <a:endParaRPr lang="en-US" sz="1200" dirty="0" smtClean="0"/>
          </a:p>
          <a:p>
            <a:endParaRPr lang="en-US" sz="1200" dirty="0" smtClean="0"/>
          </a:p>
          <a:p>
            <a:endParaRPr lang="en-US" dirty="0" smtClean="0"/>
          </a:p>
          <a:p>
            <a:endParaRPr lang="en-US" dirty="0" smtClean="0"/>
          </a:p>
        </p:txBody>
      </p:sp>
      <p:sp>
        <p:nvSpPr>
          <p:cNvPr id="14339" name="Date Placeholder 3"/>
          <p:cNvSpPr txBox="1">
            <a:spLocks noGrp="1"/>
          </p:cNvSpPr>
          <p:nvPr/>
        </p:nvSpPr>
        <p:spPr bwMode="auto">
          <a:xfrm>
            <a:off x="457200" y="6400800"/>
            <a:ext cx="1600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FFFFFF"/>
                </a:solidFill>
                <a:latin typeface="Calibri" pitchFamily="34" charset="0"/>
                <a:cs typeface="Arial" charset="0"/>
              </a:defRPr>
            </a:lvl1pPr>
            <a:lvl2pPr marL="742950" indent="-285750">
              <a:defRPr b="1">
                <a:solidFill>
                  <a:srgbClr val="FFFFFF"/>
                </a:solidFill>
                <a:latin typeface="Calibri" pitchFamily="34" charset="0"/>
                <a:cs typeface="Arial" charset="0"/>
              </a:defRPr>
            </a:lvl2pPr>
            <a:lvl3pPr marL="1143000" indent="-228600">
              <a:defRPr b="1">
                <a:solidFill>
                  <a:srgbClr val="FFFFFF"/>
                </a:solidFill>
                <a:latin typeface="Calibri" pitchFamily="34" charset="0"/>
                <a:cs typeface="Arial" charset="0"/>
              </a:defRPr>
            </a:lvl3pPr>
            <a:lvl4pPr marL="1600200" indent="-228600">
              <a:defRPr b="1">
                <a:solidFill>
                  <a:srgbClr val="FFFFFF"/>
                </a:solidFill>
                <a:latin typeface="Calibri" pitchFamily="34" charset="0"/>
                <a:cs typeface="Arial" charset="0"/>
              </a:defRPr>
            </a:lvl4pPr>
            <a:lvl5pPr marL="2057400" indent="-228600">
              <a:defRPr b="1">
                <a:solidFill>
                  <a:srgbClr val="FFFFFF"/>
                </a:solidFill>
                <a:latin typeface="Calibri" pitchFamily="34" charset="0"/>
                <a:cs typeface="Arial" charset="0"/>
              </a:defRPr>
            </a:lvl5pPr>
            <a:lvl6pPr marL="2514600" indent="-228600" algn="ctr" eaLnBrk="0" fontAlgn="base" hangingPunct="0">
              <a:spcBef>
                <a:spcPct val="0"/>
              </a:spcBef>
              <a:spcAft>
                <a:spcPct val="0"/>
              </a:spcAft>
              <a:defRPr b="1">
                <a:solidFill>
                  <a:srgbClr val="FFFFFF"/>
                </a:solidFill>
                <a:latin typeface="Calibri" pitchFamily="34" charset="0"/>
                <a:cs typeface="Arial" charset="0"/>
              </a:defRPr>
            </a:lvl6pPr>
            <a:lvl7pPr marL="2971800" indent="-228600" algn="ctr" eaLnBrk="0" fontAlgn="base" hangingPunct="0">
              <a:spcBef>
                <a:spcPct val="0"/>
              </a:spcBef>
              <a:spcAft>
                <a:spcPct val="0"/>
              </a:spcAft>
              <a:defRPr b="1">
                <a:solidFill>
                  <a:srgbClr val="FFFFFF"/>
                </a:solidFill>
                <a:latin typeface="Calibri" pitchFamily="34" charset="0"/>
                <a:cs typeface="Arial" charset="0"/>
              </a:defRPr>
            </a:lvl7pPr>
            <a:lvl8pPr marL="3429000" indent="-228600" algn="ctr" eaLnBrk="0" fontAlgn="base" hangingPunct="0">
              <a:spcBef>
                <a:spcPct val="0"/>
              </a:spcBef>
              <a:spcAft>
                <a:spcPct val="0"/>
              </a:spcAft>
              <a:defRPr b="1">
                <a:solidFill>
                  <a:srgbClr val="FFFFFF"/>
                </a:solidFill>
                <a:latin typeface="Calibri" pitchFamily="34" charset="0"/>
                <a:cs typeface="Arial" charset="0"/>
              </a:defRPr>
            </a:lvl8pPr>
            <a:lvl9pPr marL="3886200" indent="-228600" algn="ctr" eaLnBrk="0" fontAlgn="base" hangingPunct="0">
              <a:spcBef>
                <a:spcPct val="0"/>
              </a:spcBef>
              <a:spcAft>
                <a:spcPct val="0"/>
              </a:spcAft>
              <a:defRPr b="1">
                <a:solidFill>
                  <a:srgbClr val="FFFFFF"/>
                </a:solidFill>
                <a:latin typeface="Calibri" pitchFamily="34" charset="0"/>
                <a:cs typeface="Arial" charset="0"/>
              </a:defRPr>
            </a:lvl9pPr>
          </a:lstStyle>
          <a:p>
            <a:pPr algn="l" eaLnBrk="1" hangingPunct="1"/>
            <a:endParaRPr lang="en-US" sz="1000" b="0" dirty="0"/>
          </a:p>
        </p:txBody>
      </p:sp>
      <p:sp>
        <p:nvSpPr>
          <p:cNvPr id="14341" name="Slide Number Placeholder 5"/>
          <p:cNvSpPr txBox="1">
            <a:spLocks noGrp="1"/>
          </p:cNvSpPr>
          <p:nvPr/>
        </p:nvSpPr>
        <p:spPr bwMode="auto">
          <a:xfrm>
            <a:off x="7086600" y="6400800"/>
            <a:ext cx="160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FFFFFF"/>
                </a:solidFill>
                <a:latin typeface="Calibri" pitchFamily="34" charset="0"/>
                <a:cs typeface="Arial" charset="0"/>
              </a:defRPr>
            </a:lvl1pPr>
            <a:lvl2pPr marL="742950" indent="-285750">
              <a:defRPr b="1">
                <a:solidFill>
                  <a:srgbClr val="FFFFFF"/>
                </a:solidFill>
                <a:latin typeface="Calibri" pitchFamily="34" charset="0"/>
                <a:cs typeface="Arial" charset="0"/>
              </a:defRPr>
            </a:lvl2pPr>
            <a:lvl3pPr marL="1143000" indent="-228600">
              <a:defRPr b="1">
                <a:solidFill>
                  <a:srgbClr val="FFFFFF"/>
                </a:solidFill>
                <a:latin typeface="Calibri" pitchFamily="34" charset="0"/>
                <a:cs typeface="Arial" charset="0"/>
              </a:defRPr>
            </a:lvl3pPr>
            <a:lvl4pPr marL="1600200" indent="-228600">
              <a:defRPr b="1">
                <a:solidFill>
                  <a:srgbClr val="FFFFFF"/>
                </a:solidFill>
                <a:latin typeface="Calibri" pitchFamily="34" charset="0"/>
                <a:cs typeface="Arial" charset="0"/>
              </a:defRPr>
            </a:lvl4pPr>
            <a:lvl5pPr marL="2057400" indent="-228600">
              <a:defRPr b="1">
                <a:solidFill>
                  <a:srgbClr val="FFFFFF"/>
                </a:solidFill>
                <a:latin typeface="Calibri" pitchFamily="34" charset="0"/>
                <a:cs typeface="Arial" charset="0"/>
              </a:defRPr>
            </a:lvl5pPr>
            <a:lvl6pPr marL="2514600" indent="-228600" algn="ctr" eaLnBrk="0" fontAlgn="base" hangingPunct="0">
              <a:spcBef>
                <a:spcPct val="0"/>
              </a:spcBef>
              <a:spcAft>
                <a:spcPct val="0"/>
              </a:spcAft>
              <a:defRPr b="1">
                <a:solidFill>
                  <a:srgbClr val="FFFFFF"/>
                </a:solidFill>
                <a:latin typeface="Calibri" pitchFamily="34" charset="0"/>
                <a:cs typeface="Arial" charset="0"/>
              </a:defRPr>
            </a:lvl6pPr>
            <a:lvl7pPr marL="2971800" indent="-228600" algn="ctr" eaLnBrk="0" fontAlgn="base" hangingPunct="0">
              <a:spcBef>
                <a:spcPct val="0"/>
              </a:spcBef>
              <a:spcAft>
                <a:spcPct val="0"/>
              </a:spcAft>
              <a:defRPr b="1">
                <a:solidFill>
                  <a:srgbClr val="FFFFFF"/>
                </a:solidFill>
                <a:latin typeface="Calibri" pitchFamily="34" charset="0"/>
                <a:cs typeface="Arial" charset="0"/>
              </a:defRPr>
            </a:lvl7pPr>
            <a:lvl8pPr marL="3429000" indent="-228600" algn="ctr" eaLnBrk="0" fontAlgn="base" hangingPunct="0">
              <a:spcBef>
                <a:spcPct val="0"/>
              </a:spcBef>
              <a:spcAft>
                <a:spcPct val="0"/>
              </a:spcAft>
              <a:defRPr b="1">
                <a:solidFill>
                  <a:srgbClr val="FFFFFF"/>
                </a:solidFill>
                <a:latin typeface="Calibri" pitchFamily="34" charset="0"/>
                <a:cs typeface="Arial" charset="0"/>
              </a:defRPr>
            </a:lvl8pPr>
            <a:lvl9pPr marL="3886200" indent="-228600" algn="ctr" eaLnBrk="0" fontAlgn="base" hangingPunct="0">
              <a:spcBef>
                <a:spcPct val="0"/>
              </a:spcBef>
              <a:spcAft>
                <a:spcPct val="0"/>
              </a:spcAft>
              <a:defRPr b="1">
                <a:solidFill>
                  <a:srgbClr val="FFFFFF"/>
                </a:solidFill>
                <a:latin typeface="Calibri" pitchFamily="34" charset="0"/>
                <a:cs typeface="Arial" charset="0"/>
              </a:defRPr>
            </a:lvl9pPr>
          </a:lstStyle>
          <a:p>
            <a:pPr algn="r" eaLnBrk="1" hangingPunct="1"/>
            <a:fld id="{627A0E80-FD8C-4614-9886-DF393F482309}" type="slidenum">
              <a:rPr lang="en-US" sz="1000" b="0"/>
              <a:pPr algn="r" eaLnBrk="1" hangingPunct="1"/>
              <a:t>4</a:t>
            </a:fld>
            <a:endParaRPr lang="en-US" sz="1000" b="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54" t="1695" r="1922" b="1876"/>
          <a:stretch/>
        </p:blipFill>
        <p:spPr>
          <a:xfrm>
            <a:off x="1905000" y="1371600"/>
            <a:ext cx="6400800" cy="48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697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encrypted-tbn0.gstatic.com/images?q=tbn:ANd9GcRuEIkEFwLzqydlm62hTXaxLR4pN2DXsd4UPAGnrZpx3QCI0VA6P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350" y="1439862"/>
            <a:ext cx="7816850" cy="3908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177800" y="152400"/>
            <a:ext cx="8813800" cy="6543675"/>
          </a:xfrm>
          <a:prstGeom prst="rect">
            <a:avLst/>
          </a:prstGeom>
          <a:gradFill flip="none" rotWithShape="1">
            <a:gsLst>
              <a:gs pos="99000">
                <a:schemeClr val="accent1">
                  <a:tint val="66000"/>
                  <a:satMod val="160000"/>
                </a:schemeClr>
              </a:gs>
              <a:gs pos="3000">
                <a:schemeClr val="bg1">
                  <a:alpha val="67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rgbClr val="FFFFFF"/>
              </a:solidFill>
            </a:endParaRPr>
          </a:p>
        </p:txBody>
      </p:sp>
      <p:sp>
        <p:nvSpPr>
          <p:cNvPr id="2" name="Title 1"/>
          <p:cNvSpPr>
            <a:spLocks noGrp="1"/>
          </p:cNvSpPr>
          <p:nvPr>
            <p:ph type="title"/>
          </p:nvPr>
        </p:nvSpPr>
        <p:spPr/>
        <p:txBody>
          <a:bodyPr>
            <a:normAutofit/>
          </a:bodyPr>
          <a:lstStyle/>
          <a:p>
            <a:r>
              <a:rPr lang="en-US" dirty="0" smtClean="0"/>
              <a:t>I-9 Violations &amp; Penalties</a:t>
            </a:r>
            <a:endParaRPr lang="en-US" dirty="0"/>
          </a:p>
        </p:txBody>
      </p:sp>
      <p:sp>
        <p:nvSpPr>
          <p:cNvPr id="13318" name="Rectangle 6"/>
          <p:cNvSpPr>
            <a:spLocks noGrp="1" noChangeArrowheads="1"/>
          </p:cNvSpPr>
          <p:nvPr>
            <p:ph idx="1"/>
          </p:nvPr>
        </p:nvSpPr>
        <p:spPr>
          <a:xfrm>
            <a:off x="348342" y="1447800"/>
            <a:ext cx="5366658" cy="4876800"/>
          </a:xfrm>
          <a:prstGeom prst="roundRect">
            <a:avLst/>
          </a:prstGeom>
          <a:noFill/>
        </p:spPr>
        <p:txBody>
          <a:bodyPr anchor="ctr" anchorCtr="1">
            <a:noAutofit/>
          </a:bodyPr>
          <a:lstStyle/>
          <a:p>
            <a:pPr marL="68580" indent="0">
              <a:lnSpc>
                <a:spcPct val="150000"/>
              </a:lnSpc>
              <a:spcBef>
                <a:spcPts val="0"/>
              </a:spcBef>
              <a:buNone/>
            </a:pPr>
            <a:r>
              <a:rPr lang="en-US" sz="2800" b="1" dirty="0" smtClean="0"/>
              <a:t>Employers who knowingly violate or circumvent the Form I-9 process or      anti-discrimination requirements of the INA may be subject to </a:t>
            </a:r>
          </a:p>
          <a:p>
            <a:pPr marL="68580" indent="0">
              <a:lnSpc>
                <a:spcPct val="150000"/>
              </a:lnSpc>
              <a:spcBef>
                <a:spcPts val="0"/>
              </a:spcBef>
              <a:buNone/>
            </a:pPr>
            <a:r>
              <a:rPr lang="en-US" sz="2800" b="1" dirty="0" smtClean="0"/>
              <a:t>civil and/or criminal penalties.</a:t>
            </a:r>
            <a:endParaRPr lang="en-US" sz="1800" dirty="0" smtClean="0"/>
          </a:p>
        </p:txBody>
      </p:sp>
      <p:sp>
        <p:nvSpPr>
          <p:cNvPr id="13315" name="Date Placeholder 3"/>
          <p:cNvSpPr txBox="1">
            <a:spLocks noGrp="1"/>
          </p:cNvSpPr>
          <p:nvPr/>
        </p:nvSpPr>
        <p:spPr bwMode="auto">
          <a:xfrm>
            <a:off x="457200" y="6400800"/>
            <a:ext cx="1600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FFFFFF"/>
                </a:solidFill>
                <a:latin typeface="Calibri" pitchFamily="34" charset="0"/>
                <a:cs typeface="Arial" charset="0"/>
              </a:defRPr>
            </a:lvl1pPr>
            <a:lvl2pPr marL="742950" indent="-285750">
              <a:defRPr b="1">
                <a:solidFill>
                  <a:srgbClr val="FFFFFF"/>
                </a:solidFill>
                <a:latin typeface="Calibri" pitchFamily="34" charset="0"/>
                <a:cs typeface="Arial" charset="0"/>
              </a:defRPr>
            </a:lvl2pPr>
            <a:lvl3pPr marL="1143000" indent="-228600">
              <a:defRPr b="1">
                <a:solidFill>
                  <a:srgbClr val="FFFFFF"/>
                </a:solidFill>
                <a:latin typeface="Calibri" pitchFamily="34" charset="0"/>
                <a:cs typeface="Arial" charset="0"/>
              </a:defRPr>
            </a:lvl3pPr>
            <a:lvl4pPr marL="1600200" indent="-228600">
              <a:defRPr b="1">
                <a:solidFill>
                  <a:srgbClr val="FFFFFF"/>
                </a:solidFill>
                <a:latin typeface="Calibri" pitchFamily="34" charset="0"/>
                <a:cs typeface="Arial" charset="0"/>
              </a:defRPr>
            </a:lvl4pPr>
            <a:lvl5pPr marL="2057400" indent="-228600">
              <a:defRPr b="1">
                <a:solidFill>
                  <a:srgbClr val="FFFFFF"/>
                </a:solidFill>
                <a:latin typeface="Calibri" pitchFamily="34" charset="0"/>
                <a:cs typeface="Arial" charset="0"/>
              </a:defRPr>
            </a:lvl5pPr>
            <a:lvl6pPr marL="2514600" indent="-228600" algn="ctr" eaLnBrk="0" fontAlgn="base" hangingPunct="0">
              <a:spcBef>
                <a:spcPct val="0"/>
              </a:spcBef>
              <a:spcAft>
                <a:spcPct val="0"/>
              </a:spcAft>
              <a:defRPr b="1">
                <a:solidFill>
                  <a:srgbClr val="FFFFFF"/>
                </a:solidFill>
                <a:latin typeface="Calibri" pitchFamily="34" charset="0"/>
                <a:cs typeface="Arial" charset="0"/>
              </a:defRPr>
            </a:lvl6pPr>
            <a:lvl7pPr marL="2971800" indent="-228600" algn="ctr" eaLnBrk="0" fontAlgn="base" hangingPunct="0">
              <a:spcBef>
                <a:spcPct val="0"/>
              </a:spcBef>
              <a:spcAft>
                <a:spcPct val="0"/>
              </a:spcAft>
              <a:defRPr b="1">
                <a:solidFill>
                  <a:srgbClr val="FFFFFF"/>
                </a:solidFill>
                <a:latin typeface="Calibri" pitchFamily="34" charset="0"/>
                <a:cs typeface="Arial" charset="0"/>
              </a:defRPr>
            </a:lvl7pPr>
            <a:lvl8pPr marL="3429000" indent="-228600" algn="ctr" eaLnBrk="0" fontAlgn="base" hangingPunct="0">
              <a:spcBef>
                <a:spcPct val="0"/>
              </a:spcBef>
              <a:spcAft>
                <a:spcPct val="0"/>
              </a:spcAft>
              <a:defRPr b="1">
                <a:solidFill>
                  <a:srgbClr val="FFFFFF"/>
                </a:solidFill>
                <a:latin typeface="Calibri" pitchFamily="34" charset="0"/>
                <a:cs typeface="Arial" charset="0"/>
              </a:defRPr>
            </a:lvl8pPr>
            <a:lvl9pPr marL="3886200" indent="-228600" algn="ctr" eaLnBrk="0" fontAlgn="base" hangingPunct="0">
              <a:spcBef>
                <a:spcPct val="0"/>
              </a:spcBef>
              <a:spcAft>
                <a:spcPct val="0"/>
              </a:spcAft>
              <a:defRPr b="1">
                <a:solidFill>
                  <a:srgbClr val="FFFFFF"/>
                </a:solidFill>
                <a:latin typeface="Calibri" pitchFamily="34" charset="0"/>
                <a:cs typeface="Arial" charset="0"/>
              </a:defRPr>
            </a:lvl9pPr>
          </a:lstStyle>
          <a:p>
            <a:pPr algn="l" eaLnBrk="1" hangingPunct="1"/>
            <a:endParaRPr lang="en-US" sz="1000" b="0" dirty="0"/>
          </a:p>
        </p:txBody>
      </p:sp>
      <p:sp>
        <p:nvSpPr>
          <p:cNvPr id="13317" name="Slide Number Placeholder 5"/>
          <p:cNvSpPr txBox="1">
            <a:spLocks noGrp="1"/>
          </p:cNvSpPr>
          <p:nvPr/>
        </p:nvSpPr>
        <p:spPr bwMode="auto">
          <a:xfrm>
            <a:off x="7086600" y="6400800"/>
            <a:ext cx="160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FFFFFF"/>
                </a:solidFill>
                <a:latin typeface="Calibri" pitchFamily="34" charset="0"/>
                <a:cs typeface="Arial" charset="0"/>
              </a:defRPr>
            </a:lvl1pPr>
            <a:lvl2pPr marL="742950" indent="-285750">
              <a:defRPr b="1">
                <a:solidFill>
                  <a:srgbClr val="FFFFFF"/>
                </a:solidFill>
                <a:latin typeface="Calibri" pitchFamily="34" charset="0"/>
                <a:cs typeface="Arial" charset="0"/>
              </a:defRPr>
            </a:lvl2pPr>
            <a:lvl3pPr marL="1143000" indent="-228600">
              <a:defRPr b="1">
                <a:solidFill>
                  <a:srgbClr val="FFFFFF"/>
                </a:solidFill>
                <a:latin typeface="Calibri" pitchFamily="34" charset="0"/>
                <a:cs typeface="Arial" charset="0"/>
              </a:defRPr>
            </a:lvl3pPr>
            <a:lvl4pPr marL="1600200" indent="-228600">
              <a:defRPr b="1">
                <a:solidFill>
                  <a:srgbClr val="FFFFFF"/>
                </a:solidFill>
                <a:latin typeface="Calibri" pitchFamily="34" charset="0"/>
                <a:cs typeface="Arial" charset="0"/>
              </a:defRPr>
            </a:lvl4pPr>
            <a:lvl5pPr marL="2057400" indent="-228600">
              <a:defRPr b="1">
                <a:solidFill>
                  <a:srgbClr val="FFFFFF"/>
                </a:solidFill>
                <a:latin typeface="Calibri" pitchFamily="34" charset="0"/>
                <a:cs typeface="Arial" charset="0"/>
              </a:defRPr>
            </a:lvl5pPr>
            <a:lvl6pPr marL="2514600" indent="-228600" algn="ctr" eaLnBrk="0" fontAlgn="base" hangingPunct="0">
              <a:spcBef>
                <a:spcPct val="0"/>
              </a:spcBef>
              <a:spcAft>
                <a:spcPct val="0"/>
              </a:spcAft>
              <a:defRPr b="1">
                <a:solidFill>
                  <a:srgbClr val="FFFFFF"/>
                </a:solidFill>
                <a:latin typeface="Calibri" pitchFamily="34" charset="0"/>
                <a:cs typeface="Arial" charset="0"/>
              </a:defRPr>
            </a:lvl6pPr>
            <a:lvl7pPr marL="2971800" indent="-228600" algn="ctr" eaLnBrk="0" fontAlgn="base" hangingPunct="0">
              <a:spcBef>
                <a:spcPct val="0"/>
              </a:spcBef>
              <a:spcAft>
                <a:spcPct val="0"/>
              </a:spcAft>
              <a:defRPr b="1">
                <a:solidFill>
                  <a:srgbClr val="FFFFFF"/>
                </a:solidFill>
                <a:latin typeface="Calibri" pitchFamily="34" charset="0"/>
                <a:cs typeface="Arial" charset="0"/>
              </a:defRPr>
            </a:lvl7pPr>
            <a:lvl8pPr marL="3429000" indent="-228600" algn="ctr" eaLnBrk="0" fontAlgn="base" hangingPunct="0">
              <a:spcBef>
                <a:spcPct val="0"/>
              </a:spcBef>
              <a:spcAft>
                <a:spcPct val="0"/>
              </a:spcAft>
              <a:defRPr b="1">
                <a:solidFill>
                  <a:srgbClr val="FFFFFF"/>
                </a:solidFill>
                <a:latin typeface="Calibri" pitchFamily="34" charset="0"/>
                <a:cs typeface="Arial" charset="0"/>
              </a:defRPr>
            </a:lvl8pPr>
            <a:lvl9pPr marL="3886200" indent="-228600" algn="ctr" eaLnBrk="0" fontAlgn="base" hangingPunct="0">
              <a:spcBef>
                <a:spcPct val="0"/>
              </a:spcBef>
              <a:spcAft>
                <a:spcPct val="0"/>
              </a:spcAft>
              <a:defRPr b="1">
                <a:solidFill>
                  <a:srgbClr val="FFFFFF"/>
                </a:solidFill>
                <a:latin typeface="Calibri" pitchFamily="34" charset="0"/>
                <a:cs typeface="Arial" charset="0"/>
              </a:defRPr>
            </a:lvl9pPr>
          </a:lstStyle>
          <a:p>
            <a:pPr algn="r" eaLnBrk="1" hangingPunct="1"/>
            <a:fld id="{DF21B737-CDF9-48BD-9F44-6CD22453F2A5}" type="slidenum">
              <a:rPr lang="en-US" sz="1000" b="0"/>
              <a:pPr algn="r" eaLnBrk="1" hangingPunct="1"/>
              <a:t>5</a:t>
            </a:fld>
            <a:endParaRPr lang="en-US" sz="1000" b="0" dirty="0"/>
          </a:p>
        </p:txBody>
      </p:sp>
    </p:spTree>
    <p:extLst>
      <p:ext uri="{BB962C8B-B14F-4D97-AF65-F5344CB8AC3E}">
        <p14:creationId xmlns:p14="http://schemas.microsoft.com/office/powerpoint/2010/main" val="315053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72290" y="1219200"/>
            <a:ext cx="8280554" cy="2919693"/>
          </a:xfrm>
          <a:prstGeom prst="rect">
            <a:avLst/>
          </a:prstGeom>
        </p:spPr>
      </p:pic>
      <p:sp>
        <p:nvSpPr>
          <p:cNvPr id="2" name="Title 1"/>
          <p:cNvSpPr>
            <a:spLocks noGrp="1"/>
          </p:cNvSpPr>
          <p:nvPr>
            <p:ph type="title"/>
          </p:nvPr>
        </p:nvSpPr>
        <p:spPr/>
        <p:txBody>
          <a:bodyPr/>
          <a:lstStyle/>
          <a:p>
            <a:r>
              <a:rPr lang="en-US" dirty="0" smtClean="0"/>
              <a:t>Accessing Tracker At UC ANR</a:t>
            </a:r>
            <a:endParaRPr lang="en-US" dirty="0"/>
          </a:p>
        </p:txBody>
      </p:sp>
      <p:sp>
        <p:nvSpPr>
          <p:cNvPr id="6" name="TextBox 5"/>
          <p:cNvSpPr txBox="1"/>
          <p:nvPr/>
        </p:nvSpPr>
        <p:spPr>
          <a:xfrm>
            <a:off x="1905000" y="1219200"/>
            <a:ext cx="7086600" cy="584775"/>
          </a:xfrm>
          <a:prstGeom prst="rect">
            <a:avLst/>
          </a:prstGeom>
          <a:noFill/>
        </p:spPr>
        <p:txBody>
          <a:bodyPr wrap="square" rtlCol="0">
            <a:spAutoFit/>
          </a:bodyPr>
          <a:lstStyle/>
          <a:p>
            <a:r>
              <a:rPr lang="en-US" sz="3200" dirty="0">
                <a:solidFill>
                  <a:srgbClr val="FDA80B"/>
                </a:solidFill>
                <a:latin typeface="Arial" panose="020B0604020202020204" pitchFamily="34" charset="0"/>
                <a:cs typeface="Arial" panose="020B0604020202020204" pitchFamily="34" charset="0"/>
              </a:rPr>
              <a:t>https://i9complete.ucop.edu/</a:t>
            </a:r>
          </a:p>
        </p:txBody>
      </p:sp>
      <p:sp>
        <p:nvSpPr>
          <p:cNvPr id="8" name="Right Arrow 7"/>
          <p:cNvSpPr/>
          <p:nvPr/>
        </p:nvSpPr>
        <p:spPr>
          <a:xfrm>
            <a:off x="5334000" y="3581400"/>
            <a:ext cx="685800" cy="3810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2133600" y="4157478"/>
            <a:ext cx="5051910" cy="2418923"/>
          </a:xfrm>
          <a:prstGeom prst="rect">
            <a:avLst/>
          </a:prstGeom>
          <a:effectLst>
            <a:innerShdw blurRad="114300">
              <a:prstClr val="black"/>
            </a:innerShdw>
          </a:effectLst>
        </p:spPr>
      </p:pic>
    </p:spTree>
    <p:extLst>
      <p:ext uri="{BB962C8B-B14F-4D97-AF65-F5344CB8AC3E}">
        <p14:creationId xmlns:p14="http://schemas.microsoft.com/office/powerpoint/2010/main" val="199648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Accessing Tracker At UC ANR</a:t>
            </a:r>
            <a:endParaRPr lang="en-US" dirty="0"/>
          </a:p>
        </p:txBody>
      </p:sp>
      <p:pic>
        <p:nvPicPr>
          <p:cNvPr id="4" name="Picture 3"/>
          <p:cNvPicPr>
            <a:picLocks noChangeAspect="1"/>
          </p:cNvPicPr>
          <p:nvPr/>
        </p:nvPicPr>
        <p:blipFill>
          <a:blip r:embed="rId3"/>
          <a:stretch>
            <a:fillRect/>
          </a:stretch>
        </p:blipFill>
        <p:spPr>
          <a:xfrm>
            <a:off x="1909391" y="1452286"/>
            <a:ext cx="5325218" cy="395342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786179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732" r="798" b="35528"/>
          <a:stretch/>
        </p:blipFill>
        <p:spPr>
          <a:xfrm>
            <a:off x="3505200" y="1104900"/>
            <a:ext cx="525780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p:nvPr/>
        </p:nvCxnSpPr>
        <p:spPr>
          <a:xfrm>
            <a:off x="3124200" y="2362200"/>
            <a:ext cx="533400" cy="609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81001" y="1066800"/>
            <a:ext cx="2819400" cy="1447800"/>
          </a:xfrm>
          <a:prstGeom prst="roundRect">
            <a:avLst/>
          </a:prstGeom>
          <a:solidFill>
            <a:srgbClr val="1B3D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Dashboard overview: Tasks Due</a:t>
            </a:r>
            <a:endParaRPr lang="en-US" dirty="0"/>
          </a:p>
        </p:txBody>
      </p:sp>
      <p:sp>
        <p:nvSpPr>
          <p:cNvPr id="3" name="Content Placeholder 2"/>
          <p:cNvSpPr>
            <a:spLocks noGrp="1"/>
          </p:cNvSpPr>
          <p:nvPr>
            <p:ph idx="1"/>
          </p:nvPr>
        </p:nvSpPr>
        <p:spPr>
          <a:xfrm>
            <a:off x="381000" y="1219200"/>
            <a:ext cx="2971799" cy="4876800"/>
          </a:xfrm>
        </p:spPr>
        <p:txBody>
          <a:bodyPr/>
          <a:lstStyle/>
          <a:p>
            <a:pPr marL="34290" indent="0">
              <a:buNone/>
            </a:pPr>
            <a:r>
              <a:rPr lang="en-US" dirty="0" smtClean="0">
                <a:solidFill>
                  <a:schemeClr val="bg1"/>
                </a:solidFill>
              </a:rPr>
              <a:t>Tasks Due =</a:t>
            </a:r>
          </a:p>
          <a:p>
            <a:r>
              <a:rPr lang="en-US" dirty="0" smtClean="0">
                <a:solidFill>
                  <a:schemeClr val="bg1"/>
                </a:solidFill>
              </a:rPr>
              <a:t>I-9 records with an </a:t>
            </a:r>
          </a:p>
          <a:p>
            <a:r>
              <a:rPr lang="en-US" dirty="0" smtClean="0">
                <a:solidFill>
                  <a:schemeClr val="bg1"/>
                </a:solidFill>
              </a:rPr>
              <a:t>action due</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solidFill>
                <a:schemeClr val="bg1"/>
              </a:solidFill>
            </a:endParaRPr>
          </a:p>
          <a:p>
            <a:r>
              <a:rPr lang="en-US" sz="2400" dirty="0" smtClean="0">
                <a:solidFill>
                  <a:srgbClr val="FFC000"/>
                </a:solidFill>
              </a:rPr>
              <a:t>Color codes:</a:t>
            </a:r>
          </a:p>
          <a:p>
            <a:pPr lvl="1"/>
            <a:r>
              <a:rPr lang="en-US" sz="2000" dirty="0" smtClean="0">
                <a:solidFill>
                  <a:srgbClr val="FF0000"/>
                </a:solidFill>
              </a:rPr>
              <a:t>Red</a:t>
            </a:r>
            <a:r>
              <a:rPr lang="en-US" sz="2000" dirty="0" smtClean="0"/>
              <a:t>=critical</a:t>
            </a:r>
          </a:p>
          <a:p>
            <a:pPr lvl="1"/>
            <a:r>
              <a:rPr lang="en-US" sz="2000" dirty="0" smtClean="0">
                <a:solidFill>
                  <a:schemeClr val="tx2">
                    <a:lumMod val="60000"/>
                    <a:lumOff val="40000"/>
                  </a:schemeClr>
                </a:solidFill>
              </a:rPr>
              <a:t>Grey</a:t>
            </a:r>
            <a:r>
              <a:rPr lang="en-US" sz="2000" dirty="0" smtClean="0"/>
              <a:t>=warning</a:t>
            </a:r>
          </a:p>
          <a:p>
            <a:pPr lvl="1"/>
            <a:r>
              <a:rPr lang="en-US" sz="2000" dirty="0" smtClean="0">
                <a:solidFill>
                  <a:srgbClr val="77C098"/>
                </a:solidFill>
              </a:rPr>
              <a:t>Green</a:t>
            </a:r>
            <a:r>
              <a:rPr lang="en-US" sz="2000" dirty="0" smtClean="0"/>
              <a:t>=not yet urgent</a:t>
            </a:r>
          </a:p>
        </p:txBody>
      </p:sp>
    </p:spTree>
    <p:extLst>
      <p:ext uri="{BB962C8B-B14F-4D97-AF65-F5344CB8AC3E}">
        <p14:creationId xmlns:p14="http://schemas.microsoft.com/office/powerpoint/2010/main" val="24200793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Dashboard overview: Search</a:t>
            </a:r>
            <a:endParaRPr lang="en-US" dirty="0"/>
          </a:p>
        </p:txBody>
      </p:sp>
      <p:sp>
        <p:nvSpPr>
          <p:cNvPr id="3" name="Content Placeholder 2"/>
          <p:cNvSpPr>
            <a:spLocks noGrp="1"/>
          </p:cNvSpPr>
          <p:nvPr>
            <p:ph idx="1"/>
          </p:nvPr>
        </p:nvSpPr>
        <p:spPr>
          <a:xfrm>
            <a:off x="533399" y="3209924"/>
            <a:ext cx="6629401" cy="2895599"/>
          </a:xfrm>
        </p:spPr>
        <p:txBody>
          <a:bodyPr/>
          <a:lstStyle/>
          <a:p>
            <a:pPr marL="34290" indent="0">
              <a:buNone/>
            </a:pPr>
            <a:r>
              <a:rPr lang="en-US" dirty="0" smtClean="0"/>
              <a:t>Click on the search bar at the top right to bring up the</a:t>
            </a:r>
          </a:p>
          <a:p>
            <a:pPr marL="34290" indent="0">
              <a:buNone/>
            </a:pPr>
            <a:r>
              <a:rPr lang="en-US" dirty="0" smtClean="0"/>
              <a:t>Search for Existing Employee window </a:t>
            </a:r>
          </a:p>
        </p:txBody>
      </p:sp>
      <p:pic>
        <p:nvPicPr>
          <p:cNvPr id="6" name="Picture 5"/>
          <p:cNvPicPr>
            <a:picLocks noChangeAspect="1"/>
          </p:cNvPicPr>
          <p:nvPr/>
        </p:nvPicPr>
        <p:blipFill>
          <a:blip r:embed="rId3"/>
          <a:stretch>
            <a:fillRect/>
          </a:stretch>
        </p:blipFill>
        <p:spPr>
          <a:xfrm>
            <a:off x="533399" y="1285875"/>
            <a:ext cx="8193984" cy="1742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Down Arrow 6"/>
          <p:cNvSpPr/>
          <p:nvPr/>
        </p:nvSpPr>
        <p:spPr>
          <a:xfrm>
            <a:off x="7108371" y="2772002"/>
            <a:ext cx="457200" cy="12094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867400" y="1905000"/>
            <a:ext cx="2939142" cy="685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348342" y="4013044"/>
            <a:ext cx="8510554" cy="2547913"/>
          </a:xfrm>
          <a:prstGeom prst="rect">
            <a:avLst/>
          </a:prstGeom>
        </p:spPr>
      </p:pic>
    </p:spTree>
    <p:extLst>
      <p:ext uri="{BB962C8B-B14F-4D97-AF65-F5344CB8AC3E}">
        <p14:creationId xmlns:p14="http://schemas.microsoft.com/office/powerpoint/2010/main" val="3096332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asis">
  <a:themeElements>
    <a:clrScheme name="Custom 2">
      <a:dk1>
        <a:srgbClr val="000000"/>
      </a:dk1>
      <a:lt1>
        <a:srgbClr val="FFFFFF"/>
      </a:lt1>
      <a:dk2>
        <a:srgbClr val="565349"/>
      </a:dk2>
      <a:lt2>
        <a:srgbClr val="DDDDDD"/>
      </a:lt2>
      <a:accent1>
        <a:srgbClr val="6AA2B8"/>
      </a:accent1>
      <a:accent2>
        <a:srgbClr val="1B3D6D"/>
      </a:accent2>
      <a:accent3>
        <a:srgbClr val="1B3D6D"/>
      </a:accent3>
      <a:accent4>
        <a:srgbClr val="418AB3"/>
      </a:accent4>
      <a:accent5>
        <a:srgbClr val="D7D447"/>
      </a:accent5>
      <a:accent6>
        <a:srgbClr val="818183"/>
      </a:accent6>
      <a:hlink>
        <a:srgbClr val="F78D2D"/>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24DF44D86E1694DBFB418CA93A68ECC" ma:contentTypeVersion="0" ma:contentTypeDescription="Create a new document." ma:contentTypeScope="" ma:versionID="471e8e7b4d9530a8c563dee13f43d9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3E6217-7713-4051-ABC0-19A329F1DD54}">
  <ds:schemaRefs>
    <ds:schemaRef ds:uri="http://schemas.microsoft.com/office/2006/metadata/properties"/>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purl.org/dc/elements/1.1/"/>
  </ds:schemaRefs>
</ds:datastoreItem>
</file>

<file path=customXml/itemProps2.xml><?xml version="1.0" encoding="utf-8"?>
<ds:datastoreItem xmlns:ds="http://schemas.openxmlformats.org/officeDocument/2006/customXml" ds:itemID="{2CAC081E-AD51-429D-9863-5FB31F9EC4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8A234F2-BEB4-4EE1-BF01-09B3DB399C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44997</TotalTime>
  <Words>3382</Words>
  <Application>Microsoft Office PowerPoint</Application>
  <PresentationFormat>On-screen Show (4:3)</PresentationFormat>
  <Paragraphs>394</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Corbel</vt:lpstr>
      <vt:lpstr>Symbol</vt:lpstr>
      <vt:lpstr>Basis</vt:lpstr>
      <vt:lpstr>Form I-9 and  Tracker System Training </vt:lpstr>
      <vt:lpstr>Learning Objectives</vt:lpstr>
      <vt:lpstr>Who needs a Form I-9?</vt:lpstr>
      <vt:lpstr>Form I-9 Federal Law Deadlines</vt:lpstr>
      <vt:lpstr>I-9 Violations &amp; Penalties</vt:lpstr>
      <vt:lpstr>Accessing Tracker At UC ANR</vt:lpstr>
      <vt:lpstr>Accessing Tracker At UC ANR</vt:lpstr>
      <vt:lpstr>Dashboard overview: Tasks Due</vt:lpstr>
      <vt:lpstr>Dashboard overview: Search</vt:lpstr>
      <vt:lpstr>Section 1, Completed by Employee</vt:lpstr>
      <vt:lpstr>Section 1 highlights</vt:lpstr>
      <vt:lpstr>Section 1 highlights</vt:lpstr>
      <vt:lpstr>Section 2, Completed by Location</vt:lpstr>
      <vt:lpstr>Section 2 highlights</vt:lpstr>
      <vt:lpstr>Examining documents</vt:lpstr>
      <vt:lpstr>The Receipt Rule</vt:lpstr>
      <vt:lpstr>Section 2 highlights</vt:lpstr>
      <vt:lpstr>Section 3 highlights</vt:lpstr>
      <vt:lpstr>Amendments</vt:lpstr>
      <vt:lpstr>Transfers from another UC</vt:lpstr>
      <vt:lpstr>Steps for New I-9</vt:lpstr>
      <vt:lpstr>Resources</vt:lpstr>
      <vt:lpstr>Questions?</vt:lpstr>
    </vt:vector>
  </TitlesOfParts>
  <Company>UCI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I-9 &amp; Guardian Supplemental Training 2016</dc:title>
  <dc:subject>GuardianI-9</dc:subject>
  <dc:creator>Cecilia Gutierrez</dc:creator>
  <cp:keywords>I-9, Guardian, USCIS</cp:keywords>
  <cp:lastModifiedBy>Jennifer K Crouch</cp:lastModifiedBy>
  <cp:revision>869</cp:revision>
  <cp:lastPrinted>2017-08-23T19:16:14Z</cp:lastPrinted>
  <dcterms:created xsi:type="dcterms:W3CDTF">2009-10-16T16:33:22Z</dcterms:created>
  <dcterms:modified xsi:type="dcterms:W3CDTF">2019-09-25T17:26:53Z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0x010100824DF44D86E1694DBFB418CA93A68ECC</vt:lpwstr>
  </property>
  <property name="IFClassification" pid="3" fmtid="{D5CDD505-2E9C-101B-9397-08002B2CF9AE}">
    <vt:lpwstr>2605bb7a-325f-4cc1-8603-e664576d5430|</vt:lpwstr>
  </property>
  <property name="IFClassification_type" pid="4" fmtid="{D5CDD505-2E9C-101B-9397-08002B2CF9AE}">
    <vt:lpwstr>1</vt:lpwstr>
  </property>
  <property name="IFClassification_name" pid="5" fmtid="{D5CDD505-2E9C-101B-9397-08002B2CF9AE}">
    <vt:lpwstr>P4|</vt:lpwstr>
  </property>
  <property name="IFClassification_name_type" pid="6" fmtid="{D5CDD505-2E9C-101B-9397-08002B2CF9AE}">
    <vt:lpwstr>1</vt:lpwstr>
  </property>
  <property name="IFClassification_flags" pid="7" fmtid="{D5CDD505-2E9C-101B-9397-08002B2CF9AE}">
    <vt:lpwstr>32768|</vt:lpwstr>
  </property>
  <property name="IFClassification_flags_type" pid="8" fmtid="{D5CDD505-2E9C-101B-9397-08002B2CF9AE}">
    <vt:lpwstr>1</vt:lpwstr>
  </property>
  <property name="IFClassification_version" pid="9" fmtid="{D5CDD505-2E9C-101B-9397-08002B2CF9AE}">
    <vt:lpwstr>43ee0c5f-e038-421c-8a3e-ab4eB1166124</vt:lpwstr>
  </property>
  <property name="IFClassification_version_type" pid="10" fmtid="{D5CDD505-2E9C-101B-9397-08002B2CF9AE}">
    <vt:lpwstr>1</vt:lpwstr>
  </property>
</Properties>
</file>