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51" r:id="rId2"/>
    <p:sldId id="440" r:id="rId3"/>
    <p:sldId id="453" r:id="rId4"/>
    <p:sldId id="458" r:id="rId5"/>
    <p:sldId id="459" r:id="rId6"/>
    <p:sldId id="454" r:id="rId7"/>
    <p:sldId id="455" r:id="rId8"/>
    <p:sldId id="452" r:id="rId9"/>
    <p:sldId id="294" r:id="rId10"/>
    <p:sldId id="290" r:id="rId11"/>
    <p:sldId id="442" r:id="rId12"/>
    <p:sldId id="443" r:id="rId13"/>
    <p:sldId id="457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E55A2"/>
    <a:srgbClr val="E4A800"/>
    <a:srgbClr val="FB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72" autoAdjust="0"/>
  </p:normalViewPr>
  <p:slideViewPr>
    <p:cSldViewPr snapToGrid="0">
      <p:cViewPr varScale="1">
        <p:scale>
          <a:sx n="70" d="100"/>
          <a:sy n="70" d="100"/>
        </p:scale>
        <p:origin x="269" y="-74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65D482B-C10D-4E77-8E79-5CBD46C246BA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0DB767A-5937-408A-97DA-4D41051B0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review agenda and meeting logistics </a:t>
            </a:r>
          </a:p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B767A-5937-408A-97DA-4D41051B0E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5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FFE47-F537-4F6E-A863-AC284967C8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48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19" y="5212263"/>
            <a:ext cx="76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-260349"/>
            <a:ext cx="12192000" cy="6478269"/>
          </a:xfrm>
        </p:spPr>
        <p:txBody>
          <a:bodyPr lIns="457200" tIns="2514600" rtlCol="0" anchor="ctr">
            <a:normAutofit/>
          </a:bodyPr>
          <a:lstStyle>
            <a:lvl1pPr marL="0" indent="0">
              <a:buFontTx/>
              <a:buNone/>
              <a:defRPr>
                <a:solidFill>
                  <a:schemeClr val="tx2">
                    <a:lumMod val="6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95997"/>
            <a:ext cx="12192000" cy="615553"/>
          </a:xfrm>
          <a:prstGeom prst="rect">
            <a:avLst/>
          </a:prstGeom>
          <a:noFill/>
        </p:spPr>
        <p:txBody>
          <a:bodyPr lIns="457200" rIns="457200" bIns="0"/>
          <a:lstStyle>
            <a:lvl1pPr>
              <a:defRPr sz="4000" b="0" i="0" baseline="0">
                <a:solidFill>
                  <a:schemeClr val="tx2"/>
                </a:solidFill>
                <a:latin typeface="Arial"/>
                <a:cs typeface="Kievit Offc Pr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201" y="-98855"/>
            <a:ext cx="3418704" cy="410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09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95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7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1543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851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54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12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549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9285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69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44053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2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3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344B702-9BB2-064C-B2B1-7E12F5662EEF}"/>
              </a:ext>
            </a:extLst>
          </p:cNvPr>
          <p:cNvSpPr txBox="1">
            <a:spLocks/>
          </p:cNvSpPr>
          <p:nvPr userDrawn="1"/>
        </p:nvSpPr>
        <p:spPr>
          <a:xfrm>
            <a:off x="11201667" y="8851493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600" smtClean="0"/>
              <a:pPr/>
              <a:t>‹#›</a:t>
            </a:fld>
            <a:endParaRPr lang="en-US" sz="1600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42CE3FD-C76F-014B-BC62-FEDB91973CFB}"/>
              </a:ext>
            </a:extLst>
          </p:cNvPr>
          <p:cNvSpPr txBox="1">
            <a:spLocks/>
          </p:cNvSpPr>
          <p:nvPr userDrawn="1"/>
        </p:nvSpPr>
        <p:spPr>
          <a:xfrm>
            <a:off x="9720072" y="6179144"/>
            <a:ext cx="1508201" cy="486833"/>
          </a:xfrm>
          <a:prstGeom prst="rect">
            <a:avLst/>
          </a:prstGeom>
        </p:spPr>
        <p:txBody>
          <a:bodyPr anchor="ctr"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None/>
              <a:defRPr sz="18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2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12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33" b="0" baseline="0" dirty="0">
                <a:solidFill>
                  <a:srgbClr val="BEB6AF"/>
                </a:solidFill>
              </a:rPr>
              <a:t>ucpath.ucanr.edu</a:t>
            </a:r>
            <a:endParaRPr lang="en-US" sz="1333" b="0" baseline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0D119A42-4787-1843-9710-14A9AB10F11F}"/>
              </a:ext>
            </a:extLst>
          </p:cNvPr>
          <p:cNvSpPr txBox="1">
            <a:spLocks/>
          </p:cNvSpPr>
          <p:nvPr userDrawn="1"/>
        </p:nvSpPr>
        <p:spPr>
          <a:xfrm>
            <a:off x="11054906" y="6371168"/>
            <a:ext cx="1035495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bg2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ヒラギノ角ゴ ProN W3" pitchFamily="1" charset="-128"/>
                <a:cs typeface="+mn-cs"/>
                <a:sym typeface="Arial" panose="020B0604020202020204" pitchFamily="34" charset="0"/>
              </a:defRPr>
            </a:lvl9pPr>
          </a:lstStyle>
          <a:p>
            <a:fld id="{DF6CD61D-383B-8C4C-A586-A9FA29BEA8BE}" type="slidenum">
              <a:rPr lang="en-US" sz="1333" baseline="0" smtClean="0">
                <a:solidFill>
                  <a:srgbClr val="0070C0"/>
                </a:solidFill>
              </a:rPr>
              <a:pPr/>
              <a:t>‹#›</a:t>
            </a:fld>
            <a:endParaRPr lang="en-US" sz="1333" baseline="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458" y="-159440"/>
            <a:ext cx="3418704" cy="4100404"/>
          </a:xfrm>
          <a:prstGeom prst="rect">
            <a:avLst/>
          </a:prstGeom>
        </p:spPr>
      </p:pic>
      <p:pic>
        <p:nvPicPr>
          <p:cNvPr id="12" name="Picture 11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5934456"/>
            <a:ext cx="9046464" cy="7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189" rtl="0" eaLnBrk="0" fontAlgn="base" hangingPunct="0">
        <a:spcBef>
          <a:spcPct val="0"/>
        </a:spcBef>
        <a:spcAft>
          <a:spcPct val="0"/>
        </a:spcAft>
        <a:defRPr sz="4267" b="1" kern="1200">
          <a:solidFill>
            <a:srgbClr val="0E55A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91" indent="-342891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32" indent="-28574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cpath.ucanr.edu/Training_Resourc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ucpath@ucanr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hyperlink" Target="http://directdeposit.ucdavis.edu/" TargetMode="External"/><Relationship Id="rId5" Type="http://schemas.openxmlformats.org/officeDocument/2006/relationships/hyperlink" Target="https://atyourserviceonline.ucop.edu/" TargetMode="External"/><Relationship Id="rId4" Type="http://schemas.openxmlformats.org/officeDocument/2006/relationships/hyperlink" Target="http://anrcs.ucanr.edu/isc/MF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5326" y="2522185"/>
            <a:ext cx="8830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E55A2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UC ANR Town Hall: UCPath </a:t>
            </a:r>
            <a:endParaRPr lang="en-US" sz="4400" b="1" dirty="0">
              <a:solidFill>
                <a:srgbClr val="0E55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7704C-6516-4E1B-8F8E-ADA3112CA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3948" y="2816282"/>
            <a:ext cx="7229139" cy="88435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29, 2019 </a:t>
            </a:r>
          </a:p>
        </p:txBody>
      </p:sp>
    </p:spTree>
    <p:extLst>
      <p:ext uri="{BB962C8B-B14F-4D97-AF65-F5344CB8AC3E}">
        <p14:creationId xmlns:p14="http://schemas.microsoft.com/office/powerpoint/2010/main" val="295089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9660"/>
            <a:ext cx="7199586" cy="1143000"/>
          </a:xfrm>
        </p:spPr>
        <p:txBody>
          <a:bodyPr/>
          <a:lstStyle/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4200" b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can do to prepare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199289"/>
            <a:ext cx="5486400" cy="2530364"/>
          </a:xfrm>
        </p:spPr>
        <p:txBody>
          <a:bodyPr/>
          <a:lstStyle/>
          <a:p>
            <a:pPr marL="0" indent="0" defTabSz="1219170">
              <a:buClr>
                <a:schemeClr val="tx1"/>
              </a:buClr>
              <a:buNone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View the Employee and Manager Self-Service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demonstration videos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buClr>
                <a:schemeClr val="tx1"/>
              </a:buCl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Employee Self-Service video available </a:t>
            </a:r>
          </a:p>
          <a:p>
            <a:pPr marL="400041" lvl="1" indent="0" defTabSz="1219170">
              <a:buClr>
                <a:schemeClr val="tx1"/>
              </a:buClr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Spanish </a:t>
            </a:r>
          </a:p>
          <a:p>
            <a:pPr marL="400041" lvl="1" indent="0" defTabSz="1219170">
              <a:buClr>
                <a:schemeClr val="tx1"/>
              </a:buClr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D65E86-4194-4DDC-B06A-1CDC4F004A00}"/>
              </a:ext>
            </a:extLst>
          </p:cNvPr>
          <p:cNvGrpSpPr/>
          <p:nvPr/>
        </p:nvGrpSpPr>
        <p:grpSpPr>
          <a:xfrm>
            <a:off x="6364952" y="1922660"/>
            <a:ext cx="4492246" cy="3596947"/>
            <a:chOff x="6995538" y="3322552"/>
            <a:chExt cx="3583031" cy="25216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84873A-F18B-4B38-8DC1-08A5629E8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5538" y="3322552"/>
              <a:ext cx="2746628" cy="21973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E3EB6D-511A-4066-BD5D-7205AC5BD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5555" y="4722638"/>
              <a:ext cx="1603014" cy="112159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CA36B0-3978-49CD-B3CA-5E111A980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3770" y="3429000"/>
              <a:ext cx="598598" cy="1218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29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15994"/>
            <a:ext cx="5223641" cy="1143000"/>
          </a:xfrm>
        </p:spPr>
        <p:txBody>
          <a:bodyPr/>
          <a:lstStyle/>
          <a:p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>Stabilization period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410953"/>
            <a:ext cx="6727114" cy="1594944"/>
          </a:xfrm>
        </p:spPr>
        <p:txBody>
          <a:bodyPr/>
          <a:lstStyle/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UC ANR support available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We’re committed to ensuring your </a:t>
            </a:r>
            <a:r>
              <a:rPr lang="en-US" dirty="0" err="1">
                <a:solidFill>
                  <a:schemeClr val="tx2"/>
                </a:solidFill>
              </a:rPr>
              <a:t>UCPath</a:t>
            </a:r>
            <a:r>
              <a:rPr lang="en-US" dirty="0">
                <a:solidFill>
                  <a:schemeClr val="tx2"/>
                </a:solidFill>
              </a:rPr>
              <a:t> Center issues are resolved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Be patient </a:t>
            </a:r>
          </a:p>
          <a:p>
            <a:pPr marL="0" indent="0" defTabSz="1219170">
              <a:buClr>
                <a:schemeClr val="tx1"/>
              </a:buClr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F44D5-C4A9-214C-97C9-4421E388A4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288" y="2258994"/>
            <a:ext cx="3802160" cy="253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11487"/>
            <a:ext cx="4529959" cy="613107"/>
          </a:xfrm>
        </p:spPr>
        <p:txBody>
          <a:bodyPr/>
          <a:lstStyle/>
          <a:p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Website: ucpath.ucanr.edu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A28A8A-AB98-4CD1-A885-0939752D8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59" t="14166" r="16563" b="8472"/>
          <a:stretch/>
        </p:blipFill>
        <p:spPr>
          <a:xfrm>
            <a:off x="2165131" y="1263304"/>
            <a:ext cx="6835688" cy="44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6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091597"/>
            <a:ext cx="10363200" cy="963885"/>
          </a:xfrm>
        </p:spPr>
        <p:txBody>
          <a:bodyPr/>
          <a:lstStyle/>
          <a:p>
            <a:r>
              <a:rPr lang="en-US" sz="4200" cap="none" dirty="0">
                <a:latin typeface="Arial" panose="020B0604020202020204" pitchFamily="34" charset="0"/>
                <a:cs typeface="Arial" panose="020B0604020202020204" pitchFamily="34" charset="0"/>
              </a:rPr>
              <a:t>Questions?   </a:t>
            </a:r>
            <a:r>
              <a:rPr lang="en-US" sz="4200" cap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UCPath@ucanr.edu</a:t>
            </a:r>
            <a:r>
              <a:rPr lang="en-US" sz="4200" cap="non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421" y="1204979"/>
            <a:ext cx="3405307" cy="28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2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8318"/>
            <a:ext cx="6914606" cy="1143000"/>
          </a:xfrm>
        </p:spPr>
        <p:txBody>
          <a:bodyPr/>
          <a:lstStyle/>
          <a:p>
            <a:r>
              <a:rPr lang="en-US" altLang="ja-JP" sz="4200" b="0" dirty="0">
                <a:latin typeface="Arial" panose="020B0604020202020204" pitchFamily="34" charset="0"/>
                <a:cs typeface="Arial" panose="020B0604020202020204" pitchFamily="34" charset="0"/>
              </a:rPr>
              <a:t>What we’ll cover today </a:t>
            </a:r>
            <a:endParaRPr lang="en-US" sz="4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9719"/>
            <a:ext cx="10972800" cy="381635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Opening – Glenda Humiston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Transformational change for UC ANR – Tu Tran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changing for you – Sally Harmsworth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you can do to prepare – John Fox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  </a:t>
            </a:r>
          </a:p>
        </p:txBody>
      </p:sp>
    </p:spTree>
    <p:extLst>
      <p:ext uri="{BB962C8B-B14F-4D97-AF65-F5344CB8AC3E}">
        <p14:creationId xmlns:p14="http://schemas.microsoft.com/office/powerpoint/2010/main" val="300812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3E78-BBEF-41AF-A8A0-5E1480E0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3" y="2945980"/>
            <a:ext cx="7014268" cy="848271"/>
          </a:xfrm>
        </p:spPr>
        <p:txBody>
          <a:bodyPr/>
          <a:lstStyle/>
          <a:p>
            <a:r>
              <a:rPr lang="en-US" sz="4200" b="0" cap="none" dirty="0">
                <a:latin typeface="Arial" panose="020B0604020202020204" pitchFamily="34" charset="0"/>
                <a:cs typeface="Arial" panose="020B0604020202020204" pitchFamily="34" charset="0"/>
              </a:rPr>
              <a:t>What’s changing for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262BD-EE4B-4A88-BEEF-00B16E072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3" y="2238709"/>
            <a:ext cx="7834075" cy="61266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Sally Harmsworth – Associate Director, Business Operations Center </a:t>
            </a:r>
          </a:p>
        </p:txBody>
      </p:sp>
    </p:spTree>
    <p:extLst>
      <p:ext uri="{BB962C8B-B14F-4D97-AF65-F5344CB8AC3E}">
        <p14:creationId xmlns:p14="http://schemas.microsoft.com/office/powerpoint/2010/main" val="292829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37311"/>
            <a:ext cx="8313683" cy="1143000"/>
          </a:xfrm>
        </p:spPr>
        <p:txBody>
          <a:bodyPr/>
          <a:lstStyle/>
          <a:p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>First payroll cycle &amp; first paycheck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272859"/>
            <a:ext cx="9717741" cy="3024355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first UCPath-generated check will be received on </a:t>
            </a:r>
            <a:r>
              <a:rPr lang="en-US" sz="2400" b="1" dirty="0">
                <a:solidFill>
                  <a:srgbClr val="00BC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employees paid monthly, and </a:t>
            </a:r>
            <a:r>
              <a:rPr lang="en-US" sz="2400" b="1" dirty="0">
                <a:solidFill>
                  <a:srgbClr val="00BC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employees paid bi-weekly.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Earnings statements will be available </a:t>
            </a:r>
            <a:r>
              <a:rPr lang="en-US" sz="2400" b="1" dirty="0">
                <a:solidFill>
                  <a:srgbClr val="00BC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day before payday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UCPath online. 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will be </a:t>
            </a:r>
            <a:r>
              <a:rPr lang="en-US" sz="2400" b="1" dirty="0">
                <a:solidFill>
                  <a:srgbClr val="00BC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changes to pay dates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Pay dates will remain the same for monthly and bi-weekly employees. </a:t>
            </a:r>
          </a:p>
        </p:txBody>
      </p:sp>
    </p:spTree>
    <p:extLst>
      <p:ext uri="{BB962C8B-B14F-4D97-AF65-F5344CB8AC3E}">
        <p14:creationId xmlns:p14="http://schemas.microsoft.com/office/powerpoint/2010/main" val="111632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417725"/>
            <a:ext cx="8313683" cy="1015536"/>
          </a:xfrm>
        </p:spPr>
        <p:txBody>
          <a:bodyPr/>
          <a:lstStyle/>
          <a:p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What’s changing: pay statements 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4E7F7993-E4C9-4E30-9A62-E9CB101D2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47" y="1296631"/>
            <a:ext cx="10071384" cy="4718131"/>
          </a:xfrm>
        </p:spPr>
      </p:pic>
    </p:spTree>
    <p:extLst>
      <p:ext uri="{BB962C8B-B14F-4D97-AF65-F5344CB8AC3E}">
        <p14:creationId xmlns:p14="http://schemas.microsoft.com/office/powerpoint/2010/main" val="311044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9502"/>
            <a:ext cx="10972800" cy="924180"/>
          </a:xfrm>
        </p:spPr>
        <p:txBody>
          <a:bodyPr/>
          <a:lstStyle/>
          <a:p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>What’s changing as part of </a:t>
            </a:r>
            <a:r>
              <a:rPr lang="en-US" sz="4200" b="0" dirty="0" err="1">
                <a:latin typeface="Arial" panose="020B0604020202020204" pitchFamily="34" charset="0"/>
                <a:cs typeface="Arial" panose="020B0604020202020204" pitchFamily="34" charset="0"/>
              </a:rPr>
              <a:t>UCPath</a:t>
            </a:r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99287"/>
            <a:ext cx="10972800" cy="3171496"/>
          </a:xfrm>
        </p:spPr>
        <p:txBody>
          <a:bodyPr/>
          <a:lstStyle/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recruitment process: CATS being replaced by TAM in April 2019</a:t>
            </a:r>
          </a:p>
          <a:p>
            <a:pPr marL="857241" lvl="1" indent="-457200" defTabSz="1219170"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training will be available for hiring managers </a:t>
            </a:r>
          </a:p>
          <a:p>
            <a:pPr marL="400041" lvl="1" indent="0" defTabSz="1219170">
              <a:buClr>
                <a:schemeClr val="tx1"/>
              </a:buClr>
              <a:buSzPct val="50000"/>
              <a:buNone/>
              <a:defRPr/>
            </a:pP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ePerformance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7241" lvl="1" indent="-457200" defTabSz="1219170"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staff performance appraisal process coming in 2020 </a:t>
            </a:r>
          </a:p>
          <a:p>
            <a:pPr marL="857241" lvl="1" indent="-457200" defTabSz="1219170"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will be the last year for paper (PDF) appraisal process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endParaRPr lang="en-US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8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D08B-CD69-43E0-923E-392C2D06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73950"/>
            <a:ext cx="10258097" cy="1143000"/>
          </a:xfrm>
        </p:spPr>
        <p:txBody>
          <a:bodyPr/>
          <a:lstStyle/>
          <a:p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>What’s NOT changing as part of </a:t>
            </a:r>
            <a:r>
              <a:rPr lang="en-US" sz="4200" b="0" dirty="0" err="1">
                <a:latin typeface="Arial" panose="020B0604020202020204" pitchFamily="34" charset="0"/>
                <a:cs typeface="Arial" panose="020B0604020202020204" pitchFamily="34" charset="0"/>
              </a:rPr>
              <a:t>UCPath</a:t>
            </a:r>
            <a:r>
              <a:rPr lang="en-US" sz="4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3A976-9769-41B6-9DB8-5A3D8C5D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93885"/>
            <a:ext cx="10972800" cy="2709040"/>
          </a:xfrm>
        </p:spPr>
        <p:txBody>
          <a:bodyPr/>
          <a:lstStyle/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Report System (TRS)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recruitment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merit and promotion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AggieTravel</a:t>
            </a: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189" indent="-457189" defTabSz="1219170">
              <a:buClr>
                <a:schemeClr val="tx1"/>
              </a:buClr>
              <a:buFont typeface="Arial"/>
              <a:buChar char="•"/>
              <a:defRPr/>
            </a:pPr>
            <a:r>
              <a:rPr lang="en-US" sz="2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AggieBuy </a:t>
            </a:r>
          </a:p>
        </p:txBody>
      </p:sp>
    </p:spTree>
    <p:extLst>
      <p:ext uri="{BB962C8B-B14F-4D97-AF65-F5344CB8AC3E}">
        <p14:creationId xmlns:p14="http://schemas.microsoft.com/office/powerpoint/2010/main" val="20080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3E78-BBEF-41AF-A8A0-5E1480E0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114134"/>
            <a:ext cx="8611840" cy="1037456"/>
          </a:xfrm>
        </p:spPr>
        <p:txBody>
          <a:bodyPr/>
          <a:lstStyle/>
          <a:p>
            <a:r>
              <a:rPr lang="en-US" sz="4200" b="0" cap="none" dirty="0">
                <a:latin typeface="Arial" panose="020B0604020202020204" pitchFamily="34" charset="0"/>
                <a:cs typeface="Arial" panose="020B0604020202020204" pitchFamily="34" charset="0"/>
              </a:rPr>
              <a:t>What you can do to prepare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262BD-EE4B-4A88-BEEF-00B16E072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4" y="2417383"/>
            <a:ext cx="5626902" cy="633686"/>
          </a:xfrm>
        </p:spPr>
        <p:txBody>
          <a:bodyPr/>
          <a:lstStyle/>
          <a:p>
            <a:r>
              <a:rPr lang="en-US" dirty="0"/>
              <a:t>John Fox – Executive Director, Human Resources </a:t>
            </a:r>
          </a:p>
        </p:txBody>
      </p:sp>
    </p:spTree>
    <p:extLst>
      <p:ext uri="{BB962C8B-B14F-4D97-AF65-F5344CB8AC3E}">
        <p14:creationId xmlns:p14="http://schemas.microsoft.com/office/powerpoint/2010/main" val="2434457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D0BFE64-183D-6143-8600-5EE2C966F2B9}"/>
              </a:ext>
            </a:extLst>
          </p:cNvPr>
          <p:cNvSpPr txBox="1"/>
          <p:nvPr/>
        </p:nvSpPr>
        <p:spPr>
          <a:xfrm>
            <a:off x="1859748" y="1847569"/>
            <a:ext cx="8859052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/>
              <a:t>Enroll in Duo </a:t>
            </a:r>
            <a:br>
              <a:rPr lang="en-US" sz="2000" b="1" dirty="0"/>
            </a:br>
            <a:r>
              <a:rPr lang="en-US" sz="2000" dirty="0"/>
              <a:t>Every employee is required to have multifactor authentication by </a:t>
            </a:r>
            <a:r>
              <a:rPr lang="en-US" sz="2000" b="1" dirty="0">
                <a:solidFill>
                  <a:srgbClr val="00B0F0"/>
                </a:solidFill>
              </a:rPr>
              <a:t>Feb 13</a:t>
            </a:r>
            <a:r>
              <a:rPr lang="en-US" sz="2000" dirty="0"/>
              <a:t>. 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To enroll in Duo, go to </a:t>
            </a:r>
            <a:r>
              <a:rPr lang="en-US" sz="2000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anrcs.ucanr.edu/</a:t>
            </a:r>
            <a:r>
              <a:rPr lang="en-US" sz="2000" b="1" dirty="0" err="1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isc</a:t>
            </a:r>
            <a:r>
              <a:rPr lang="en-US" sz="2000" b="1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/MFA</a:t>
            </a:r>
            <a:r>
              <a:rPr lang="en-US" sz="2000" dirty="0"/>
              <a:t>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08FAC6-395A-444A-89B4-219266E72F1A}"/>
              </a:ext>
            </a:extLst>
          </p:cNvPr>
          <p:cNvSpPr txBox="1"/>
          <p:nvPr/>
        </p:nvSpPr>
        <p:spPr>
          <a:xfrm>
            <a:off x="1859749" y="3089061"/>
            <a:ext cx="856695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/>
              <a:t>Log into At Your Service Online (AYSO)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Verify and update your home address and personal information before </a:t>
            </a:r>
            <a:r>
              <a:rPr lang="en-US" sz="2000" b="1" dirty="0">
                <a:solidFill>
                  <a:srgbClr val="00B0F0"/>
                </a:solidFill>
              </a:rPr>
              <a:t>Feb 28 </a:t>
            </a:r>
            <a:r>
              <a:rPr lang="en-US" sz="2000" dirty="0"/>
              <a:t>at </a:t>
            </a:r>
            <a:r>
              <a:rPr lang="en-US" sz="2000" b="1" dirty="0">
                <a:solidFill>
                  <a:srgbClr val="00BCE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atyourserviceonline.ucop.edu</a:t>
            </a:r>
            <a:r>
              <a:rPr lang="en-US" sz="20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B11BEC-85B5-404A-B690-67A6222FC48A}"/>
              </a:ext>
            </a:extLst>
          </p:cNvPr>
          <p:cNvGrpSpPr/>
          <p:nvPr/>
        </p:nvGrpSpPr>
        <p:grpSpPr>
          <a:xfrm>
            <a:off x="1050726" y="2060417"/>
            <a:ext cx="583337" cy="595995"/>
            <a:chOff x="997047" y="2243654"/>
            <a:chExt cx="583337" cy="5959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B628E89-0F87-D241-A7BA-0C05C75E0E74}"/>
                </a:ext>
              </a:extLst>
            </p:cNvPr>
            <p:cNvSpPr/>
            <p:nvPr/>
          </p:nvSpPr>
          <p:spPr>
            <a:xfrm>
              <a:off x="997047" y="2256312"/>
              <a:ext cx="583337" cy="583337"/>
            </a:xfrm>
            <a:prstGeom prst="ellipse">
              <a:avLst/>
            </a:prstGeom>
            <a:noFill/>
            <a:ln w="44450">
              <a:solidFill>
                <a:srgbClr val="004B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8AFED4-E4AF-D64B-A0EF-7DEA7D223F47}"/>
                </a:ext>
              </a:extLst>
            </p:cNvPr>
            <p:cNvSpPr txBox="1"/>
            <p:nvPr/>
          </p:nvSpPr>
          <p:spPr>
            <a:xfrm>
              <a:off x="1104405" y="2243654"/>
              <a:ext cx="356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DAAA00"/>
                  </a:solidFill>
                  <a:latin typeface="Proxima Nova Medium" panose="02000506030000020004" pitchFamily="2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19E2DC-31D7-EF4C-BEA4-29B2F5A62001}"/>
              </a:ext>
            </a:extLst>
          </p:cNvPr>
          <p:cNvGrpSpPr/>
          <p:nvPr/>
        </p:nvGrpSpPr>
        <p:grpSpPr>
          <a:xfrm>
            <a:off x="1050726" y="3307473"/>
            <a:ext cx="583337" cy="595995"/>
            <a:chOff x="997047" y="2243654"/>
            <a:chExt cx="583337" cy="5959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EB4FAB1-70BE-8142-8605-6F5610B79E76}"/>
                </a:ext>
              </a:extLst>
            </p:cNvPr>
            <p:cNvSpPr/>
            <p:nvPr/>
          </p:nvSpPr>
          <p:spPr>
            <a:xfrm>
              <a:off x="997047" y="2256312"/>
              <a:ext cx="583337" cy="583337"/>
            </a:xfrm>
            <a:prstGeom prst="ellipse">
              <a:avLst/>
            </a:prstGeom>
            <a:noFill/>
            <a:ln w="44450">
              <a:solidFill>
                <a:srgbClr val="004B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BCBAD3-A8E9-0A4B-9082-120F63B6DEDC}"/>
                </a:ext>
              </a:extLst>
            </p:cNvPr>
            <p:cNvSpPr txBox="1"/>
            <p:nvPr/>
          </p:nvSpPr>
          <p:spPr>
            <a:xfrm>
              <a:off x="1104405" y="2243654"/>
              <a:ext cx="356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DAAA00"/>
                  </a:solidFill>
                  <a:latin typeface="Proxima Nova Medium" panose="02000506030000020004" pitchFamily="2" charset="0"/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E271F-A0E4-7F44-8421-9525BEC43C62}"/>
              </a:ext>
            </a:extLst>
          </p:cNvPr>
          <p:cNvGrpSpPr/>
          <p:nvPr/>
        </p:nvGrpSpPr>
        <p:grpSpPr>
          <a:xfrm>
            <a:off x="1050726" y="4629322"/>
            <a:ext cx="583337" cy="584775"/>
            <a:chOff x="997047" y="2255529"/>
            <a:chExt cx="583337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83753C-C422-E14E-9D6E-2E9ADBEFE2DB}"/>
                </a:ext>
              </a:extLst>
            </p:cNvPr>
            <p:cNvSpPr/>
            <p:nvPr/>
          </p:nvSpPr>
          <p:spPr>
            <a:xfrm>
              <a:off x="997047" y="2256312"/>
              <a:ext cx="583337" cy="583337"/>
            </a:xfrm>
            <a:prstGeom prst="ellipse">
              <a:avLst/>
            </a:prstGeom>
            <a:noFill/>
            <a:ln w="44450">
              <a:solidFill>
                <a:srgbClr val="004B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D85469-A349-ED46-9589-CD35701BF398}"/>
                </a:ext>
              </a:extLst>
            </p:cNvPr>
            <p:cNvSpPr txBox="1"/>
            <p:nvPr/>
          </p:nvSpPr>
          <p:spPr>
            <a:xfrm>
              <a:off x="1116280" y="2255529"/>
              <a:ext cx="356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DAAA00"/>
                  </a:solidFill>
                  <a:latin typeface="Proxima Nova Medium" panose="02000506030000020004" pitchFamily="2" charset="0"/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E640ECB-8B58-D64D-82F6-1086F8F69DC2}"/>
              </a:ext>
            </a:extLst>
          </p:cNvPr>
          <p:cNvSpPr txBox="1"/>
          <p:nvPr/>
        </p:nvSpPr>
        <p:spPr>
          <a:xfrm>
            <a:off x="1859748" y="4315358"/>
            <a:ext cx="885905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/>
              <a:t>Sign up for direct deposit </a:t>
            </a:r>
            <a:r>
              <a:rPr lang="en-US" sz="2000" dirty="0"/>
              <a:t>if you are currently receiving a paper paycheck at </a:t>
            </a:r>
          </a:p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00B0F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directdeposit.ucdavis.edu</a:t>
            </a:r>
            <a:r>
              <a:rPr lang="en-US" sz="2000" b="1" dirty="0"/>
              <a:t>. </a:t>
            </a:r>
          </a:p>
          <a:p>
            <a:pPr>
              <a:lnSpc>
                <a:spcPct val="114000"/>
              </a:lnSpc>
            </a:pPr>
            <a:r>
              <a:rPr lang="en-US" sz="2000" dirty="0"/>
              <a:t>If you already have direct deposit for your UC paycheck, it will continue in UCPath.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FDCCF19-A1F5-46A9-A155-0EBD1F147C11}"/>
              </a:ext>
            </a:extLst>
          </p:cNvPr>
          <p:cNvSpPr txBox="1">
            <a:spLocks/>
          </p:cNvSpPr>
          <p:nvPr/>
        </p:nvSpPr>
        <p:spPr bwMode="auto">
          <a:xfrm>
            <a:off x="609600" y="590475"/>
            <a:ext cx="793197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189" rtl="0" eaLnBrk="0" fontAlgn="base" hangingPunct="0">
              <a:spcBef>
                <a:spcPct val="0"/>
              </a:spcBef>
              <a:spcAft>
                <a:spcPct val="0"/>
              </a:spcAft>
              <a:defRPr sz="4267" b="1" kern="1200">
                <a:solidFill>
                  <a:srgbClr val="0E55A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189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189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377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566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754" algn="ctr" defTabSz="45718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1219170">
              <a:buClr>
                <a:schemeClr val="tx1"/>
              </a:buClr>
              <a:defRPr/>
            </a:pPr>
            <a:r>
              <a:rPr lang="en-US" sz="4200" b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Preparation Checklist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7250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NRslide_3-WaveSmal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344</Words>
  <Application>Microsoft Office PowerPoint</Application>
  <PresentationFormat>Widescreen</PresentationFormat>
  <Paragraphs>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Proxima Nova Medium</vt:lpstr>
      <vt:lpstr>Wingdings</vt:lpstr>
      <vt:lpstr>ANRslide_3-WaveSmall</vt:lpstr>
      <vt:lpstr>PowerPoint Presentation</vt:lpstr>
      <vt:lpstr>What we’ll cover today </vt:lpstr>
      <vt:lpstr>What’s changing for you</vt:lpstr>
      <vt:lpstr>First payroll cycle &amp; first paycheck</vt:lpstr>
      <vt:lpstr>What’s changing: pay statements </vt:lpstr>
      <vt:lpstr>What’s changing as part of UCPath </vt:lpstr>
      <vt:lpstr>What’s NOT changing as part of UCPath </vt:lpstr>
      <vt:lpstr>What you can do to prepare</vt:lpstr>
      <vt:lpstr>PowerPoint Presentation</vt:lpstr>
      <vt:lpstr>What you can do to prepare </vt:lpstr>
      <vt:lpstr>Stabilization period </vt:lpstr>
      <vt:lpstr>Website: ucpath.ucanr.edu </vt:lpstr>
      <vt:lpstr>Questions?   UCPath@ucanr.edu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Krause</dc:creator>
  <cp:lastModifiedBy>John S Fox</cp:lastModifiedBy>
  <cp:revision>113</cp:revision>
  <cp:lastPrinted>2019-01-23T17:01:24Z</cp:lastPrinted>
  <dcterms:created xsi:type="dcterms:W3CDTF">2018-10-18T15:43:28Z</dcterms:created>
  <dcterms:modified xsi:type="dcterms:W3CDTF">2019-01-25T16:36:28Z</dcterms:modified>
</cp:coreProperties>
</file>