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02" r:id="rId2"/>
  </p:sldMasterIdLst>
  <p:notesMasterIdLst>
    <p:notesMasterId r:id="rId36"/>
  </p:notesMasterIdLst>
  <p:handoutMasterIdLst>
    <p:handoutMasterId r:id="rId37"/>
  </p:handoutMasterIdLst>
  <p:sldIdLst>
    <p:sldId id="259" r:id="rId3"/>
    <p:sldId id="261" r:id="rId4"/>
    <p:sldId id="262" r:id="rId5"/>
    <p:sldId id="293" r:id="rId6"/>
    <p:sldId id="292" r:id="rId7"/>
    <p:sldId id="294" r:id="rId8"/>
    <p:sldId id="295" r:id="rId9"/>
    <p:sldId id="296" r:id="rId10"/>
    <p:sldId id="297" r:id="rId11"/>
    <p:sldId id="310" r:id="rId12"/>
    <p:sldId id="298" r:id="rId13"/>
    <p:sldId id="256" r:id="rId14"/>
    <p:sldId id="258" r:id="rId15"/>
    <p:sldId id="263" r:id="rId16"/>
    <p:sldId id="264" r:id="rId17"/>
    <p:sldId id="265" r:id="rId18"/>
    <p:sldId id="299" r:id="rId19"/>
    <p:sldId id="278" r:id="rId20"/>
    <p:sldId id="279" r:id="rId21"/>
    <p:sldId id="275" r:id="rId22"/>
    <p:sldId id="291" r:id="rId23"/>
    <p:sldId id="277" r:id="rId24"/>
    <p:sldId id="290" r:id="rId25"/>
    <p:sldId id="302" r:id="rId26"/>
    <p:sldId id="311" r:id="rId27"/>
    <p:sldId id="312" r:id="rId28"/>
    <p:sldId id="304" r:id="rId29"/>
    <p:sldId id="305" r:id="rId30"/>
    <p:sldId id="306" r:id="rId31"/>
    <p:sldId id="308" r:id="rId32"/>
    <p:sldId id="271" r:id="rId33"/>
    <p:sldId id="288" r:id="rId34"/>
    <p:sldId id="274" r:id="rId35"/>
  </p:sldIdLst>
  <p:sldSz cx="9144000" cy="6858000" type="screen4x3"/>
  <p:notesSz cx="6950075" cy="9236075"/>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autoAdjust="0"/>
    <p:restoredTop sz="94660" autoAdjust="0"/>
  </p:normalViewPr>
  <p:slideViewPr>
    <p:cSldViewPr snapToGrid="0" snapToObjects="1">
      <p:cViewPr varScale="1">
        <p:scale>
          <a:sx n="76" d="100"/>
          <a:sy n="76" d="100"/>
        </p:scale>
        <p:origin x="1260" y="78"/>
      </p:cViewPr>
      <p:guideLst>
        <p:guide orient="horz" pos="2160"/>
        <p:guide pos="2880"/>
      </p:guideLst>
    </p:cSldViewPr>
  </p:slideViewPr>
  <p:outlineViewPr>
    <p:cViewPr>
      <p:scale>
        <a:sx n="33" d="100"/>
        <a:sy n="33" d="100"/>
      </p:scale>
      <p:origin x="0" y="-26886"/>
    </p:cViewPr>
  </p:outlineViewPr>
  <p:notesTextViewPr>
    <p:cViewPr>
      <p:scale>
        <a:sx n="3" d="2"/>
        <a:sy n="3" d="2"/>
      </p:scale>
      <p:origin x="0" y="0"/>
    </p:cViewPr>
  </p:notesTextViewPr>
  <p:sorterViewPr>
    <p:cViewPr>
      <p:scale>
        <a:sx n="136" d="100"/>
        <a:sy n="136" d="100"/>
      </p:scale>
      <p:origin x="0" y="0"/>
    </p:cViewPr>
  </p:sorterViewPr>
  <p:notesViewPr>
    <p:cSldViewPr snapToGrid="0" snapToObjects="1">
      <p:cViewPr>
        <p:scale>
          <a:sx n="82" d="100"/>
          <a:sy n="82" d="100"/>
        </p:scale>
        <p:origin x="1422" y="-71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1963"/>
          </a:xfrm>
          <a:prstGeom prst="rect">
            <a:avLst/>
          </a:prstGeom>
        </p:spPr>
        <p:txBody>
          <a:bodyPr vert="horz" lIns="92479" tIns="46240" rIns="92479" bIns="46240" rtlCol="0"/>
          <a:lstStyle>
            <a:lvl1pPr algn="l" eaLnBrk="1" hangingPunct="1">
              <a:defRPr sz="1200"/>
            </a:lvl1pPr>
          </a:lstStyle>
          <a:p>
            <a:pPr>
              <a:defRPr/>
            </a:pPr>
            <a:endParaRPr lang="en-US"/>
          </a:p>
        </p:txBody>
      </p:sp>
      <p:sp>
        <p:nvSpPr>
          <p:cNvPr id="3" name="Date Placeholder 2"/>
          <p:cNvSpPr>
            <a:spLocks noGrp="1"/>
          </p:cNvSpPr>
          <p:nvPr>
            <p:ph type="dt" sz="quarter" idx="1"/>
          </p:nvPr>
        </p:nvSpPr>
        <p:spPr>
          <a:xfrm>
            <a:off x="3937000" y="0"/>
            <a:ext cx="3011488" cy="461963"/>
          </a:xfrm>
          <a:prstGeom prst="rect">
            <a:avLst/>
          </a:prstGeom>
        </p:spPr>
        <p:txBody>
          <a:bodyPr vert="horz" lIns="92479" tIns="46240" rIns="92479" bIns="46240" rtlCol="0"/>
          <a:lstStyle>
            <a:lvl1pPr algn="r" eaLnBrk="1" hangingPunct="1">
              <a:defRPr sz="1200"/>
            </a:lvl1pPr>
          </a:lstStyle>
          <a:p>
            <a:pPr>
              <a:defRPr/>
            </a:pPr>
            <a:fld id="{F92E1B74-D86E-4637-9EFC-F95982F3C936}" type="datetimeFigureOut">
              <a:rPr lang="en-US"/>
              <a:pPr>
                <a:defRPr/>
              </a:pPr>
              <a:t>12/12/2018</a:t>
            </a:fld>
            <a:endParaRPr lang="en-US"/>
          </a:p>
        </p:txBody>
      </p:sp>
      <p:sp>
        <p:nvSpPr>
          <p:cNvPr id="4" name="Footer Placeholder 3"/>
          <p:cNvSpPr>
            <a:spLocks noGrp="1"/>
          </p:cNvSpPr>
          <p:nvPr>
            <p:ph type="ftr" sz="quarter" idx="2"/>
          </p:nvPr>
        </p:nvSpPr>
        <p:spPr>
          <a:xfrm>
            <a:off x="0" y="8772525"/>
            <a:ext cx="3011488" cy="461963"/>
          </a:xfrm>
          <a:prstGeom prst="rect">
            <a:avLst/>
          </a:prstGeom>
        </p:spPr>
        <p:txBody>
          <a:bodyPr vert="horz" lIns="92479" tIns="46240" rIns="92479" bIns="46240" rtlCol="0" anchor="b"/>
          <a:lstStyle>
            <a:lvl1pPr algn="l" eaLnBrk="1" hangingPunct="1">
              <a:defRPr sz="1200"/>
            </a:lvl1pPr>
          </a:lstStyle>
          <a:p>
            <a:pPr>
              <a:defRPr/>
            </a:pPr>
            <a:endParaRPr lang="en-US"/>
          </a:p>
        </p:txBody>
      </p:sp>
      <p:sp>
        <p:nvSpPr>
          <p:cNvPr id="5" name="Slide Number Placeholder 4"/>
          <p:cNvSpPr>
            <a:spLocks noGrp="1"/>
          </p:cNvSpPr>
          <p:nvPr>
            <p:ph type="sldNum" sz="quarter" idx="3"/>
          </p:nvPr>
        </p:nvSpPr>
        <p:spPr>
          <a:xfrm>
            <a:off x="3937000" y="8772525"/>
            <a:ext cx="3011488" cy="461963"/>
          </a:xfrm>
          <a:prstGeom prst="rect">
            <a:avLst/>
          </a:prstGeom>
        </p:spPr>
        <p:txBody>
          <a:bodyPr vert="horz" wrap="square" lIns="92479" tIns="46240" rIns="92479" bIns="46240" numCol="1" anchor="b" anchorCtr="0" compatLnSpc="1">
            <a:prstTxWarp prst="textNoShape">
              <a:avLst/>
            </a:prstTxWarp>
          </a:bodyPr>
          <a:lstStyle>
            <a:lvl1pPr algn="r" eaLnBrk="1" hangingPunct="1">
              <a:defRPr sz="1200"/>
            </a:lvl1pPr>
          </a:lstStyle>
          <a:p>
            <a:pPr>
              <a:defRPr/>
            </a:pPr>
            <a:fld id="{1BB43393-C4E0-49C2-9F2C-9E70FD4E5D1E}" type="slidenum">
              <a:rPr lang="en-US"/>
              <a:pPr>
                <a:defRPr/>
              </a:pPr>
              <a:t>‹#›</a:t>
            </a:fld>
            <a:endParaRPr lang="en-US"/>
          </a:p>
        </p:txBody>
      </p:sp>
    </p:spTree>
    <p:extLst>
      <p:ext uri="{BB962C8B-B14F-4D97-AF65-F5344CB8AC3E}">
        <p14:creationId xmlns:p14="http://schemas.microsoft.com/office/powerpoint/2010/main" val="10864830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1963"/>
          </a:xfrm>
          <a:prstGeom prst="rect">
            <a:avLst/>
          </a:prstGeom>
        </p:spPr>
        <p:txBody>
          <a:bodyPr vert="horz" lIns="90974" tIns="45487" rIns="90974" bIns="45487" rtlCol="0"/>
          <a:lstStyle>
            <a:lvl1pPr algn="l">
              <a:defRPr sz="1200"/>
            </a:lvl1pPr>
          </a:lstStyle>
          <a:p>
            <a:pPr>
              <a:defRPr/>
            </a:pPr>
            <a:endParaRPr lang="en-US"/>
          </a:p>
        </p:txBody>
      </p:sp>
      <p:sp>
        <p:nvSpPr>
          <p:cNvPr id="3" name="Date Placeholder 2"/>
          <p:cNvSpPr>
            <a:spLocks noGrp="1"/>
          </p:cNvSpPr>
          <p:nvPr>
            <p:ph type="dt" idx="1"/>
          </p:nvPr>
        </p:nvSpPr>
        <p:spPr>
          <a:xfrm>
            <a:off x="3937000" y="0"/>
            <a:ext cx="3011488" cy="461963"/>
          </a:xfrm>
          <a:prstGeom prst="rect">
            <a:avLst/>
          </a:prstGeom>
        </p:spPr>
        <p:txBody>
          <a:bodyPr vert="horz" lIns="90974" tIns="45487" rIns="90974" bIns="45487" rtlCol="0"/>
          <a:lstStyle>
            <a:lvl1pPr algn="r">
              <a:defRPr sz="1200"/>
            </a:lvl1pPr>
          </a:lstStyle>
          <a:p>
            <a:pPr>
              <a:defRPr/>
            </a:pPr>
            <a:fld id="{27A47F47-45AF-48D8-AC75-CABFC3F7DAD2}" type="datetimeFigureOut">
              <a:rPr lang="en-US"/>
              <a:pPr>
                <a:defRPr/>
              </a:pPr>
              <a:t>12/12/2018</a:t>
            </a:fld>
            <a:endParaRPr lang="en-US"/>
          </a:p>
        </p:txBody>
      </p:sp>
      <p:sp>
        <p:nvSpPr>
          <p:cNvPr id="4" name="Slide Image Placeholder 3"/>
          <p:cNvSpPr>
            <a:spLocks noGrp="1" noRot="1" noChangeAspect="1"/>
          </p:cNvSpPr>
          <p:nvPr>
            <p:ph type="sldImg" idx="2"/>
          </p:nvPr>
        </p:nvSpPr>
        <p:spPr>
          <a:xfrm>
            <a:off x="1397000" y="1154113"/>
            <a:ext cx="4156075" cy="3117850"/>
          </a:xfrm>
          <a:prstGeom prst="rect">
            <a:avLst/>
          </a:prstGeom>
          <a:noFill/>
          <a:ln w="12700">
            <a:solidFill>
              <a:prstClr val="black"/>
            </a:solidFill>
          </a:ln>
        </p:spPr>
        <p:txBody>
          <a:bodyPr vert="horz" lIns="90974" tIns="45487" rIns="90974" bIns="45487" rtlCol="0" anchor="ctr"/>
          <a:lstStyle/>
          <a:p>
            <a:pPr lvl="0"/>
            <a:endParaRPr lang="en-US" noProof="0"/>
          </a:p>
        </p:txBody>
      </p:sp>
      <p:sp>
        <p:nvSpPr>
          <p:cNvPr id="5" name="Notes Placeholder 4"/>
          <p:cNvSpPr>
            <a:spLocks noGrp="1"/>
          </p:cNvSpPr>
          <p:nvPr>
            <p:ph type="body" sz="quarter" idx="3"/>
          </p:nvPr>
        </p:nvSpPr>
        <p:spPr>
          <a:xfrm>
            <a:off x="695325" y="4445000"/>
            <a:ext cx="5559425" cy="3636963"/>
          </a:xfrm>
          <a:prstGeom prst="rect">
            <a:avLst/>
          </a:prstGeom>
        </p:spPr>
        <p:txBody>
          <a:bodyPr vert="horz" lIns="90974" tIns="45487" rIns="90974" bIns="45487"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774113"/>
            <a:ext cx="3011488" cy="461962"/>
          </a:xfrm>
          <a:prstGeom prst="rect">
            <a:avLst/>
          </a:prstGeom>
        </p:spPr>
        <p:txBody>
          <a:bodyPr vert="horz" lIns="90974" tIns="45487" rIns="90974" bIns="45487"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937000" y="8774113"/>
            <a:ext cx="3011488" cy="461962"/>
          </a:xfrm>
          <a:prstGeom prst="rect">
            <a:avLst/>
          </a:prstGeom>
        </p:spPr>
        <p:txBody>
          <a:bodyPr vert="horz" lIns="90974" tIns="45487" rIns="90974" bIns="45487" rtlCol="0" anchor="b"/>
          <a:lstStyle>
            <a:lvl1pPr algn="r">
              <a:defRPr sz="1200"/>
            </a:lvl1pPr>
          </a:lstStyle>
          <a:p>
            <a:pPr>
              <a:defRPr/>
            </a:pPr>
            <a:fld id="{091D922A-A3FA-404F-BDE8-E9FDE295943F}" type="slidenum">
              <a:rPr lang="en-US"/>
              <a:pPr>
                <a:defRPr/>
              </a:pPr>
              <a:t>‹#›</a:t>
            </a:fld>
            <a:endParaRPr lang="en-US"/>
          </a:p>
        </p:txBody>
      </p:sp>
    </p:spTree>
    <p:extLst>
      <p:ext uri="{BB962C8B-B14F-4D97-AF65-F5344CB8AC3E}">
        <p14:creationId xmlns:p14="http://schemas.microsoft.com/office/powerpoint/2010/main" val="187093804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everyone and welcome to this not quite full introduction to Project Board.</a:t>
            </a:r>
          </a:p>
          <a:p>
            <a:r>
              <a:rPr lang="en-US" dirty="0"/>
              <a:t>This presentation will be dealing mainly with the Affirmative Action or Civil Rights reporting requirements of Project Board, although we will also cover many other aspects of your contact reporting responsibilities.</a:t>
            </a:r>
          </a:p>
        </p:txBody>
      </p:sp>
      <p:sp>
        <p:nvSpPr>
          <p:cNvPr id="4" name="Slide Number Placeholder 3"/>
          <p:cNvSpPr>
            <a:spLocks noGrp="1"/>
          </p:cNvSpPr>
          <p:nvPr>
            <p:ph type="sldNum" sz="quarter" idx="10"/>
          </p:nvPr>
        </p:nvSpPr>
        <p:spPr/>
        <p:txBody>
          <a:bodyPr/>
          <a:lstStyle/>
          <a:p>
            <a:pPr>
              <a:defRPr/>
            </a:pPr>
            <a:fld id="{091D922A-A3FA-404F-BDE8-E9FDE295943F}" type="slidenum">
              <a:rPr lang="en-US" smtClean="0"/>
              <a:pPr>
                <a:defRPr/>
              </a:pPr>
              <a:t>1</a:t>
            </a:fld>
            <a:endParaRPr lang="en-US" dirty="0"/>
          </a:p>
        </p:txBody>
      </p:sp>
    </p:spTree>
    <p:extLst>
      <p:ext uri="{BB962C8B-B14F-4D97-AF65-F5344CB8AC3E}">
        <p14:creationId xmlns:p14="http://schemas.microsoft.com/office/powerpoint/2010/main" val="19602629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xfrm>
            <a:off x="1166813" y="153988"/>
            <a:ext cx="4616450" cy="3463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xfrm>
            <a:off x="695325" y="3762522"/>
            <a:ext cx="5559425" cy="422049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800" dirty="0"/>
              <a:t>The ANR Public Value Statements derive from the ANR Strategic Plan and are short statements that articulate both the value and the goals of our work in Cooperative Extension.  Number 7, in particular, addresses indirectly the intent behind the Civil Rights Act of 1964 . . . to have an equitable and inclusive society is </a:t>
            </a:r>
            <a:r>
              <a:rPr lang="en-US" sz="1800" dirty="0"/>
              <a:t>to eliminate the present effects of past discrimination against minorities and women.  The Civil Rights Reporting component in Project Board, by our embracing of non-discrimination and inclusion, is one small step that UCANR takes toward that goal.</a:t>
            </a:r>
            <a:br>
              <a:rPr lang="en-US" sz="1800" dirty="0"/>
            </a:br>
            <a:r>
              <a:rPr lang="en-US" dirty="0"/>
              <a:t>ANR Public Value Statements: 1) Promoting economic prosperity in California; 2) UCANR: Developing a qualified workforce for California; 3) Safeguarding abundant and healthy food for all Californians; 4) UCANR: Protecting California’s natural resources; 5) Building climate-resilient communities and ecosystems; 6) UCANR: Promoting healthy people and communities 7) Developing an inclusive and equitable society.</a:t>
            </a:r>
            <a:endParaRPr lang="en-US" sz="1800" dirty="0"/>
          </a:p>
          <a:p>
            <a:pPr eaLnBrk="1" hangingPunct="1">
              <a:spcBef>
                <a:spcPct val="0"/>
              </a:spcBef>
            </a:pPr>
            <a:endParaRPr lang="en-US" altLang="en-US" sz="1800" dirty="0"/>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36600" indent="-282575">
              <a:spcBef>
                <a:spcPct val="30000"/>
              </a:spcBef>
              <a:defRPr sz="1200">
                <a:solidFill>
                  <a:schemeClr val="tx1"/>
                </a:solidFill>
                <a:latin typeface="Calibri" panose="020F0502020204030204" pitchFamily="34" charset="0"/>
              </a:defRPr>
            </a:lvl2pPr>
            <a:lvl3pPr marL="1133475" indent="-225425">
              <a:spcBef>
                <a:spcPct val="30000"/>
              </a:spcBef>
              <a:defRPr sz="1200">
                <a:solidFill>
                  <a:schemeClr val="tx1"/>
                </a:solidFill>
                <a:latin typeface="Calibri" panose="020F0502020204030204" pitchFamily="34" charset="0"/>
              </a:defRPr>
            </a:lvl3pPr>
            <a:lvl4pPr marL="1587500" indent="-225425">
              <a:spcBef>
                <a:spcPct val="30000"/>
              </a:spcBef>
              <a:defRPr sz="1200">
                <a:solidFill>
                  <a:schemeClr val="tx1"/>
                </a:solidFill>
                <a:latin typeface="Calibri" panose="020F0502020204030204" pitchFamily="34" charset="0"/>
              </a:defRPr>
            </a:lvl4pPr>
            <a:lvl5pPr marL="2041525" indent="-225425">
              <a:spcBef>
                <a:spcPct val="30000"/>
              </a:spcBef>
              <a:defRPr sz="1200">
                <a:solidFill>
                  <a:schemeClr val="tx1"/>
                </a:solidFill>
                <a:latin typeface="Calibri" panose="020F0502020204030204" pitchFamily="34" charset="0"/>
              </a:defRPr>
            </a:lvl5pPr>
            <a:lvl6pPr marL="2498725" indent="-225425" defTabSz="457200" eaLnBrk="0" fontAlgn="base" hangingPunct="0">
              <a:spcBef>
                <a:spcPct val="30000"/>
              </a:spcBef>
              <a:spcAft>
                <a:spcPct val="0"/>
              </a:spcAft>
              <a:defRPr sz="1200">
                <a:solidFill>
                  <a:schemeClr val="tx1"/>
                </a:solidFill>
                <a:latin typeface="Calibri" panose="020F0502020204030204" pitchFamily="34" charset="0"/>
              </a:defRPr>
            </a:lvl6pPr>
            <a:lvl7pPr marL="2955925" indent="-225425" defTabSz="457200" eaLnBrk="0" fontAlgn="base" hangingPunct="0">
              <a:spcBef>
                <a:spcPct val="30000"/>
              </a:spcBef>
              <a:spcAft>
                <a:spcPct val="0"/>
              </a:spcAft>
              <a:defRPr sz="1200">
                <a:solidFill>
                  <a:schemeClr val="tx1"/>
                </a:solidFill>
                <a:latin typeface="Calibri" panose="020F0502020204030204" pitchFamily="34" charset="0"/>
              </a:defRPr>
            </a:lvl7pPr>
            <a:lvl8pPr marL="3413125" indent="-225425" defTabSz="457200" eaLnBrk="0" fontAlgn="base" hangingPunct="0">
              <a:spcBef>
                <a:spcPct val="30000"/>
              </a:spcBef>
              <a:spcAft>
                <a:spcPct val="0"/>
              </a:spcAft>
              <a:defRPr sz="1200">
                <a:solidFill>
                  <a:schemeClr val="tx1"/>
                </a:solidFill>
                <a:latin typeface="Calibri" panose="020F0502020204030204" pitchFamily="34" charset="0"/>
              </a:defRPr>
            </a:lvl8pPr>
            <a:lvl9pPr marL="3870325" indent="-225425"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2CFF0AF-84AA-415C-A2C9-7A5AFE651249}" type="slidenum">
              <a:rPr lang="en-US" altLang="en-US" smtClean="0"/>
              <a:pPr>
                <a:spcBef>
                  <a:spcPct val="0"/>
                </a:spcBef>
              </a:pPr>
              <a:t>10</a:t>
            </a:fld>
            <a:endParaRPr lang="en-US" altLang="en-US" dirty="0"/>
          </a:p>
        </p:txBody>
      </p:sp>
    </p:spTree>
    <p:extLst>
      <p:ext uri="{BB962C8B-B14F-4D97-AF65-F5344CB8AC3E}">
        <p14:creationId xmlns:p14="http://schemas.microsoft.com/office/powerpoint/2010/main" val="4530864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xfrm>
            <a:off x="1166813" y="319088"/>
            <a:ext cx="4616450" cy="3463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xfrm>
            <a:off x="695325" y="3967162"/>
            <a:ext cx="5559425" cy="505625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800" dirty="0"/>
              <a:t>What overview of Affirmative Action or Civil Rights compliance is complete without a list of the protected categories?  This slide presents the protected categories.</a:t>
            </a:r>
          </a:p>
          <a:p>
            <a:pPr eaLnBrk="1" hangingPunct="1">
              <a:spcBef>
                <a:spcPct val="0"/>
              </a:spcBef>
            </a:pPr>
            <a:endParaRPr lang="en-US" altLang="en-US" sz="1800" dirty="0"/>
          </a:p>
          <a:p>
            <a:pPr eaLnBrk="1" hangingPunct="1">
              <a:spcBef>
                <a:spcPct val="0"/>
              </a:spcBef>
            </a:pPr>
            <a:r>
              <a:rPr lang="en-US" altLang="en-US" sz="1800" dirty="0"/>
              <a:t>The Federal and California laws prohibit discrimination in extending your program and in hiring practices on the basis of any of these categories . . .</a:t>
            </a:r>
          </a:p>
          <a:p>
            <a:pPr eaLnBrk="1" hangingPunct="1">
              <a:spcBef>
                <a:spcPct val="0"/>
              </a:spcBef>
            </a:pPr>
            <a:endParaRPr lang="en-US" altLang="en-US" sz="1800" dirty="0"/>
          </a:p>
          <a:p>
            <a:r>
              <a:rPr lang="en-US" altLang="en-US" dirty="0"/>
              <a:t>Race/Ethnicity		Ancestry</a:t>
            </a:r>
          </a:p>
          <a:p>
            <a:r>
              <a:rPr lang="en-US" altLang="en-US" dirty="0"/>
              <a:t>Sexual Orientation 	Age</a:t>
            </a:r>
          </a:p>
          <a:p>
            <a:r>
              <a:rPr lang="en-US" altLang="en-US" dirty="0"/>
              <a:t>Pregnancy		Marital or Parental Status</a:t>
            </a:r>
          </a:p>
          <a:p>
            <a:r>
              <a:rPr lang="en-US" altLang="en-US" dirty="0"/>
              <a:t>Veterans		Genetic Information</a:t>
            </a:r>
          </a:p>
          <a:p>
            <a:r>
              <a:rPr lang="en-US" altLang="en-US" dirty="0"/>
              <a:t>Color		Gender (sex/gender identity)</a:t>
            </a:r>
          </a:p>
          <a:p>
            <a:r>
              <a:rPr lang="en-US" altLang="en-US" dirty="0"/>
              <a:t>Medical Condition 	Disability (physical or mental)</a:t>
            </a:r>
          </a:p>
          <a:p>
            <a:r>
              <a:rPr lang="en-US" altLang="en-US" dirty="0"/>
              <a:t>Religion		National Origin</a:t>
            </a:r>
          </a:p>
          <a:p>
            <a:r>
              <a:rPr lang="en-US" altLang="en-US" dirty="0"/>
              <a:t>Veterans		Genetic information</a:t>
            </a:r>
          </a:p>
          <a:p>
            <a:pPr eaLnBrk="1" hangingPunct="1">
              <a:spcBef>
                <a:spcPct val="0"/>
              </a:spcBef>
            </a:pPr>
            <a:endParaRPr lang="en-US" altLang="en-US" sz="1800" dirty="0"/>
          </a:p>
          <a:p>
            <a:pPr eaLnBrk="1" hangingPunct="1">
              <a:spcBef>
                <a:spcPct val="0"/>
              </a:spcBef>
            </a:pPr>
            <a:endParaRPr lang="en-US" altLang="en-US" sz="1800" dirty="0"/>
          </a:p>
          <a:p>
            <a:pPr eaLnBrk="1" hangingPunct="1">
              <a:spcBef>
                <a:spcPct val="0"/>
              </a:spcBef>
            </a:pPr>
            <a:endParaRPr lang="en-US" altLang="en-US" sz="1800" dirty="0"/>
          </a:p>
          <a:p>
            <a:pPr eaLnBrk="1" hangingPunct="1">
              <a:spcBef>
                <a:spcPct val="0"/>
              </a:spcBef>
            </a:pPr>
            <a:endParaRPr lang="en-US" altLang="en-US" sz="1800" dirty="0"/>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36600" indent="-282575">
              <a:spcBef>
                <a:spcPct val="30000"/>
              </a:spcBef>
              <a:defRPr sz="1200">
                <a:solidFill>
                  <a:schemeClr val="tx1"/>
                </a:solidFill>
                <a:latin typeface="Calibri" panose="020F0502020204030204" pitchFamily="34" charset="0"/>
              </a:defRPr>
            </a:lvl2pPr>
            <a:lvl3pPr marL="1133475" indent="-225425">
              <a:spcBef>
                <a:spcPct val="30000"/>
              </a:spcBef>
              <a:defRPr sz="1200">
                <a:solidFill>
                  <a:schemeClr val="tx1"/>
                </a:solidFill>
                <a:latin typeface="Calibri" panose="020F0502020204030204" pitchFamily="34" charset="0"/>
              </a:defRPr>
            </a:lvl3pPr>
            <a:lvl4pPr marL="1587500" indent="-225425">
              <a:spcBef>
                <a:spcPct val="30000"/>
              </a:spcBef>
              <a:defRPr sz="1200">
                <a:solidFill>
                  <a:schemeClr val="tx1"/>
                </a:solidFill>
                <a:latin typeface="Calibri" panose="020F0502020204030204" pitchFamily="34" charset="0"/>
              </a:defRPr>
            </a:lvl4pPr>
            <a:lvl5pPr marL="2041525" indent="-225425">
              <a:spcBef>
                <a:spcPct val="30000"/>
              </a:spcBef>
              <a:defRPr sz="1200">
                <a:solidFill>
                  <a:schemeClr val="tx1"/>
                </a:solidFill>
                <a:latin typeface="Calibri" panose="020F0502020204030204" pitchFamily="34" charset="0"/>
              </a:defRPr>
            </a:lvl5pPr>
            <a:lvl6pPr marL="2498725" indent="-225425" defTabSz="457200" eaLnBrk="0" fontAlgn="base" hangingPunct="0">
              <a:spcBef>
                <a:spcPct val="30000"/>
              </a:spcBef>
              <a:spcAft>
                <a:spcPct val="0"/>
              </a:spcAft>
              <a:defRPr sz="1200">
                <a:solidFill>
                  <a:schemeClr val="tx1"/>
                </a:solidFill>
                <a:latin typeface="Calibri" panose="020F0502020204030204" pitchFamily="34" charset="0"/>
              </a:defRPr>
            </a:lvl6pPr>
            <a:lvl7pPr marL="2955925" indent="-225425" defTabSz="457200" eaLnBrk="0" fontAlgn="base" hangingPunct="0">
              <a:spcBef>
                <a:spcPct val="30000"/>
              </a:spcBef>
              <a:spcAft>
                <a:spcPct val="0"/>
              </a:spcAft>
              <a:defRPr sz="1200">
                <a:solidFill>
                  <a:schemeClr val="tx1"/>
                </a:solidFill>
                <a:latin typeface="Calibri" panose="020F0502020204030204" pitchFamily="34" charset="0"/>
              </a:defRPr>
            </a:lvl7pPr>
            <a:lvl8pPr marL="3413125" indent="-225425" defTabSz="457200" eaLnBrk="0" fontAlgn="base" hangingPunct="0">
              <a:spcBef>
                <a:spcPct val="30000"/>
              </a:spcBef>
              <a:spcAft>
                <a:spcPct val="0"/>
              </a:spcAft>
              <a:defRPr sz="1200">
                <a:solidFill>
                  <a:schemeClr val="tx1"/>
                </a:solidFill>
                <a:latin typeface="Calibri" panose="020F0502020204030204" pitchFamily="34" charset="0"/>
              </a:defRPr>
            </a:lvl8pPr>
            <a:lvl9pPr marL="3870325" indent="-225425"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D109B43-56DB-4A32-A7CD-400BDF548A8E}" type="slidenum">
              <a:rPr lang="en-US" altLang="en-US" smtClean="0"/>
              <a:pPr>
                <a:spcBef>
                  <a:spcPct val="0"/>
                </a:spcBef>
              </a:pPr>
              <a:t>11</a:t>
            </a:fld>
            <a:endParaRPr lang="en-US" altLang="en-US" dirty="0"/>
          </a:p>
        </p:txBody>
      </p:sp>
    </p:spTree>
    <p:extLst>
      <p:ext uri="{BB962C8B-B14F-4D97-AF65-F5344CB8AC3E}">
        <p14:creationId xmlns:p14="http://schemas.microsoft.com/office/powerpoint/2010/main" val="28687982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will look at why we do civil rights reporting.</a:t>
            </a:r>
          </a:p>
        </p:txBody>
      </p:sp>
      <p:sp>
        <p:nvSpPr>
          <p:cNvPr id="4" name="Slide Number Placeholder 3"/>
          <p:cNvSpPr>
            <a:spLocks noGrp="1"/>
          </p:cNvSpPr>
          <p:nvPr>
            <p:ph type="sldNum" sz="quarter" idx="10"/>
          </p:nvPr>
        </p:nvSpPr>
        <p:spPr/>
        <p:txBody>
          <a:bodyPr/>
          <a:lstStyle/>
          <a:p>
            <a:pPr>
              <a:defRPr/>
            </a:pPr>
            <a:fld id="{091D922A-A3FA-404F-BDE8-E9FDE295943F}" type="slidenum">
              <a:rPr lang="en-US" smtClean="0"/>
              <a:pPr>
                <a:defRPr/>
              </a:pPr>
              <a:t>12</a:t>
            </a:fld>
            <a:endParaRPr lang="en-US" dirty="0"/>
          </a:p>
        </p:txBody>
      </p:sp>
    </p:spTree>
    <p:extLst>
      <p:ext uri="{BB962C8B-B14F-4D97-AF65-F5344CB8AC3E}">
        <p14:creationId xmlns:p14="http://schemas.microsoft.com/office/powerpoint/2010/main" val="26556632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5325" y="4445000"/>
            <a:ext cx="5559425" cy="3895132"/>
          </a:xfrm>
        </p:spPr>
        <p:txBody>
          <a:bodyPr/>
          <a:lstStyle/>
          <a:p>
            <a:r>
              <a:rPr lang="en-US" dirty="0"/>
              <a:t>We touched on this topic in an earlier slide.  We do civil rights reporting in order to document “the extent to which members of minority groups are beneficiaries of federally assisted programs.”</a:t>
            </a:r>
          </a:p>
          <a:p>
            <a:endParaRPr lang="en-US" dirty="0"/>
          </a:p>
          <a:p>
            <a:r>
              <a:rPr lang="en-US" dirty="0"/>
              <a:t>The language in this slide is from an earlier </a:t>
            </a:r>
            <a:r>
              <a:rPr lang="en-US" dirty="0" err="1"/>
              <a:t>reg</a:t>
            </a:r>
            <a:r>
              <a:rPr lang="en-US" dirty="0"/>
              <a:t> and succinctly re-states this requirement.  We identify a clientele, we establish a baseline for that clientele group, then we report the contacts made against that baseline because attendance/contacts allows – maybe not a perfect – but at least some sort of measure that the delivery of program benefits and services to minorities is equal to the benefits being delivered to nonminority individuals. (Hence the importance of sign-in sheets – which we will talk about in a future slide.)</a:t>
            </a:r>
          </a:p>
          <a:p>
            <a:endParaRPr lang="en-US" dirty="0"/>
          </a:p>
          <a:p>
            <a:r>
              <a:rPr lang="en-US" dirty="0"/>
              <a:t>Then in the red font there at the bottom of the slide, I restate this requirement once again . . . because it’s important.</a:t>
            </a:r>
          </a:p>
          <a:p>
            <a:endParaRPr lang="en-US" dirty="0"/>
          </a:p>
          <a:p>
            <a:r>
              <a:rPr lang="en-US" altLang="en-US" b="1" dirty="0"/>
              <a:t>Ultimately, Project Board’s Civil Rights component is the documentation that ANR executes its CE mission with equality. . .that the “quantity and quality of benefits and services” is the same for both people of color and whites.</a:t>
            </a:r>
          </a:p>
          <a:p>
            <a:endParaRPr lang="en-US" dirty="0"/>
          </a:p>
        </p:txBody>
      </p:sp>
      <p:sp>
        <p:nvSpPr>
          <p:cNvPr id="4" name="Slide Number Placeholder 3"/>
          <p:cNvSpPr>
            <a:spLocks noGrp="1"/>
          </p:cNvSpPr>
          <p:nvPr>
            <p:ph type="sldNum" sz="quarter" idx="10"/>
          </p:nvPr>
        </p:nvSpPr>
        <p:spPr/>
        <p:txBody>
          <a:bodyPr/>
          <a:lstStyle/>
          <a:p>
            <a:pPr>
              <a:defRPr/>
            </a:pPr>
            <a:fld id="{091D922A-A3FA-404F-BDE8-E9FDE295943F}" type="slidenum">
              <a:rPr lang="en-US" smtClean="0"/>
              <a:pPr>
                <a:defRPr/>
              </a:pPr>
              <a:t>13</a:t>
            </a:fld>
            <a:endParaRPr lang="en-US" dirty="0"/>
          </a:p>
        </p:txBody>
      </p:sp>
    </p:spTree>
    <p:extLst>
      <p:ext uri="{BB962C8B-B14F-4D97-AF65-F5344CB8AC3E}">
        <p14:creationId xmlns:p14="http://schemas.microsoft.com/office/powerpoint/2010/main" val="34553074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more: why do we collect racial data?</a:t>
            </a:r>
          </a:p>
          <a:p>
            <a:endParaRPr lang="en-US" dirty="0"/>
          </a:p>
          <a:p>
            <a:r>
              <a:rPr lang="en-US" dirty="0"/>
              <a:t>Because, for one, it’s O.K. to do in California if it is being done to monitor for non-discrimination – which is exactly what we are doing in Project Board.</a:t>
            </a:r>
          </a:p>
          <a:p>
            <a:endParaRPr lang="en-US" dirty="0"/>
          </a:p>
          <a:p>
            <a:endParaRPr lang="en-US" dirty="0"/>
          </a:p>
          <a:p>
            <a:pPr>
              <a:defRPr/>
            </a:pPr>
            <a:r>
              <a:rPr lang="en-US" dirty="0"/>
              <a:t>1) California courts have held that the collection of racial data to monitor for non-discrimination does NOT violate state law prohibiting the consideration of race, sex, or ethnicity in areas of public employment, public contracting, and public education.</a:t>
            </a:r>
          </a:p>
          <a:p>
            <a:pPr>
              <a:defRPr/>
            </a:pPr>
            <a:endParaRPr lang="en-US" dirty="0"/>
          </a:p>
          <a:p>
            <a:pPr>
              <a:defRPr/>
            </a:pPr>
            <a:r>
              <a:rPr lang="en-US" dirty="0"/>
              <a:t>2)  </a:t>
            </a:r>
            <a:r>
              <a:rPr lang="en-US" dirty="0">
                <a:cs typeface="Calibri" pitchFamily="34" charset="0"/>
              </a:rPr>
              <a:t>In order to comply with the USDA requirement that the “</a:t>
            </a:r>
            <a:r>
              <a:rPr lang="en-US" sz="1400" dirty="0"/>
              <a:t>. . . </a:t>
            </a:r>
            <a:r>
              <a:rPr lang="en-US" altLang="en-US" dirty="0"/>
              <a:t>quantity and quality of benefits and services” is the same for both people of color and whites.</a:t>
            </a:r>
            <a:endParaRPr lang="en-US" dirty="0">
              <a:latin typeface="Arial Rounded MT Bold" pitchFamily="34" charset="0"/>
            </a:endParaRPr>
          </a:p>
          <a:p>
            <a:endParaRPr lang="en-US" dirty="0"/>
          </a:p>
          <a:p>
            <a:endParaRPr lang="en-US" dirty="0"/>
          </a:p>
          <a:p>
            <a:endParaRPr lang="en-US" i="1" dirty="0"/>
          </a:p>
        </p:txBody>
      </p:sp>
      <p:sp>
        <p:nvSpPr>
          <p:cNvPr id="4" name="Slide Number Placeholder 3"/>
          <p:cNvSpPr>
            <a:spLocks noGrp="1"/>
          </p:cNvSpPr>
          <p:nvPr>
            <p:ph type="sldNum" sz="quarter" idx="10"/>
          </p:nvPr>
        </p:nvSpPr>
        <p:spPr/>
        <p:txBody>
          <a:bodyPr/>
          <a:lstStyle/>
          <a:p>
            <a:pPr>
              <a:defRPr/>
            </a:pPr>
            <a:fld id="{091D922A-A3FA-404F-BDE8-E9FDE295943F}" type="slidenum">
              <a:rPr lang="en-US" smtClean="0"/>
              <a:pPr>
                <a:defRPr/>
              </a:pPr>
              <a:t>14</a:t>
            </a:fld>
            <a:endParaRPr lang="en-US" dirty="0"/>
          </a:p>
        </p:txBody>
      </p:sp>
    </p:spTree>
    <p:extLst>
      <p:ext uri="{BB962C8B-B14F-4D97-AF65-F5344CB8AC3E}">
        <p14:creationId xmlns:p14="http://schemas.microsoft.com/office/powerpoint/2010/main" val="34494261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we’re going to hammer away at this a little more:</a:t>
            </a:r>
          </a:p>
          <a:p>
            <a:endParaRPr lang="en-US" dirty="0"/>
          </a:p>
          <a:p>
            <a:r>
              <a:rPr lang="en-US" dirty="0"/>
              <a:t>Why do we have to report contacts? To comply with federal and state laws, to promote nondiscrimination and the valuing of differences among clientele and to measure our progress toward achieving full parity of participation.</a:t>
            </a:r>
          </a:p>
          <a:p>
            <a:endParaRPr lang="en-US" dirty="0"/>
          </a:p>
          <a:p>
            <a:r>
              <a:rPr lang="en-US" dirty="0"/>
              <a:t>Now let’s look at how program compliance is achieved.</a:t>
            </a:r>
          </a:p>
          <a:p>
            <a:endParaRPr lang="en-US" dirty="0"/>
          </a:p>
          <a:p>
            <a:r>
              <a:rPr lang="en-US" dirty="0"/>
              <a:t>A program can be in compliance in two ways. 1) your clientele contacts are in full parity (more on that later); OR, 2) you establish All Reasonable Effort (ARE) if you are not in parity (we’ll discuss </a:t>
            </a:r>
            <a:r>
              <a:rPr lang="en-US" i="1" dirty="0"/>
              <a:t>this</a:t>
            </a:r>
            <a:r>
              <a:rPr lang="en-US" dirty="0"/>
              <a:t> later, as well).</a:t>
            </a:r>
          </a:p>
        </p:txBody>
      </p:sp>
      <p:sp>
        <p:nvSpPr>
          <p:cNvPr id="4" name="Slide Number Placeholder 3"/>
          <p:cNvSpPr>
            <a:spLocks noGrp="1"/>
          </p:cNvSpPr>
          <p:nvPr>
            <p:ph type="sldNum" sz="quarter" idx="10"/>
          </p:nvPr>
        </p:nvSpPr>
        <p:spPr/>
        <p:txBody>
          <a:bodyPr/>
          <a:lstStyle/>
          <a:p>
            <a:pPr>
              <a:defRPr/>
            </a:pPr>
            <a:fld id="{091D922A-A3FA-404F-BDE8-E9FDE295943F}" type="slidenum">
              <a:rPr lang="en-US" smtClean="0"/>
              <a:pPr>
                <a:defRPr/>
              </a:pPr>
              <a:t>15</a:t>
            </a:fld>
            <a:endParaRPr lang="en-US" dirty="0"/>
          </a:p>
        </p:txBody>
      </p:sp>
    </p:spTree>
    <p:extLst>
      <p:ext uri="{BB962C8B-B14F-4D97-AF65-F5344CB8AC3E}">
        <p14:creationId xmlns:p14="http://schemas.microsoft.com/office/powerpoint/2010/main" val="37498850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the definition of Parity.  If your actual contacts come to within 80% of their percentage in the baseline, then your program is in parity. It has achieved parity of participation.  We see an hypothetical example for Hispanics in this slide illustrating this point.</a:t>
            </a:r>
          </a:p>
          <a:p>
            <a:endParaRPr lang="en-US" dirty="0"/>
          </a:p>
          <a:p>
            <a:r>
              <a:rPr lang="en-US" altLang="en-US" dirty="0"/>
              <a:t>For example, if Hispanics make up 10% of your potential or baseline, then Hispanics should make up </a:t>
            </a:r>
            <a:r>
              <a:rPr lang="en-US" altLang="en-US" u="sng" dirty="0"/>
              <a:t>at least</a:t>
            </a:r>
            <a:r>
              <a:rPr lang="en-US" altLang="en-US" dirty="0"/>
              <a:t> 8% of your actual contacts in order for your program to be in parity for Hispanics.</a:t>
            </a:r>
            <a:endParaRPr lang="en-US" dirty="0"/>
          </a:p>
          <a:p>
            <a:endParaRPr lang="en-US" dirty="0"/>
          </a:p>
          <a:p>
            <a:endParaRPr lang="en-US" dirty="0"/>
          </a:p>
          <a:p>
            <a:r>
              <a:rPr lang="en-US" dirty="0"/>
              <a:t>You establish All Reasonable Effort (ARE) by utilizing (at least one time) at least three of four specific outreach methods. (And there is no substitution allowed, you must use at least three of these four specific methods.  You are free to use other methods not listed but in order to establish compliance by ARE you must use at least three of these four specific outreach methods.)  Mass Media / Newsletter or flyers / personal letters or personal emails to specific individuals / personal invitations – either face-to-face or by phone.</a:t>
            </a:r>
          </a:p>
        </p:txBody>
      </p:sp>
      <p:sp>
        <p:nvSpPr>
          <p:cNvPr id="4" name="Slide Number Placeholder 3"/>
          <p:cNvSpPr>
            <a:spLocks noGrp="1"/>
          </p:cNvSpPr>
          <p:nvPr>
            <p:ph type="sldNum" sz="quarter" idx="10"/>
          </p:nvPr>
        </p:nvSpPr>
        <p:spPr/>
        <p:txBody>
          <a:bodyPr/>
          <a:lstStyle/>
          <a:p>
            <a:pPr>
              <a:defRPr/>
            </a:pPr>
            <a:fld id="{091D922A-A3FA-404F-BDE8-E9FDE295943F}" type="slidenum">
              <a:rPr lang="en-US" smtClean="0"/>
              <a:pPr>
                <a:defRPr/>
              </a:pPr>
              <a:t>16</a:t>
            </a:fld>
            <a:endParaRPr lang="en-US" dirty="0"/>
          </a:p>
        </p:txBody>
      </p:sp>
    </p:spTree>
    <p:extLst>
      <p:ext uri="{BB962C8B-B14F-4D97-AF65-F5344CB8AC3E}">
        <p14:creationId xmlns:p14="http://schemas.microsoft.com/office/powerpoint/2010/main" val="34724182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1397000" y="320675"/>
            <a:ext cx="4156075" cy="31178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p:cNvPr>
          <p:cNvSpPr>
            <a:spLocks noGrp="1"/>
          </p:cNvSpPr>
          <p:nvPr>
            <p:ph type="body" idx="1"/>
          </p:nvPr>
        </p:nvSpPr>
        <p:spPr>
          <a:xfrm>
            <a:off x="695325" y="3968938"/>
            <a:ext cx="5559425" cy="4953998"/>
          </a:xfrm>
        </p:spPr>
        <p:txBody>
          <a:bodyPr/>
          <a:lstStyle/>
          <a:p>
            <a:pPr eaLnBrk="1" hangingPunct="1">
              <a:defRPr/>
            </a:pPr>
            <a:r>
              <a:rPr lang="en-US" sz="1400" dirty="0"/>
              <a:t>How do you identify your potential clientele?</a:t>
            </a:r>
          </a:p>
          <a:p>
            <a:pPr eaLnBrk="1" hangingPunct="1">
              <a:defRPr/>
            </a:pPr>
            <a:r>
              <a:rPr lang="en-US" sz="1400" dirty="0"/>
              <a:t>Your PVA &amp; PD (Position Description) should state who your position is intended to serve. That’s your starting point. Then, working with colleagues in the similar program areas and/or your County Director, you can fine-tune that to discover </a:t>
            </a:r>
            <a:r>
              <a:rPr lang="en-US" sz="1400" u="sng" dirty="0"/>
              <a:t>additional</a:t>
            </a:r>
            <a:r>
              <a:rPr lang="en-US" sz="1400" dirty="0"/>
              <a:t> groups who could also benefit from your program. Once you define you clientele group or groups, then the fun begins.</a:t>
            </a:r>
          </a:p>
          <a:p>
            <a:pPr marL="283635" indent="-283635" eaLnBrk="1" hangingPunct="1">
              <a:buFont typeface="Arial" pitchFamily="34" charset="0"/>
              <a:buChar char="•"/>
              <a:defRPr/>
            </a:pPr>
            <a:r>
              <a:rPr lang="en-US" sz="1400" dirty="0"/>
              <a:t>As an academic it is important that you find the demographic breakdown of your clientele groups in your county or geographical area.  Some programs can use the US Census.  If you are in an agricultural program area you may want to check the Ag Census and Ag Commissioner’s Report. Feel free to use local data and local knowledge from individuals who have lived or worked in the area for a period of time – but remember to document any sources you use.</a:t>
            </a:r>
          </a:p>
          <a:p>
            <a:pPr marL="283635" indent="-283635" eaLnBrk="1" hangingPunct="1">
              <a:buFont typeface="Arial" pitchFamily="34" charset="0"/>
              <a:buChar char="•"/>
              <a:defRPr/>
            </a:pPr>
            <a:r>
              <a:rPr lang="en-US" sz="1400" dirty="0"/>
              <a:t>As an academic you should ask yourself who are those individuals who would be interested in or benefit from my educational program.</a:t>
            </a:r>
          </a:p>
          <a:p>
            <a:pPr marL="283635" indent="-283635" eaLnBrk="1" hangingPunct="1">
              <a:buFont typeface="Arial" pitchFamily="34" charset="0"/>
              <a:buChar char="•"/>
              <a:defRPr/>
            </a:pPr>
            <a:r>
              <a:rPr lang="en-US" sz="1400" dirty="0"/>
              <a:t>Another great source is the collaborators, stakeholders or even individuals from other agencies who serve or represent the protected or underrepresented groups you are trying to reach.</a:t>
            </a:r>
          </a:p>
          <a:p>
            <a:pPr marL="283635" indent="-283635" eaLnBrk="1" hangingPunct="1">
              <a:buFont typeface="Arial" pitchFamily="34" charset="0"/>
              <a:buChar char="•"/>
              <a:defRPr/>
            </a:pPr>
            <a:r>
              <a:rPr lang="en-US" sz="1400" dirty="0"/>
              <a:t>If you are unfamiliar with them, learn about the diverse cultures within the geographical area where you work.</a:t>
            </a:r>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36600" indent="-282575">
              <a:spcBef>
                <a:spcPct val="30000"/>
              </a:spcBef>
              <a:defRPr sz="1200">
                <a:solidFill>
                  <a:schemeClr val="tx1"/>
                </a:solidFill>
                <a:latin typeface="Calibri" panose="020F0502020204030204" pitchFamily="34" charset="0"/>
              </a:defRPr>
            </a:lvl2pPr>
            <a:lvl3pPr marL="1133475" indent="-225425">
              <a:spcBef>
                <a:spcPct val="30000"/>
              </a:spcBef>
              <a:defRPr sz="1200">
                <a:solidFill>
                  <a:schemeClr val="tx1"/>
                </a:solidFill>
                <a:latin typeface="Calibri" panose="020F0502020204030204" pitchFamily="34" charset="0"/>
              </a:defRPr>
            </a:lvl3pPr>
            <a:lvl4pPr marL="1587500" indent="-225425">
              <a:spcBef>
                <a:spcPct val="30000"/>
              </a:spcBef>
              <a:defRPr sz="1200">
                <a:solidFill>
                  <a:schemeClr val="tx1"/>
                </a:solidFill>
                <a:latin typeface="Calibri" panose="020F0502020204030204" pitchFamily="34" charset="0"/>
              </a:defRPr>
            </a:lvl4pPr>
            <a:lvl5pPr marL="2041525" indent="-225425">
              <a:spcBef>
                <a:spcPct val="30000"/>
              </a:spcBef>
              <a:defRPr sz="1200">
                <a:solidFill>
                  <a:schemeClr val="tx1"/>
                </a:solidFill>
                <a:latin typeface="Calibri" panose="020F0502020204030204" pitchFamily="34" charset="0"/>
              </a:defRPr>
            </a:lvl5pPr>
            <a:lvl6pPr marL="2498725" indent="-225425" defTabSz="457200" eaLnBrk="0" fontAlgn="base" hangingPunct="0">
              <a:spcBef>
                <a:spcPct val="30000"/>
              </a:spcBef>
              <a:spcAft>
                <a:spcPct val="0"/>
              </a:spcAft>
              <a:defRPr sz="1200">
                <a:solidFill>
                  <a:schemeClr val="tx1"/>
                </a:solidFill>
                <a:latin typeface="Calibri" panose="020F0502020204030204" pitchFamily="34" charset="0"/>
              </a:defRPr>
            </a:lvl6pPr>
            <a:lvl7pPr marL="2955925" indent="-225425" defTabSz="457200" eaLnBrk="0" fontAlgn="base" hangingPunct="0">
              <a:spcBef>
                <a:spcPct val="30000"/>
              </a:spcBef>
              <a:spcAft>
                <a:spcPct val="0"/>
              </a:spcAft>
              <a:defRPr sz="1200">
                <a:solidFill>
                  <a:schemeClr val="tx1"/>
                </a:solidFill>
                <a:latin typeface="Calibri" panose="020F0502020204030204" pitchFamily="34" charset="0"/>
              </a:defRPr>
            </a:lvl7pPr>
            <a:lvl8pPr marL="3413125" indent="-225425" defTabSz="457200" eaLnBrk="0" fontAlgn="base" hangingPunct="0">
              <a:spcBef>
                <a:spcPct val="30000"/>
              </a:spcBef>
              <a:spcAft>
                <a:spcPct val="0"/>
              </a:spcAft>
              <a:defRPr sz="1200">
                <a:solidFill>
                  <a:schemeClr val="tx1"/>
                </a:solidFill>
                <a:latin typeface="Calibri" panose="020F0502020204030204" pitchFamily="34" charset="0"/>
              </a:defRPr>
            </a:lvl8pPr>
            <a:lvl9pPr marL="3870325" indent="-225425"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EA150D8-F377-4B39-B392-7FF8B2B35DC3}" type="slidenum">
              <a:rPr lang="en-US" altLang="en-US" smtClean="0"/>
              <a:pPr>
                <a:spcBef>
                  <a:spcPct val="0"/>
                </a:spcBef>
              </a:pPr>
              <a:t>17</a:t>
            </a:fld>
            <a:endParaRPr lang="en-US" altLang="en-US" dirty="0"/>
          </a:p>
        </p:txBody>
      </p:sp>
    </p:spTree>
    <p:extLst>
      <p:ext uri="{BB962C8B-B14F-4D97-AF65-F5344CB8AC3E}">
        <p14:creationId xmlns:p14="http://schemas.microsoft.com/office/powerpoint/2010/main" val="34145150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5325" y="4445000"/>
            <a:ext cx="5559425" cy="4421598"/>
          </a:xfrm>
        </p:spPr>
        <p:txBody>
          <a:bodyPr/>
          <a:lstStyle/>
          <a:p>
            <a:r>
              <a:rPr lang="en-US" dirty="0"/>
              <a:t>As an ANR Cooperative Extension Advisor, probably your chief – or at least pretty high up there – Affirmative Action responsibility is finding your baseline data.</a:t>
            </a:r>
          </a:p>
          <a:p>
            <a:endParaRPr lang="en-US" dirty="0"/>
          </a:p>
          <a:p>
            <a:r>
              <a:rPr lang="en-US" dirty="0"/>
              <a:t>We cannot determine if you’ve achieved parity if we cannot compare your actual contacts to a baseline. As important as establishing a baseline is, it is also important to get a good demographic breakdown of audience participants in any events you may hold. These make up your actual contacts and it’s vital to get a breakdown of race, gender and ethnicity of your audiences. If you have a formal sit-down event, you can have sign-in sheets that offer people an opportunity to self-identify their race, ethnicity and gender. If you’re having an open-house sort of thing with people flowing in and out throughout the day this is far more challenging. Even with a sit-down event people are free to decline to state but in both instances,  (sit-down, formal or in-and-out open house-style) the USDA has stated that visual identification of audience make-up is fine. I’ll talk more about this important topic in a later slide.</a:t>
            </a:r>
          </a:p>
          <a:p>
            <a:endParaRPr lang="en-US" dirty="0"/>
          </a:p>
          <a:p>
            <a:r>
              <a:rPr lang="en-US" dirty="0"/>
              <a:t>Establishing your baseline: Ask who are those individuals who would be interested in or benefit from your educational program.</a:t>
            </a:r>
          </a:p>
          <a:p>
            <a:pPr>
              <a:defRPr/>
            </a:pPr>
            <a:r>
              <a:rPr lang="en-US" dirty="0"/>
              <a:t>Learn about the demographics of your county by viewing US Census, Ag Census, Ag Commissioners Report, local data, and local knowledge.</a:t>
            </a:r>
          </a:p>
          <a:p>
            <a:r>
              <a:rPr lang="en-US" dirty="0"/>
              <a:t>Work with partners and stakeholders who represent and serve those protected classes 1) where they work; 2) their values and beliefs; 3) their cultures</a:t>
            </a:r>
          </a:p>
        </p:txBody>
      </p:sp>
      <p:sp>
        <p:nvSpPr>
          <p:cNvPr id="4" name="Slide Number Placeholder 3"/>
          <p:cNvSpPr>
            <a:spLocks noGrp="1"/>
          </p:cNvSpPr>
          <p:nvPr>
            <p:ph type="sldNum" sz="quarter" idx="10"/>
          </p:nvPr>
        </p:nvSpPr>
        <p:spPr/>
        <p:txBody>
          <a:bodyPr/>
          <a:lstStyle/>
          <a:p>
            <a:pPr>
              <a:defRPr/>
            </a:pPr>
            <a:fld id="{091D922A-A3FA-404F-BDE8-E9FDE295943F}" type="slidenum">
              <a:rPr lang="en-US" smtClean="0"/>
              <a:pPr>
                <a:defRPr/>
              </a:pPr>
              <a:t>18</a:t>
            </a:fld>
            <a:endParaRPr lang="en-US" dirty="0"/>
          </a:p>
        </p:txBody>
      </p:sp>
    </p:spTree>
    <p:extLst>
      <p:ext uri="{BB962C8B-B14F-4D97-AF65-F5344CB8AC3E}">
        <p14:creationId xmlns:p14="http://schemas.microsoft.com/office/powerpoint/2010/main" val="4384684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a minute to read over these additional bullet points concerning your Affirmative Action responsibilities.</a:t>
            </a:r>
          </a:p>
          <a:p>
            <a:endParaRPr lang="en-US" dirty="0"/>
          </a:p>
          <a:p>
            <a:pPr>
              <a:defRPr/>
            </a:pPr>
            <a:r>
              <a:rPr lang="en-US" dirty="0"/>
              <a:t>1) All reasonable efforts to reach individuals who are representative of the cultures and ethnicities, genders and ages of your county/area</a:t>
            </a:r>
          </a:p>
          <a:p>
            <a:pPr>
              <a:defRPr/>
            </a:pPr>
            <a:r>
              <a:rPr lang="en-US" dirty="0"/>
              <a:t>2) Move from ARE toward parity in program participation </a:t>
            </a:r>
          </a:p>
          <a:p>
            <a:pPr>
              <a:defRPr/>
            </a:pPr>
            <a:r>
              <a:rPr lang="en-US" dirty="0"/>
              <a:t>3) Partner with groups, agencies and organizations to reach protected audiences you want to reach</a:t>
            </a:r>
          </a:p>
          <a:p>
            <a:pPr>
              <a:defRPr/>
            </a:pPr>
            <a:r>
              <a:rPr lang="en-US" dirty="0"/>
              <a:t>4) Include people from protected groups on program planning committees, on survey lists and on research projects</a:t>
            </a:r>
          </a:p>
          <a:p>
            <a:pPr>
              <a:defRPr/>
            </a:pPr>
            <a:r>
              <a:rPr lang="en-US" dirty="0"/>
              <a:t>5) Keep mailing and e-mail lists</a:t>
            </a:r>
          </a:p>
          <a:p>
            <a:pPr>
              <a:defRPr/>
            </a:pPr>
            <a:r>
              <a:rPr lang="en-US" dirty="0"/>
              <a:t>6) Make personal contacts within protected or under-represented groups</a:t>
            </a:r>
          </a:p>
          <a:p>
            <a:pPr>
              <a:defRPr/>
            </a:pPr>
            <a:r>
              <a:rPr lang="en-US" dirty="0"/>
              <a:t>7) Conduct meetings/trainings in facilities welcoming and accessible.</a:t>
            </a:r>
          </a:p>
          <a:p>
            <a:endParaRPr lang="en-US" i="1"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091D922A-A3FA-404F-BDE8-E9FDE295943F}" type="slidenum">
              <a:rPr lang="en-US" smtClean="0"/>
              <a:pPr>
                <a:defRPr/>
              </a:pPr>
              <a:t>19</a:t>
            </a:fld>
            <a:endParaRPr lang="en-US" dirty="0"/>
          </a:p>
        </p:txBody>
      </p:sp>
    </p:spTree>
    <p:extLst>
      <p:ext uri="{BB962C8B-B14F-4D97-AF65-F5344CB8AC3E}">
        <p14:creationId xmlns:p14="http://schemas.microsoft.com/office/powerpoint/2010/main" val="771505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our goals for today’s presentation.  At the end you should have a clear idea of what Affirmative Action is and what the goals of Affirmative Action are here in ANR.</a:t>
            </a:r>
          </a:p>
          <a:p>
            <a:endParaRPr lang="en-US" dirty="0"/>
          </a:p>
          <a:p>
            <a:r>
              <a:rPr lang="en-US" dirty="0"/>
              <a:t>We will discuss why there is a civil rights reporting component within Project Board and the requirements of it. We will touch on the components of program compliance and briefly look at determining who your potential clientele should be.</a:t>
            </a:r>
          </a:p>
          <a:p>
            <a:endParaRPr lang="en-US" dirty="0"/>
          </a:p>
          <a:p>
            <a:r>
              <a:rPr lang="en-US" dirty="0"/>
              <a:t>We have over thirty slides to get through . . . seems like a lot, but compared to plowing forty acres with a mule, it’s not so bad.</a:t>
            </a:r>
          </a:p>
        </p:txBody>
      </p:sp>
      <p:sp>
        <p:nvSpPr>
          <p:cNvPr id="4" name="Slide Number Placeholder 3"/>
          <p:cNvSpPr>
            <a:spLocks noGrp="1"/>
          </p:cNvSpPr>
          <p:nvPr>
            <p:ph type="sldNum" sz="quarter" idx="10"/>
          </p:nvPr>
        </p:nvSpPr>
        <p:spPr/>
        <p:txBody>
          <a:bodyPr/>
          <a:lstStyle/>
          <a:p>
            <a:pPr>
              <a:defRPr/>
            </a:pPr>
            <a:fld id="{091D922A-A3FA-404F-BDE8-E9FDE295943F}" type="slidenum">
              <a:rPr lang="en-US" smtClean="0"/>
              <a:pPr>
                <a:defRPr/>
              </a:pPr>
              <a:t>2</a:t>
            </a:fld>
            <a:endParaRPr lang="en-US" dirty="0"/>
          </a:p>
        </p:txBody>
      </p:sp>
    </p:spTree>
    <p:extLst>
      <p:ext uri="{BB962C8B-B14F-4D97-AF65-F5344CB8AC3E}">
        <p14:creationId xmlns:p14="http://schemas.microsoft.com/office/powerpoint/2010/main" val="13394009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if you’re not a Youth Development or an NFCS Advisor these next few slides, for you, will be in the neighborhood of “getting into the weeds” of Project Board but I am asking your forbearance – it’s only for two slides, I promise.</a:t>
            </a:r>
          </a:p>
          <a:p>
            <a:endParaRPr lang="en-US" dirty="0"/>
          </a:p>
          <a:p>
            <a:r>
              <a:rPr lang="en-US" dirty="0"/>
              <a:t>If you </a:t>
            </a:r>
            <a:r>
              <a:rPr lang="en-US" u="sng" dirty="0"/>
              <a:t>are</a:t>
            </a:r>
            <a:r>
              <a:rPr lang="en-US" dirty="0"/>
              <a:t> a 4-H Advisor, you are not required to enter </a:t>
            </a:r>
            <a:r>
              <a:rPr lang="en-US" u="sng" dirty="0"/>
              <a:t>youth</a:t>
            </a:r>
            <a:r>
              <a:rPr lang="en-US" dirty="0"/>
              <a:t> enrollments as contacts into Project Board.</a:t>
            </a:r>
          </a:p>
          <a:p>
            <a:endParaRPr lang="en-US" dirty="0"/>
          </a:p>
          <a:p>
            <a:r>
              <a:rPr lang="en-US" dirty="0"/>
              <a:t>If you are an NFCS advisor in UC </a:t>
            </a:r>
            <a:r>
              <a:rPr lang="en-US" dirty="0" err="1"/>
              <a:t>CalFresh</a:t>
            </a:r>
            <a:r>
              <a:rPr lang="en-US" dirty="0"/>
              <a:t> or EFNEP and you’ve been an advisor for awhile who has already been entering your adult and/or youth participants in as contacts  and are comfortable with your baseline, you may continue to do so.</a:t>
            </a:r>
          </a:p>
          <a:p>
            <a:endParaRPr lang="en-US" dirty="0"/>
          </a:p>
          <a:p>
            <a:r>
              <a:rPr lang="en-US" dirty="0"/>
              <a:t>However, all </a:t>
            </a:r>
            <a:r>
              <a:rPr lang="en-US" u="sng" dirty="0"/>
              <a:t>other</a:t>
            </a:r>
            <a:r>
              <a:rPr lang="en-US" dirty="0"/>
              <a:t> NFCS advisors with programs NOT in UC </a:t>
            </a:r>
            <a:r>
              <a:rPr lang="en-US" dirty="0" err="1"/>
              <a:t>CalFresh</a:t>
            </a:r>
            <a:r>
              <a:rPr lang="en-US" dirty="0"/>
              <a:t> or EFNEP </a:t>
            </a:r>
            <a:r>
              <a:rPr lang="en-US" i="1" dirty="0"/>
              <a:t>are</a:t>
            </a:r>
            <a:r>
              <a:rPr lang="en-US" dirty="0"/>
              <a:t> required to enter their contacts into Project Board.</a:t>
            </a:r>
          </a:p>
          <a:p>
            <a:endParaRPr lang="en-US" dirty="0"/>
          </a:p>
        </p:txBody>
      </p:sp>
      <p:sp>
        <p:nvSpPr>
          <p:cNvPr id="4" name="Slide Number Placeholder 3"/>
          <p:cNvSpPr>
            <a:spLocks noGrp="1"/>
          </p:cNvSpPr>
          <p:nvPr>
            <p:ph type="sldNum" sz="quarter" idx="10"/>
          </p:nvPr>
        </p:nvSpPr>
        <p:spPr/>
        <p:txBody>
          <a:bodyPr/>
          <a:lstStyle/>
          <a:p>
            <a:pPr>
              <a:defRPr/>
            </a:pPr>
            <a:fld id="{091D922A-A3FA-404F-BDE8-E9FDE295943F}" type="slidenum">
              <a:rPr lang="en-US" smtClean="0"/>
              <a:pPr>
                <a:defRPr/>
              </a:pPr>
              <a:t>20</a:t>
            </a:fld>
            <a:endParaRPr lang="en-US"/>
          </a:p>
        </p:txBody>
      </p:sp>
    </p:spTree>
    <p:extLst>
      <p:ext uri="{BB962C8B-B14F-4D97-AF65-F5344CB8AC3E}">
        <p14:creationId xmlns:p14="http://schemas.microsoft.com/office/powerpoint/2010/main" val="29960183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a newer NFCS advisor in UC </a:t>
            </a:r>
            <a:r>
              <a:rPr lang="en-US" dirty="0" err="1"/>
              <a:t>CalFresh</a:t>
            </a:r>
            <a:r>
              <a:rPr lang="en-US" dirty="0"/>
              <a:t> or EFNEP who is not comfortable with your baseline data, the Statewide YFC Office and the ANR AA Office will take your participation data, establish a standardized baseline and determine the compliance status of your program for you.  Your county will be notified concerning the compliance status of your program.</a:t>
            </a:r>
          </a:p>
          <a:p>
            <a:endParaRPr lang="en-US" dirty="0"/>
          </a:p>
          <a:p>
            <a:r>
              <a:rPr lang="en-US" dirty="0"/>
              <a:t>4-H youth enrollments and UC </a:t>
            </a:r>
            <a:r>
              <a:rPr lang="en-US" dirty="0" err="1"/>
              <a:t>CalFresh</a:t>
            </a:r>
            <a:r>
              <a:rPr lang="en-US" dirty="0"/>
              <a:t> and EFNEP enrollments are all collected in systems outside of Project Board – and we are trying hard not to duplicate efforts.</a:t>
            </a:r>
          </a:p>
          <a:p>
            <a:endParaRPr lang="en-US" dirty="0"/>
          </a:p>
          <a:p>
            <a:r>
              <a:rPr lang="en-US" dirty="0"/>
              <a:t>However, these other systems are </a:t>
            </a:r>
            <a:r>
              <a:rPr lang="en-US" u="sng" dirty="0"/>
              <a:t>not</a:t>
            </a:r>
            <a:r>
              <a:rPr lang="en-US" dirty="0"/>
              <a:t> collecting outreach data at all. Therefore, </a:t>
            </a:r>
            <a:r>
              <a:rPr lang="en-US" i="1" u="sng" dirty="0"/>
              <a:t>all</a:t>
            </a:r>
            <a:r>
              <a:rPr lang="en-US" dirty="0"/>
              <a:t> 4-H advisors and </a:t>
            </a:r>
            <a:r>
              <a:rPr lang="en-US" i="1" u="sng" dirty="0"/>
              <a:t>all</a:t>
            </a:r>
            <a:r>
              <a:rPr lang="en-US" dirty="0"/>
              <a:t> NFCS advisors are required to input their outreach into Project Board!</a:t>
            </a:r>
          </a:p>
        </p:txBody>
      </p:sp>
      <p:sp>
        <p:nvSpPr>
          <p:cNvPr id="4" name="Slide Number Placeholder 3"/>
          <p:cNvSpPr>
            <a:spLocks noGrp="1"/>
          </p:cNvSpPr>
          <p:nvPr>
            <p:ph type="sldNum" sz="quarter" idx="10"/>
          </p:nvPr>
        </p:nvSpPr>
        <p:spPr/>
        <p:txBody>
          <a:bodyPr/>
          <a:lstStyle/>
          <a:p>
            <a:pPr>
              <a:defRPr/>
            </a:pPr>
            <a:fld id="{091D922A-A3FA-404F-BDE8-E9FDE295943F}" type="slidenum">
              <a:rPr lang="en-US" smtClean="0"/>
              <a:pPr>
                <a:defRPr/>
              </a:pPr>
              <a:t>21</a:t>
            </a:fld>
            <a:endParaRPr lang="en-US"/>
          </a:p>
        </p:txBody>
      </p:sp>
    </p:spTree>
    <p:extLst>
      <p:ext uri="{BB962C8B-B14F-4D97-AF65-F5344CB8AC3E}">
        <p14:creationId xmlns:p14="http://schemas.microsoft.com/office/powerpoint/2010/main" val="22480337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5325" y="4445000"/>
            <a:ext cx="5559425" cy="4072276"/>
          </a:xfrm>
        </p:spPr>
        <p:txBody>
          <a:bodyPr/>
          <a:lstStyle/>
          <a:p>
            <a:r>
              <a:rPr lang="en-US" dirty="0"/>
              <a:t>So to be clear that we’re all on the same page, let’s review, “What is ARE Activity?”</a:t>
            </a:r>
          </a:p>
          <a:p>
            <a:endParaRPr lang="en-US" dirty="0"/>
          </a:p>
          <a:p>
            <a:r>
              <a:rPr lang="en-US" dirty="0"/>
              <a:t> It’s what you do to encourage people to participate in your program. It is NOT synonymous with program delivery.  You can also target your ARE to reach specific segments of your clientele baseline in order to expand access.</a:t>
            </a:r>
          </a:p>
          <a:p>
            <a:endParaRPr lang="en-US" dirty="0"/>
          </a:p>
          <a:p>
            <a:r>
              <a:rPr lang="en-US" dirty="0"/>
              <a:t>Good ARE efforts could or should include sending press releases to local publications, holding meetings in place were all people can feel comfortable; if you can identify barriers to participation, try and find ways to remove them; seek out other groups to co-sponsor meetings with as an aid to reaching wider segments of your clientele.</a:t>
            </a:r>
          </a:p>
          <a:p>
            <a:pPr>
              <a:defRPr/>
            </a:pPr>
            <a:r>
              <a:rPr lang="en-US" b="1" dirty="0"/>
              <a:t>A R E Efforts Compliment Good Extension Programs</a:t>
            </a:r>
          </a:p>
          <a:p>
            <a:pPr>
              <a:defRPr/>
            </a:pPr>
            <a:r>
              <a:rPr lang="en-US" sz="1600" dirty="0"/>
              <a:t>Consider  </a:t>
            </a:r>
            <a:r>
              <a:rPr lang="en-US" dirty="0"/>
              <a:t>.  .  .</a:t>
            </a:r>
            <a:r>
              <a:rPr lang="en-US" sz="1400" dirty="0"/>
              <a:t> </a:t>
            </a:r>
          </a:p>
          <a:p>
            <a:pPr>
              <a:defRPr/>
            </a:pPr>
            <a:r>
              <a:rPr lang="en-US" dirty="0"/>
              <a:t>Press releases in local publications</a:t>
            </a:r>
          </a:p>
          <a:p>
            <a:pPr>
              <a:defRPr/>
            </a:pPr>
            <a:r>
              <a:rPr lang="en-US" dirty="0"/>
              <a:t>Holding meetings in places people are comfortable going to </a:t>
            </a:r>
          </a:p>
          <a:p>
            <a:pPr>
              <a:defRPr/>
            </a:pPr>
            <a:r>
              <a:rPr lang="en-US" dirty="0"/>
              <a:t>Identifying possible barriers to participation and seeking ways to remove them</a:t>
            </a:r>
          </a:p>
          <a:p>
            <a:pPr>
              <a:defRPr/>
            </a:pPr>
            <a:r>
              <a:rPr lang="en-US" dirty="0"/>
              <a:t>Find groups to co-sponsor meetings</a:t>
            </a:r>
          </a:p>
          <a:p>
            <a:endParaRPr lang="en-US" dirty="0"/>
          </a:p>
        </p:txBody>
      </p:sp>
      <p:sp>
        <p:nvSpPr>
          <p:cNvPr id="4" name="Slide Number Placeholder 3"/>
          <p:cNvSpPr>
            <a:spLocks noGrp="1"/>
          </p:cNvSpPr>
          <p:nvPr>
            <p:ph type="sldNum" sz="quarter" idx="10"/>
          </p:nvPr>
        </p:nvSpPr>
        <p:spPr/>
        <p:txBody>
          <a:bodyPr/>
          <a:lstStyle/>
          <a:p>
            <a:pPr>
              <a:defRPr/>
            </a:pPr>
            <a:fld id="{091D922A-A3FA-404F-BDE8-E9FDE295943F}" type="slidenum">
              <a:rPr lang="en-US" smtClean="0"/>
              <a:pPr>
                <a:defRPr/>
              </a:pPr>
              <a:t>22</a:t>
            </a:fld>
            <a:endParaRPr lang="en-US"/>
          </a:p>
        </p:txBody>
      </p:sp>
    </p:spTree>
    <p:extLst>
      <p:ext uri="{BB962C8B-B14F-4D97-AF65-F5344CB8AC3E}">
        <p14:creationId xmlns:p14="http://schemas.microsoft.com/office/powerpoint/2010/main" val="15549257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 we do ARE and why do we care about Affirmative Action?</a:t>
            </a:r>
          </a:p>
          <a:p>
            <a:endParaRPr lang="en-US" dirty="0"/>
          </a:p>
          <a:p>
            <a:r>
              <a:rPr lang="en-US" dirty="0"/>
              <a:t>To promote nondiscrimination and the valuing of differences among clientele.</a:t>
            </a:r>
          </a:p>
          <a:p>
            <a:r>
              <a:rPr lang="en-US" dirty="0"/>
              <a:t/>
            </a:r>
            <a:br>
              <a:rPr lang="en-US" dirty="0"/>
            </a:br>
            <a:r>
              <a:rPr lang="en-US" dirty="0"/>
              <a:t>We do it because we care about equality and equal opportunity.</a:t>
            </a:r>
          </a:p>
          <a:p>
            <a:endParaRPr lang="en-US" dirty="0"/>
          </a:p>
          <a:p>
            <a:r>
              <a:rPr lang="en-US" dirty="0"/>
              <a:t>This last bullet, to me, is Cooperative Extension in a nutshell: to promote the widest adoption of best practices to the widest possible audience.  Therefore, we don’t want to leave anybody out.</a:t>
            </a:r>
          </a:p>
          <a:p>
            <a:endParaRPr lang="en-US" dirty="0"/>
          </a:p>
          <a:p>
            <a:r>
              <a:rPr lang="en-US" dirty="0"/>
              <a:t>Remember: affirmative action is a verb. You are reporting </a:t>
            </a:r>
            <a:r>
              <a:rPr lang="en-US" i="1" dirty="0"/>
              <a:t>efforts.</a:t>
            </a:r>
          </a:p>
          <a:p>
            <a:endParaRPr lang="en-US" i="1" dirty="0"/>
          </a:p>
        </p:txBody>
      </p:sp>
      <p:sp>
        <p:nvSpPr>
          <p:cNvPr id="4" name="Slide Number Placeholder 3"/>
          <p:cNvSpPr>
            <a:spLocks noGrp="1"/>
          </p:cNvSpPr>
          <p:nvPr>
            <p:ph type="sldNum" sz="quarter" idx="10"/>
          </p:nvPr>
        </p:nvSpPr>
        <p:spPr/>
        <p:txBody>
          <a:bodyPr/>
          <a:lstStyle/>
          <a:p>
            <a:pPr>
              <a:defRPr/>
            </a:pPr>
            <a:fld id="{091D922A-A3FA-404F-BDE8-E9FDE295943F}" type="slidenum">
              <a:rPr lang="en-US" smtClean="0"/>
              <a:pPr>
                <a:defRPr/>
              </a:pPr>
              <a:t>23</a:t>
            </a:fld>
            <a:endParaRPr lang="en-US"/>
          </a:p>
        </p:txBody>
      </p:sp>
    </p:spTree>
    <p:extLst>
      <p:ext uri="{BB962C8B-B14F-4D97-AF65-F5344CB8AC3E}">
        <p14:creationId xmlns:p14="http://schemas.microsoft.com/office/powerpoint/2010/main" val="19807239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I’ll give you a couple minutes to read this slide</a:t>
            </a:r>
            <a:r>
              <a:rPr lang="en-US" altLang="en-US" dirty="0" smtClean="0"/>
              <a:t>. We’ve covered some this material in earlier slides but it’s good to go over it again as it relates directly with your PR – which ties in directly with establishing your baselines, which relates to determining your clientele group or groups . . .</a:t>
            </a:r>
            <a:endParaRPr lang="en-US" altLang="en-US" dirty="0"/>
          </a:p>
          <a:p>
            <a:pPr eaLnBrk="1" hangingPunct="1">
              <a:spcBef>
                <a:spcPct val="0"/>
              </a:spcBef>
            </a:pPr>
            <a:endParaRPr lang="en-US" altLang="en-US" dirty="0"/>
          </a:p>
          <a:p>
            <a:pPr marL="0" indent="0">
              <a:defRPr/>
            </a:pPr>
            <a:r>
              <a:rPr lang="en-US" altLang="en-US" dirty="0"/>
              <a:t>Your clientele will be the focus of your research and extension program.</a:t>
            </a:r>
          </a:p>
          <a:p>
            <a:pPr marL="0" indent="0">
              <a:defRPr/>
            </a:pPr>
            <a:endParaRPr lang="en-US" altLang="en-US" dirty="0"/>
          </a:p>
          <a:p>
            <a:pPr>
              <a:defRPr/>
            </a:pPr>
            <a:r>
              <a:rPr lang="en-US" altLang="en-US" dirty="0"/>
              <a:t>1) Demonstrating extension efforts and impacts to your clientele groups is key to being successful in your merits and promotions.</a:t>
            </a:r>
            <a:br>
              <a:rPr lang="en-US" altLang="en-US" dirty="0"/>
            </a:br>
            <a:endParaRPr lang="en-US" altLang="en-US" dirty="0"/>
          </a:p>
          <a:p>
            <a:pPr>
              <a:defRPr/>
            </a:pPr>
            <a:r>
              <a:rPr lang="en-US" altLang="en-US" dirty="0"/>
              <a:t>2) To start, your PVA and PD should provide key information on what clientele groups your position is intended to serve – but usually only in broad, industry-wide terms. You should fine tune this information to discover </a:t>
            </a:r>
            <a:r>
              <a:rPr lang="en-US" altLang="en-US" u="sng" dirty="0"/>
              <a:t>additional</a:t>
            </a:r>
            <a:r>
              <a:rPr lang="en-US" altLang="en-US" dirty="0"/>
              <a:t> groups (i.e. special niche or auxiliary industries) whose members could also benefit from your program.</a:t>
            </a:r>
          </a:p>
          <a:p>
            <a:pPr marL="0" indent="0">
              <a:defRPr/>
            </a:pPr>
            <a:endParaRPr lang="en-US" altLang="en-US" dirty="0"/>
          </a:p>
          <a:p>
            <a:pPr>
              <a:defRPr/>
            </a:pPr>
            <a:r>
              <a:rPr lang="en-US" dirty="0"/>
              <a:t>3) PR Reviewers look to your position description, program summary narrative, and extension tables to determine if your program is serving your defined clientele.</a:t>
            </a:r>
            <a:endParaRPr lang="en-US" altLang="en-US" sz="1400" dirty="0"/>
          </a:p>
          <a:p>
            <a:pPr eaLnBrk="1" hangingPunct="1">
              <a:spcBef>
                <a:spcPct val="0"/>
              </a:spcBef>
            </a:pPr>
            <a:endParaRPr lang="en-US" altLang="en-US" dirty="0"/>
          </a:p>
          <a:p>
            <a:pPr eaLnBrk="1" hangingPunct="1">
              <a:spcBef>
                <a:spcPct val="0"/>
              </a:spcBef>
            </a:pPr>
            <a:endParaRPr lang="en-US" altLang="en-US" dirty="0"/>
          </a:p>
          <a:p>
            <a:pPr eaLnBrk="1" hangingPunct="1">
              <a:spcBef>
                <a:spcPct val="0"/>
              </a:spcBef>
            </a:pPr>
            <a:endParaRPr lang="en-US" altLang="en-US" dirty="0"/>
          </a:p>
          <a:p>
            <a:pPr eaLnBrk="1" hangingPunct="1">
              <a:spcBef>
                <a:spcPct val="0"/>
              </a:spcBef>
            </a:pPr>
            <a:endParaRPr lang="en-US" altLang="en-US" dirty="0"/>
          </a:p>
          <a:p>
            <a:pPr eaLnBrk="1" hangingPunct="1">
              <a:spcBef>
                <a:spcPct val="0"/>
              </a:spcBef>
            </a:pPr>
            <a:endParaRPr lang="en-US" altLang="en-US" dirty="0"/>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CCAC34DD-98C6-4DDC-BEF6-64520E85081A}" type="slidenum">
              <a:rPr lang="en-US" altLang="en-US" smtClean="0"/>
              <a:pPr/>
              <a:t>24</a:t>
            </a:fld>
            <a:endParaRPr lang="en-US" altLang="en-US"/>
          </a:p>
        </p:txBody>
      </p:sp>
    </p:spTree>
    <p:extLst>
      <p:ext uri="{BB962C8B-B14F-4D97-AF65-F5344CB8AC3E}">
        <p14:creationId xmlns:p14="http://schemas.microsoft.com/office/powerpoint/2010/main" val="25222711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7432675" y="360363"/>
            <a:ext cx="5695950" cy="42735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xfrm>
            <a:off x="237583" y="1"/>
            <a:ext cx="6522982" cy="9550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O.K., we’re getting close to the end now.  This next series of slides have to do with Frequently Asked Questions. For instance: the ANR AA Office is often asked what Affirmative Action Documentation should I keep?</a:t>
            </a:r>
          </a:p>
          <a:p>
            <a:pPr eaLnBrk="1" hangingPunct="1"/>
            <a:r>
              <a:rPr lang="en-US" altLang="en-US" dirty="0"/>
              <a:t>You should keep for a period of three years, any documentation regarding any outreach or promotional activity that you did. Such as any PSAs or news releases sent to mass media outlets such as radio or television stations or newspapers.  If you program cooperates with any non-governmental agency , for instance, if you use meeting space at, say, the Elks’ Club, you should have on file a signed Assurance of Nondiscrimination form from the Elks’ Club which states that they do not discriminate in their membership practices. These Assurance of Nondiscrimination letters should be updated every two years.  (If you have any questions concerning the Assurance of Nondiscrimination letter, please contact the ANR Affirmative Action Office.) </a:t>
            </a:r>
          </a:p>
          <a:p>
            <a:pPr eaLnBrk="1" hangingPunct="1"/>
            <a:r>
              <a:rPr lang="en-US" altLang="en-US" dirty="0"/>
              <a:t>Any outreach activities toward underrepresented groups that you do that is not related to mass media, keep some kind of documentation of such activity on file for three years. Keep snail mail and/ or email lists on file. Keep any Sign-in Sheets or other documentation you may have regarding audience attendance, also for three years.  All this documentation can be kept in hard copy and filed in your office or as electronic copies and kept on your office computer.</a:t>
            </a:r>
          </a:p>
          <a:p>
            <a:pPr eaLnBrk="1" hangingPunct="1"/>
            <a:r>
              <a:rPr lang="en-US" altLang="en-US" dirty="0"/>
              <a:t>Let’s talk a little more about  Promotional activities in mass media:</a:t>
            </a:r>
          </a:p>
          <a:p>
            <a:pPr eaLnBrk="1" hangingPunct="1"/>
            <a:r>
              <a:rPr lang="en-US" altLang="en-US" dirty="0"/>
              <a:t>On a case-by-case basis, other media including certain social media outlets such as blogs and Facebook posts may be considered as “mass media” and documentation about these should also be kept for three years. </a:t>
            </a:r>
          </a:p>
          <a:p>
            <a:pPr eaLnBrk="1" hangingPunct="1"/>
            <a:r>
              <a:rPr lang="en-US" altLang="en-US" dirty="0"/>
              <a:t>Keep samples of any newsletters and flyers you send out for three years.</a:t>
            </a:r>
          </a:p>
          <a:p>
            <a:pPr eaLnBrk="1" hangingPunct="1"/>
            <a:r>
              <a:rPr lang="en-US" altLang="en-US" dirty="0"/>
              <a:t>While we’re speaking of promotional and outreach materials -- you should include the nondiscrimination statement on any newsletters or flyers. The appropriate statement can be found on the ANR Affirmative Action website under the resource sidebar, or call the AA Office.</a:t>
            </a:r>
          </a:p>
          <a:p>
            <a:pPr eaLnBrk="1" hangingPunct="1"/>
            <a:r>
              <a:rPr lang="en-US" altLang="en-US" dirty="0"/>
              <a:t>You should also include in these materials a solicitation for accommodation statement asking participants to contact you or your County Office if they need special accommodations. You can also use the wheelchair icon  shown in an earlier slide. This icon indicates that your program or activity is  accessible to individuals with disabilities – assuming your facilities actually are accessible, of course.</a:t>
            </a:r>
          </a:p>
          <a:p>
            <a:pPr eaLnBrk="1" hangingPunct="1"/>
            <a:r>
              <a:rPr lang="en-US" altLang="en-US" dirty="0"/>
              <a:t>Your snail mail mailing list and/or your email  mailing list should be updated regularly and as outlined in the third bullet under mailing lists it should be done every 12-18 months. It is important that you discuss  with your county director the mailing or email list updating process used in your county or MCP unit.</a:t>
            </a:r>
          </a:p>
          <a:p>
            <a:pPr eaLnBrk="1" hangingPunct="1"/>
            <a:r>
              <a:rPr lang="en-US" altLang="en-US" dirty="0"/>
              <a:t>Your mailing lists (snail or email) need to note the individuals’ race, ethnicity and gender, if possible.  Your meeting sign-in sheets should offer people the opportunity to self-identify their gender, race and ethnicity. Self-identification is voluntary. No individual participating in UCCE programs is required to identify their gender, race/ethnicity in order to participate. We need the information in order to document for the federal government that ANR is supplying the benefits and services of CE to everyone who is interested without regard to </a:t>
            </a:r>
            <a:r>
              <a:rPr lang="en-US" altLang="en-US" dirty="0" smtClean="0"/>
              <a:t>their </a:t>
            </a:r>
            <a:r>
              <a:rPr lang="en-US" altLang="en-US" dirty="0"/>
              <a:t>race or </a:t>
            </a:r>
            <a:r>
              <a:rPr lang="en-US" altLang="en-US" dirty="0" smtClean="0"/>
              <a:t>gender. </a:t>
            </a:r>
            <a:r>
              <a:rPr lang="en-US" altLang="en-US" dirty="0"/>
              <a:t>If participants decline to self-identify, ANR still has a legal obligation to document that our CE programs are not discriminating. The USDA has </a:t>
            </a:r>
            <a:r>
              <a:rPr lang="en-US" altLang="en-US" dirty="0" err="1"/>
              <a:t>o.k.’d</a:t>
            </a:r>
            <a:r>
              <a:rPr lang="en-US" altLang="en-US" dirty="0"/>
              <a:t> the use of visual identification of audience make-up with regard to gender, race and </a:t>
            </a:r>
            <a:r>
              <a:rPr lang="en-US" altLang="en-US" dirty="0" smtClean="0"/>
              <a:t>ethnicity if we first offer an opportunity to self-identify and audience members subsequently decline to state. </a:t>
            </a:r>
            <a:r>
              <a:rPr lang="en-US" altLang="en-US" dirty="0"/>
              <a:t>Take a head count of the audience. If fewer people self-identify than you have in your headcount, the USDA asks you to visually identify the race, gender and ethnic makeup of the rest of the audience.  If half your audience declines to self-identify, you are asked to visually identify – yes, to guess – the makeup of the other half of the audience to the best of your ability. Why? I’m sure they’d love to take our word</a:t>
            </a:r>
          </a:p>
        </p:txBody>
      </p:sp>
      <p:sp>
        <p:nvSpPr>
          <p:cNvPr id="34820" name="Slide Number Placeholder 3"/>
          <p:cNvSpPr>
            <a:spLocks noGrp="1"/>
          </p:cNvSpPr>
          <p:nvPr>
            <p:ph type="sldNum" sz="quarter" idx="5"/>
          </p:nvPr>
        </p:nvSpPr>
        <p:spPr bwMode="auto">
          <a:xfrm>
            <a:off x="4829175" y="8772525"/>
            <a:ext cx="2154238" cy="461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36600" indent="-282575">
              <a:spcBef>
                <a:spcPct val="30000"/>
              </a:spcBef>
              <a:defRPr sz="1200">
                <a:solidFill>
                  <a:schemeClr val="tx1"/>
                </a:solidFill>
                <a:latin typeface="Calibri" panose="020F0502020204030204" pitchFamily="34" charset="0"/>
              </a:defRPr>
            </a:lvl2pPr>
            <a:lvl3pPr marL="1133475" indent="-225425">
              <a:spcBef>
                <a:spcPct val="30000"/>
              </a:spcBef>
              <a:defRPr sz="1200">
                <a:solidFill>
                  <a:schemeClr val="tx1"/>
                </a:solidFill>
                <a:latin typeface="Calibri" panose="020F0502020204030204" pitchFamily="34" charset="0"/>
              </a:defRPr>
            </a:lvl3pPr>
            <a:lvl4pPr marL="1587500" indent="-225425">
              <a:spcBef>
                <a:spcPct val="30000"/>
              </a:spcBef>
              <a:defRPr sz="1200">
                <a:solidFill>
                  <a:schemeClr val="tx1"/>
                </a:solidFill>
                <a:latin typeface="Calibri" panose="020F0502020204030204" pitchFamily="34" charset="0"/>
              </a:defRPr>
            </a:lvl4pPr>
            <a:lvl5pPr marL="2041525" indent="-225425">
              <a:spcBef>
                <a:spcPct val="30000"/>
              </a:spcBef>
              <a:defRPr sz="1200">
                <a:solidFill>
                  <a:schemeClr val="tx1"/>
                </a:solidFill>
                <a:latin typeface="Calibri" panose="020F0502020204030204" pitchFamily="34" charset="0"/>
              </a:defRPr>
            </a:lvl5pPr>
            <a:lvl6pPr marL="2498725" indent="-225425" defTabSz="457200" eaLnBrk="0" fontAlgn="base" hangingPunct="0">
              <a:spcBef>
                <a:spcPct val="30000"/>
              </a:spcBef>
              <a:spcAft>
                <a:spcPct val="0"/>
              </a:spcAft>
              <a:defRPr sz="1200">
                <a:solidFill>
                  <a:schemeClr val="tx1"/>
                </a:solidFill>
                <a:latin typeface="Calibri" panose="020F0502020204030204" pitchFamily="34" charset="0"/>
              </a:defRPr>
            </a:lvl6pPr>
            <a:lvl7pPr marL="2955925" indent="-225425" defTabSz="457200" eaLnBrk="0" fontAlgn="base" hangingPunct="0">
              <a:spcBef>
                <a:spcPct val="30000"/>
              </a:spcBef>
              <a:spcAft>
                <a:spcPct val="0"/>
              </a:spcAft>
              <a:defRPr sz="1200">
                <a:solidFill>
                  <a:schemeClr val="tx1"/>
                </a:solidFill>
                <a:latin typeface="Calibri" panose="020F0502020204030204" pitchFamily="34" charset="0"/>
              </a:defRPr>
            </a:lvl7pPr>
            <a:lvl8pPr marL="3413125" indent="-225425" defTabSz="457200" eaLnBrk="0" fontAlgn="base" hangingPunct="0">
              <a:spcBef>
                <a:spcPct val="30000"/>
              </a:spcBef>
              <a:spcAft>
                <a:spcPct val="0"/>
              </a:spcAft>
              <a:defRPr sz="1200">
                <a:solidFill>
                  <a:schemeClr val="tx1"/>
                </a:solidFill>
                <a:latin typeface="Calibri" panose="020F0502020204030204" pitchFamily="34" charset="0"/>
              </a:defRPr>
            </a:lvl8pPr>
            <a:lvl9pPr marL="3870325" indent="-225425"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EDE5FB1-9426-4335-A606-2AF76149F6D4}" type="slidenum">
              <a:rPr lang="en-US" altLang="en-US" smtClean="0"/>
              <a:pPr>
                <a:spcBef>
                  <a:spcPct val="0"/>
                </a:spcBef>
              </a:pPr>
              <a:t>25</a:t>
            </a:fld>
            <a:endParaRPr lang="en-US" altLang="en-US"/>
          </a:p>
        </p:txBody>
      </p:sp>
    </p:spTree>
    <p:extLst>
      <p:ext uri="{BB962C8B-B14F-4D97-AF65-F5344CB8AC3E}">
        <p14:creationId xmlns:p14="http://schemas.microsoft.com/office/powerpoint/2010/main" val="22631033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xfrm>
            <a:off x="1651000" y="149225"/>
            <a:ext cx="3321050" cy="24907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xfrm>
            <a:off x="165101" y="2668170"/>
            <a:ext cx="6629400" cy="646313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that we are not discriminating, but they’d rather see something on paper showing it. </a:t>
            </a:r>
            <a:r>
              <a:rPr lang="en-US" altLang="en-US" dirty="0" smtClean="0"/>
              <a:t>Even if it’s just a guess. Yes</a:t>
            </a:r>
            <a:r>
              <a:rPr lang="en-US" altLang="en-US" dirty="0"/>
              <a:t>, </a:t>
            </a:r>
            <a:r>
              <a:rPr lang="en-US" altLang="en-US" dirty="0" smtClean="0"/>
              <a:t>some </a:t>
            </a:r>
            <a:r>
              <a:rPr lang="en-US" altLang="en-US" dirty="0"/>
              <a:t>program clientele groups may have very, very few minorities in the potential. We understand this we’re just asking for your best guess about those who decline to self-identify. And we’re only asking you to do this on a total audience basis. We are not asking you to go back through the sign-in sheet and assign a race to those who did not self-identify. We are NOT asking you to do </a:t>
            </a:r>
            <a:r>
              <a:rPr lang="en-US" altLang="en-US" u="sng" dirty="0"/>
              <a:t>that</a:t>
            </a:r>
            <a:r>
              <a:rPr lang="en-US" altLang="en-US" dirty="0"/>
              <a:t>.  If 20 people attend your event and only 5 self-identify and they all self-identify as “white”, you have 15 other people to classify. If you think 3 of those people were African American, 2 probably Hispanic, and the rest (10 – to make up a total of 20) were probably white – that’s how you would describe the audience: 15 whites (5 self-identified); 3 African Americans; 2 Hispanics = 20.  It is only a guess and it pertains only to that single event at that particular time.  You are not “assigning” an official racial designation or gender to any particular person in any “official” way – none of this is going to appear on anyone’s “permanent record” – you’re just guessing about the racial makeup of your total audience at that time and place. </a:t>
            </a:r>
            <a:r>
              <a:rPr lang="en-US" dirty="0"/>
              <a:t>Regarding “open house” type of events where people are coming and going, you can use visual identification only if you first offer people an opportunity to self-identify. Use your judgement; it may be too awkward or inconvenient to ask people during an open-house to self-identify. If that is the case, taking a rough head-count of all who dropped by can be used as personal efforts in ARE – where demographic information is not required – rather than as clientele contacts in the educational, programmatic sense. If you do give open-house participants an opportunity to self-identify and they decline to state, you may use visual identification and count those with whom you’ve had a significant educational exchange as clientele contacts. Again, please keep your sign-in sheets and/or estimates of open-house participants for a period of three years. </a:t>
            </a:r>
            <a:r>
              <a:rPr lang="en-US" altLang="en-US" dirty="0" smtClean="0"/>
              <a:t>I’ve </a:t>
            </a:r>
            <a:r>
              <a:rPr lang="en-US" altLang="en-US" dirty="0"/>
              <a:t>expended a lot of effort on sign-in sheets because it’s important.  If you have any questions, feel free to contact the Affirmative Action Office.</a:t>
            </a:r>
          </a:p>
          <a:p>
            <a:pPr eaLnBrk="1" hangingPunct="1"/>
            <a:endParaRPr lang="en-US" altLang="en-US" dirty="0"/>
          </a:p>
          <a:p>
            <a:pPr eaLnBrk="1" hangingPunct="1"/>
            <a:r>
              <a:rPr lang="en-US" altLang="en-US" sz="1400" dirty="0"/>
              <a:t>O.K., we have a few more frequently asked question slides:</a:t>
            </a:r>
          </a:p>
          <a:p>
            <a:r>
              <a:rPr lang="en-US" altLang="en-US" sz="1400" dirty="0"/>
              <a:t>Are Cooperative Extension Academics required to implement principals of Affirmative Action in their program?</a:t>
            </a:r>
          </a:p>
          <a:p>
            <a:pPr lvl="1">
              <a:buFont typeface="Wingdings" panose="05000000000000000000" pitchFamily="2" charset="2"/>
              <a:buChar char="§"/>
            </a:pPr>
            <a:r>
              <a:rPr lang="en-US" altLang="en-US" sz="1400" dirty="0"/>
              <a:t> Yes.</a:t>
            </a:r>
          </a:p>
          <a:p>
            <a:pPr lvl="1">
              <a:buFont typeface="Wingdings" panose="05000000000000000000" pitchFamily="2" charset="2"/>
              <a:buChar char="§"/>
            </a:pPr>
            <a:r>
              <a:rPr lang="en-US" altLang="en-US" sz="1400" dirty="0"/>
              <a:t> As a reminder Affirmative Action has federal civil rights law behind it and all agencies like UCCE  that receive federal funding are required to maintain active nondiscrimination policies and practices in hiring  and in access to educational activities.</a:t>
            </a:r>
          </a:p>
          <a:p>
            <a:pPr eaLnBrk="1" hangingPunct="1"/>
            <a:endParaRPr lang="en-US" altLang="en-US" dirty="0"/>
          </a:p>
          <a:p>
            <a:pPr eaLnBrk="1" hangingPunct="1"/>
            <a:endParaRPr lang="en-US" altLang="en-US" dirty="0"/>
          </a:p>
        </p:txBody>
      </p:sp>
      <p:sp>
        <p:nvSpPr>
          <p:cNvPr id="36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36600" indent="-282575">
              <a:spcBef>
                <a:spcPct val="30000"/>
              </a:spcBef>
              <a:defRPr sz="1200">
                <a:solidFill>
                  <a:schemeClr val="tx1"/>
                </a:solidFill>
                <a:latin typeface="Calibri" panose="020F0502020204030204" pitchFamily="34" charset="0"/>
              </a:defRPr>
            </a:lvl2pPr>
            <a:lvl3pPr marL="1133475" indent="-225425">
              <a:spcBef>
                <a:spcPct val="30000"/>
              </a:spcBef>
              <a:defRPr sz="1200">
                <a:solidFill>
                  <a:schemeClr val="tx1"/>
                </a:solidFill>
                <a:latin typeface="Calibri" panose="020F0502020204030204" pitchFamily="34" charset="0"/>
              </a:defRPr>
            </a:lvl3pPr>
            <a:lvl4pPr marL="1587500" indent="-225425">
              <a:spcBef>
                <a:spcPct val="30000"/>
              </a:spcBef>
              <a:defRPr sz="1200">
                <a:solidFill>
                  <a:schemeClr val="tx1"/>
                </a:solidFill>
                <a:latin typeface="Calibri" panose="020F0502020204030204" pitchFamily="34" charset="0"/>
              </a:defRPr>
            </a:lvl4pPr>
            <a:lvl5pPr marL="2041525" indent="-225425">
              <a:spcBef>
                <a:spcPct val="30000"/>
              </a:spcBef>
              <a:defRPr sz="1200">
                <a:solidFill>
                  <a:schemeClr val="tx1"/>
                </a:solidFill>
                <a:latin typeface="Calibri" panose="020F0502020204030204" pitchFamily="34" charset="0"/>
              </a:defRPr>
            </a:lvl5pPr>
            <a:lvl6pPr marL="2498725" indent="-225425" defTabSz="457200" eaLnBrk="0" fontAlgn="base" hangingPunct="0">
              <a:spcBef>
                <a:spcPct val="30000"/>
              </a:spcBef>
              <a:spcAft>
                <a:spcPct val="0"/>
              </a:spcAft>
              <a:defRPr sz="1200">
                <a:solidFill>
                  <a:schemeClr val="tx1"/>
                </a:solidFill>
                <a:latin typeface="Calibri" panose="020F0502020204030204" pitchFamily="34" charset="0"/>
              </a:defRPr>
            </a:lvl6pPr>
            <a:lvl7pPr marL="2955925" indent="-225425" defTabSz="457200" eaLnBrk="0" fontAlgn="base" hangingPunct="0">
              <a:spcBef>
                <a:spcPct val="30000"/>
              </a:spcBef>
              <a:spcAft>
                <a:spcPct val="0"/>
              </a:spcAft>
              <a:defRPr sz="1200">
                <a:solidFill>
                  <a:schemeClr val="tx1"/>
                </a:solidFill>
                <a:latin typeface="Calibri" panose="020F0502020204030204" pitchFamily="34" charset="0"/>
              </a:defRPr>
            </a:lvl7pPr>
            <a:lvl8pPr marL="3413125" indent="-225425" defTabSz="457200" eaLnBrk="0" fontAlgn="base" hangingPunct="0">
              <a:spcBef>
                <a:spcPct val="30000"/>
              </a:spcBef>
              <a:spcAft>
                <a:spcPct val="0"/>
              </a:spcAft>
              <a:defRPr sz="1200">
                <a:solidFill>
                  <a:schemeClr val="tx1"/>
                </a:solidFill>
                <a:latin typeface="Calibri" panose="020F0502020204030204" pitchFamily="34" charset="0"/>
              </a:defRPr>
            </a:lvl8pPr>
            <a:lvl9pPr marL="3870325" indent="-225425"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6BD2C08-391D-4897-8E5A-53F0517166F4}" type="slidenum">
              <a:rPr lang="en-US" altLang="en-US" smtClean="0"/>
              <a:pPr>
                <a:spcBef>
                  <a:spcPct val="0"/>
                </a:spcBef>
              </a:pPr>
              <a:t>26</a:t>
            </a:fld>
            <a:endParaRPr lang="en-US" altLang="en-US"/>
          </a:p>
        </p:txBody>
      </p:sp>
    </p:spTree>
    <p:extLst>
      <p:ext uri="{BB962C8B-B14F-4D97-AF65-F5344CB8AC3E}">
        <p14:creationId xmlns:p14="http://schemas.microsoft.com/office/powerpoint/2010/main" val="35792076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2551113" y="246063"/>
            <a:ext cx="2443162" cy="18335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xfrm>
            <a:off x="695325" y="2185988"/>
            <a:ext cx="5559425" cy="6430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600" dirty="0"/>
              <a:t>Must My CE Program be in Parity?</a:t>
            </a:r>
          </a:p>
          <a:p>
            <a:pPr lvl="1">
              <a:buFont typeface="Wingdings" panose="05000000000000000000" pitchFamily="2" charset="2"/>
              <a:buChar char="§"/>
            </a:pPr>
            <a:r>
              <a:rPr lang="en-US" altLang="en-US" sz="1600" dirty="0"/>
              <a:t>Your program must meet Civil Rights Compliance  </a:t>
            </a:r>
          </a:p>
          <a:p>
            <a:pPr lvl="1">
              <a:buFont typeface="Wingdings" panose="05000000000000000000" pitchFamily="2" charset="2"/>
              <a:buChar char="§"/>
            </a:pPr>
            <a:r>
              <a:rPr lang="en-US" altLang="en-US" sz="1600" dirty="0"/>
              <a:t>Compliance can be met by Parity or by All Reasonable Effort (ARE).  Your long term goal is to have your CE program in compliance through Parity and/or to maintain that parity. </a:t>
            </a:r>
          </a:p>
          <a:p>
            <a:pPr lvl="1">
              <a:buFont typeface="Wingdings" panose="05000000000000000000" pitchFamily="2" charset="2"/>
              <a:buChar char="§"/>
            </a:pPr>
            <a:r>
              <a:rPr lang="en-US" altLang="en-US" sz="1600" dirty="0"/>
              <a:t>If you are meeting compliance through ARE you must complete at least 3 of 4 specific outreach activities to reach underrepresented groups.</a:t>
            </a:r>
          </a:p>
          <a:p>
            <a:pPr lvl="1">
              <a:buFont typeface="Wingdings" panose="05000000000000000000" pitchFamily="2" charset="2"/>
              <a:buChar char="§"/>
            </a:pPr>
            <a:r>
              <a:rPr lang="en-US" altLang="en-US" sz="1600" dirty="0"/>
              <a:t>Those include:</a:t>
            </a:r>
          </a:p>
          <a:p>
            <a:pPr lvl="2">
              <a:buFont typeface="Wingdings" panose="05000000000000000000" pitchFamily="2" charset="2"/>
              <a:buChar char="ü"/>
            </a:pPr>
            <a:r>
              <a:rPr lang="en-US" altLang="en-US" sz="1600" dirty="0"/>
              <a:t>Use all available mass media such as radio, TV, and newspaper.</a:t>
            </a:r>
          </a:p>
          <a:p>
            <a:pPr lvl="2">
              <a:buFont typeface="Wingdings" panose="05000000000000000000" pitchFamily="2" charset="2"/>
              <a:buChar char="ü"/>
            </a:pPr>
            <a:r>
              <a:rPr lang="en-US" altLang="en-US" sz="1600" dirty="0"/>
              <a:t>The use of Newsletters (snail or email copy) and promotional materials or flyers to all your potential clientele.</a:t>
            </a:r>
          </a:p>
          <a:p>
            <a:pPr lvl="2">
              <a:buFont typeface="Wingdings" panose="05000000000000000000" pitchFamily="2" charset="2"/>
              <a:buChar char="ü"/>
            </a:pPr>
            <a:r>
              <a:rPr lang="en-US" altLang="en-US" sz="1600" dirty="0"/>
              <a:t>Make contacts to underrepresented individuals through Personal letters or personal emails inviting them to participate in your programs, meetings, trainings, research and other UCCE activities.</a:t>
            </a:r>
          </a:p>
          <a:p>
            <a:pPr lvl="2">
              <a:buFont typeface="Wingdings" panose="05000000000000000000" pitchFamily="2" charset="2"/>
              <a:buChar char="ü"/>
            </a:pPr>
            <a:r>
              <a:rPr lang="en-US" altLang="en-US" sz="1600" dirty="0"/>
              <a:t>And the fourth method is Personal invitation which is normally face-to-face but can also be done over the phone.  The goal here is to inform clientele of your program and invite them to participate.</a:t>
            </a:r>
          </a:p>
          <a:p>
            <a:endParaRPr lang="en-US" altLang="en-US" dirty="0"/>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36600" indent="-282575">
              <a:spcBef>
                <a:spcPct val="30000"/>
              </a:spcBef>
              <a:defRPr sz="1200">
                <a:solidFill>
                  <a:schemeClr val="tx1"/>
                </a:solidFill>
                <a:latin typeface="Calibri" panose="020F0502020204030204" pitchFamily="34" charset="0"/>
              </a:defRPr>
            </a:lvl2pPr>
            <a:lvl3pPr marL="1133475" indent="-225425">
              <a:spcBef>
                <a:spcPct val="30000"/>
              </a:spcBef>
              <a:defRPr sz="1200">
                <a:solidFill>
                  <a:schemeClr val="tx1"/>
                </a:solidFill>
                <a:latin typeface="Calibri" panose="020F0502020204030204" pitchFamily="34" charset="0"/>
              </a:defRPr>
            </a:lvl3pPr>
            <a:lvl4pPr marL="1587500" indent="-225425">
              <a:spcBef>
                <a:spcPct val="30000"/>
              </a:spcBef>
              <a:defRPr sz="1200">
                <a:solidFill>
                  <a:schemeClr val="tx1"/>
                </a:solidFill>
                <a:latin typeface="Calibri" panose="020F0502020204030204" pitchFamily="34" charset="0"/>
              </a:defRPr>
            </a:lvl4pPr>
            <a:lvl5pPr marL="2041525" indent="-225425">
              <a:spcBef>
                <a:spcPct val="30000"/>
              </a:spcBef>
              <a:defRPr sz="1200">
                <a:solidFill>
                  <a:schemeClr val="tx1"/>
                </a:solidFill>
                <a:latin typeface="Calibri" panose="020F0502020204030204" pitchFamily="34" charset="0"/>
              </a:defRPr>
            </a:lvl5pPr>
            <a:lvl6pPr marL="2498725" indent="-225425" defTabSz="457200" eaLnBrk="0" fontAlgn="base" hangingPunct="0">
              <a:spcBef>
                <a:spcPct val="30000"/>
              </a:spcBef>
              <a:spcAft>
                <a:spcPct val="0"/>
              </a:spcAft>
              <a:defRPr sz="1200">
                <a:solidFill>
                  <a:schemeClr val="tx1"/>
                </a:solidFill>
                <a:latin typeface="Calibri" panose="020F0502020204030204" pitchFamily="34" charset="0"/>
              </a:defRPr>
            </a:lvl6pPr>
            <a:lvl7pPr marL="2955925" indent="-225425" defTabSz="457200" eaLnBrk="0" fontAlgn="base" hangingPunct="0">
              <a:spcBef>
                <a:spcPct val="30000"/>
              </a:spcBef>
              <a:spcAft>
                <a:spcPct val="0"/>
              </a:spcAft>
              <a:defRPr sz="1200">
                <a:solidFill>
                  <a:schemeClr val="tx1"/>
                </a:solidFill>
                <a:latin typeface="Calibri" panose="020F0502020204030204" pitchFamily="34" charset="0"/>
              </a:defRPr>
            </a:lvl7pPr>
            <a:lvl8pPr marL="3413125" indent="-225425" defTabSz="457200" eaLnBrk="0" fontAlgn="base" hangingPunct="0">
              <a:spcBef>
                <a:spcPct val="30000"/>
              </a:spcBef>
              <a:spcAft>
                <a:spcPct val="0"/>
              </a:spcAft>
              <a:defRPr sz="1200">
                <a:solidFill>
                  <a:schemeClr val="tx1"/>
                </a:solidFill>
                <a:latin typeface="Calibri" panose="020F0502020204030204" pitchFamily="34" charset="0"/>
              </a:defRPr>
            </a:lvl8pPr>
            <a:lvl9pPr marL="3870325" indent="-225425"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2620597-7347-42AB-B3B7-40865DF7E286}" type="slidenum">
              <a:rPr lang="en-US" altLang="en-US" smtClean="0"/>
              <a:pPr>
                <a:spcBef>
                  <a:spcPct val="0"/>
                </a:spcBef>
              </a:pPr>
              <a:t>27</a:t>
            </a:fld>
            <a:endParaRPr lang="en-US" altLang="en-US"/>
          </a:p>
        </p:txBody>
      </p:sp>
    </p:spTree>
    <p:extLst>
      <p:ext uri="{BB962C8B-B14F-4D97-AF65-F5344CB8AC3E}">
        <p14:creationId xmlns:p14="http://schemas.microsoft.com/office/powerpoint/2010/main" val="31908330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1703388" y="352425"/>
            <a:ext cx="3543300" cy="26574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xfrm>
            <a:off x="695325" y="3243047"/>
            <a:ext cx="5559425" cy="5481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600" dirty="0"/>
              <a:t>How do you as an academic identify your Potential Clientele?</a:t>
            </a:r>
          </a:p>
          <a:p>
            <a:pPr lvl="1">
              <a:buFont typeface="Wingdings" panose="05000000000000000000" pitchFamily="2" charset="2"/>
              <a:buChar char="§"/>
            </a:pPr>
            <a:r>
              <a:rPr lang="en-US" altLang="en-US" sz="1600" dirty="0"/>
              <a:t>Your PVA and PD should provide key information on what clientele groups your position is intended to serve – but usually only in broad, industry-wide terms. You should fine tune this information to discover </a:t>
            </a:r>
            <a:r>
              <a:rPr lang="en-US" altLang="en-US" sz="1600" u="sng" dirty="0"/>
              <a:t>additional</a:t>
            </a:r>
            <a:r>
              <a:rPr lang="en-US" altLang="en-US" sz="1600" dirty="0"/>
              <a:t> groups (i.e. special niche or auxiliary industries) whose members could also benefit from your program. You can consult with your County Director or colleagues in your program area in other counties for ideas.</a:t>
            </a:r>
          </a:p>
          <a:p>
            <a:pPr lvl="1">
              <a:buFont typeface="Wingdings" panose="05000000000000000000" pitchFamily="2" charset="2"/>
              <a:buChar char="§"/>
            </a:pPr>
            <a:r>
              <a:rPr lang="en-US" altLang="en-US" sz="1600" dirty="0"/>
              <a:t>Ask yourself Who has interest in and could benefit from my program?  </a:t>
            </a:r>
          </a:p>
          <a:p>
            <a:pPr lvl="1">
              <a:buFont typeface="Wingdings" panose="05000000000000000000" pitchFamily="2" charset="2"/>
              <a:buChar char="§"/>
            </a:pPr>
            <a:r>
              <a:rPr lang="en-US" altLang="en-US" sz="1600" dirty="0"/>
              <a:t>Think about who in those underrepresented or protected categories would be interested in your program.</a:t>
            </a:r>
          </a:p>
          <a:p>
            <a:pPr lvl="1">
              <a:buFont typeface="Wingdings" panose="05000000000000000000" pitchFamily="2" charset="2"/>
              <a:buChar char="§"/>
            </a:pPr>
            <a:r>
              <a:rPr lang="en-US" altLang="en-US" sz="1600" dirty="0"/>
              <a:t>It is your responsibility as an academic to learn about the demographics of your clientele groups in your county/area by consulting whatever data you can find (</a:t>
            </a:r>
            <a:r>
              <a:rPr lang="en-US" altLang="en-US" sz="1600" dirty="0" err="1"/>
              <a:t>i.e</a:t>
            </a:r>
            <a:r>
              <a:rPr lang="en-US" altLang="en-US" sz="1600" dirty="0"/>
              <a:t> US Census, Ag Census, etc.)</a:t>
            </a:r>
          </a:p>
          <a:p>
            <a:pPr lvl="1">
              <a:buFont typeface="Wingdings" panose="05000000000000000000" pitchFamily="2" charset="2"/>
              <a:buChar char="§"/>
            </a:pPr>
            <a:r>
              <a:rPr lang="en-US" altLang="en-US" sz="1600" dirty="0"/>
              <a:t>We encourage you to get out and network with your colleagues, and other agency personnel who serve the underrepresented individuals you are trying to reach.</a:t>
            </a:r>
          </a:p>
          <a:p>
            <a:endParaRPr lang="en-US" altLang="en-US" dirty="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36600" indent="-282575">
              <a:spcBef>
                <a:spcPct val="30000"/>
              </a:spcBef>
              <a:defRPr sz="1200">
                <a:solidFill>
                  <a:schemeClr val="tx1"/>
                </a:solidFill>
                <a:latin typeface="Calibri" panose="020F0502020204030204" pitchFamily="34" charset="0"/>
              </a:defRPr>
            </a:lvl2pPr>
            <a:lvl3pPr marL="1133475" indent="-225425">
              <a:spcBef>
                <a:spcPct val="30000"/>
              </a:spcBef>
              <a:defRPr sz="1200">
                <a:solidFill>
                  <a:schemeClr val="tx1"/>
                </a:solidFill>
                <a:latin typeface="Calibri" panose="020F0502020204030204" pitchFamily="34" charset="0"/>
              </a:defRPr>
            </a:lvl3pPr>
            <a:lvl4pPr marL="1587500" indent="-225425">
              <a:spcBef>
                <a:spcPct val="30000"/>
              </a:spcBef>
              <a:defRPr sz="1200">
                <a:solidFill>
                  <a:schemeClr val="tx1"/>
                </a:solidFill>
                <a:latin typeface="Calibri" panose="020F0502020204030204" pitchFamily="34" charset="0"/>
              </a:defRPr>
            </a:lvl4pPr>
            <a:lvl5pPr marL="2041525" indent="-225425">
              <a:spcBef>
                <a:spcPct val="30000"/>
              </a:spcBef>
              <a:defRPr sz="1200">
                <a:solidFill>
                  <a:schemeClr val="tx1"/>
                </a:solidFill>
                <a:latin typeface="Calibri" panose="020F0502020204030204" pitchFamily="34" charset="0"/>
              </a:defRPr>
            </a:lvl5pPr>
            <a:lvl6pPr marL="2498725" indent="-225425" defTabSz="457200" eaLnBrk="0" fontAlgn="base" hangingPunct="0">
              <a:spcBef>
                <a:spcPct val="30000"/>
              </a:spcBef>
              <a:spcAft>
                <a:spcPct val="0"/>
              </a:spcAft>
              <a:defRPr sz="1200">
                <a:solidFill>
                  <a:schemeClr val="tx1"/>
                </a:solidFill>
                <a:latin typeface="Calibri" panose="020F0502020204030204" pitchFamily="34" charset="0"/>
              </a:defRPr>
            </a:lvl6pPr>
            <a:lvl7pPr marL="2955925" indent="-225425" defTabSz="457200" eaLnBrk="0" fontAlgn="base" hangingPunct="0">
              <a:spcBef>
                <a:spcPct val="30000"/>
              </a:spcBef>
              <a:spcAft>
                <a:spcPct val="0"/>
              </a:spcAft>
              <a:defRPr sz="1200">
                <a:solidFill>
                  <a:schemeClr val="tx1"/>
                </a:solidFill>
                <a:latin typeface="Calibri" panose="020F0502020204030204" pitchFamily="34" charset="0"/>
              </a:defRPr>
            </a:lvl7pPr>
            <a:lvl8pPr marL="3413125" indent="-225425" defTabSz="457200" eaLnBrk="0" fontAlgn="base" hangingPunct="0">
              <a:spcBef>
                <a:spcPct val="30000"/>
              </a:spcBef>
              <a:spcAft>
                <a:spcPct val="0"/>
              </a:spcAft>
              <a:defRPr sz="1200">
                <a:solidFill>
                  <a:schemeClr val="tx1"/>
                </a:solidFill>
                <a:latin typeface="Calibri" panose="020F0502020204030204" pitchFamily="34" charset="0"/>
              </a:defRPr>
            </a:lvl8pPr>
            <a:lvl9pPr marL="3870325" indent="-225425"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E2A44C6-7A35-4CFE-B06C-0CFFD31BC7F9}" type="slidenum">
              <a:rPr lang="en-US" altLang="en-US" smtClean="0"/>
              <a:pPr>
                <a:spcBef>
                  <a:spcPct val="0"/>
                </a:spcBef>
              </a:pPr>
              <a:t>28</a:t>
            </a:fld>
            <a:endParaRPr lang="en-US" altLang="en-US"/>
          </a:p>
        </p:txBody>
      </p:sp>
    </p:spTree>
    <p:extLst>
      <p:ext uri="{BB962C8B-B14F-4D97-AF65-F5344CB8AC3E}">
        <p14:creationId xmlns:p14="http://schemas.microsoft.com/office/powerpoint/2010/main" val="28713794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1166813" y="376238"/>
            <a:ext cx="4616450" cy="3463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xfrm>
            <a:off x="494271" y="4024312"/>
            <a:ext cx="6042454" cy="486019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800" dirty="0"/>
              <a:t>Am I Limited to One Clientele Group?</a:t>
            </a:r>
          </a:p>
          <a:p>
            <a:pPr lvl="1">
              <a:buFont typeface="Wingdings" panose="05000000000000000000" pitchFamily="2" charset="2"/>
              <a:buChar char="§"/>
            </a:pPr>
            <a:r>
              <a:rPr lang="en-US" altLang="en-US" dirty="0"/>
              <a:t>No, you are not limited to one clientele group. </a:t>
            </a:r>
          </a:p>
          <a:p>
            <a:pPr lvl="1">
              <a:buFont typeface="Wingdings" panose="05000000000000000000" pitchFamily="2" charset="2"/>
              <a:buChar char="§"/>
            </a:pPr>
            <a:r>
              <a:rPr lang="en-US" altLang="en-US" dirty="0"/>
              <a:t>You are required to have at least one clientele group.  However, keep in mind that if your primary clientele group is predominantly white and/or male, ANR strongly encourages you to identify an additional clientele group that may capture underrepresented peoples who are involved in some way with your program area, perhaps in some niche industry, but whom you may not have thought of as a distinct clientele group before. Assuming such a group of people exists, capturing them in another clientele group will help you more accurately reflect the demographics of your geographic area and increase the reach of your programmatic efforts and potentially help more people.</a:t>
            </a:r>
          </a:p>
          <a:p>
            <a:endParaRPr lang="en-US" altLang="en-US" dirty="0"/>
          </a:p>
          <a:p>
            <a:pPr lvl="1">
              <a:buFont typeface="Wingdings" panose="05000000000000000000" pitchFamily="2" charset="2"/>
              <a:buChar char="§"/>
            </a:pPr>
            <a:r>
              <a:rPr lang="en-US" altLang="en-US" dirty="0"/>
              <a:t>Examples of Clientele Groups:</a:t>
            </a:r>
          </a:p>
          <a:p>
            <a:pPr lvl="2"/>
            <a:r>
              <a:rPr lang="en-US" altLang="en-US" dirty="0"/>
              <a:t>1) Example: All owners, operators, managers of __ commodity</a:t>
            </a:r>
          </a:p>
          <a:p>
            <a:pPr lvl="2"/>
            <a:r>
              <a:rPr lang="en-US" altLang="en-US" dirty="0"/>
              <a:t>2) Example: All PCAs </a:t>
            </a:r>
          </a:p>
          <a:p>
            <a:pPr lvl="2"/>
            <a:r>
              <a:rPr lang="en-US" altLang="en-US" dirty="0"/>
              <a:t>3) Example: Agencies and organizations that work in__ commodity arena</a:t>
            </a:r>
          </a:p>
          <a:p>
            <a:pPr lvl="2"/>
            <a:r>
              <a:rPr lang="en-US" altLang="en-US" dirty="0"/>
              <a:t>4) Example: Farm labors</a:t>
            </a:r>
          </a:p>
          <a:p>
            <a:endParaRPr lang="en-US" altLang="en-US" dirty="0"/>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36600" indent="-282575">
              <a:spcBef>
                <a:spcPct val="30000"/>
              </a:spcBef>
              <a:defRPr sz="1200">
                <a:solidFill>
                  <a:schemeClr val="tx1"/>
                </a:solidFill>
                <a:latin typeface="Calibri" panose="020F0502020204030204" pitchFamily="34" charset="0"/>
              </a:defRPr>
            </a:lvl2pPr>
            <a:lvl3pPr marL="1133475" indent="-225425">
              <a:spcBef>
                <a:spcPct val="30000"/>
              </a:spcBef>
              <a:defRPr sz="1200">
                <a:solidFill>
                  <a:schemeClr val="tx1"/>
                </a:solidFill>
                <a:latin typeface="Calibri" panose="020F0502020204030204" pitchFamily="34" charset="0"/>
              </a:defRPr>
            </a:lvl3pPr>
            <a:lvl4pPr marL="1587500" indent="-225425">
              <a:spcBef>
                <a:spcPct val="30000"/>
              </a:spcBef>
              <a:defRPr sz="1200">
                <a:solidFill>
                  <a:schemeClr val="tx1"/>
                </a:solidFill>
                <a:latin typeface="Calibri" panose="020F0502020204030204" pitchFamily="34" charset="0"/>
              </a:defRPr>
            </a:lvl4pPr>
            <a:lvl5pPr marL="2041525" indent="-225425">
              <a:spcBef>
                <a:spcPct val="30000"/>
              </a:spcBef>
              <a:defRPr sz="1200">
                <a:solidFill>
                  <a:schemeClr val="tx1"/>
                </a:solidFill>
                <a:latin typeface="Calibri" panose="020F0502020204030204" pitchFamily="34" charset="0"/>
              </a:defRPr>
            </a:lvl5pPr>
            <a:lvl6pPr marL="2498725" indent="-225425" defTabSz="457200" eaLnBrk="0" fontAlgn="base" hangingPunct="0">
              <a:spcBef>
                <a:spcPct val="30000"/>
              </a:spcBef>
              <a:spcAft>
                <a:spcPct val="0"/>
              </a:spcAft>
              <a:defRPr sz="1200">
                <a:solidFill>
                  <a:schemeClr val="tx1"/>
                </a:solidFill>
                <a:latin typeface="Calibri" panose="020F0502020204030204" pitchFamily="34" charset="0"/>
              </a:defRPr>
            </a:lvl6pPr>
            <a:lvl7pPr marL="2955925" indent="-225425" defTabSz="457200" eaLnBrk="0" fontAlgn="base" hangingPunct="0">
              <a:spcBef>
                <a:spcPct val="30000"/>
              </a:spcBef>
              <a:spcAft>
                <a:spcPct val="0"/>
              </a:spcAft>
              <a:defRPr sz="1200">
                <a:solidFill>
                  <a:schemeClr val="tx1"/>
                </a:solidFill>
                <a:latin typeface="Calibri" panose="020F0502020204030204" pitchFamily="34" charset="0"/>
              </a:defRPr>
            </a:lvl7pPr>
            <a:lvl8pPr marL="3413125" indent="-225425" defTabSz="457200" eaLnBrk="0" fontAlgn="base" hangingPunct="0">
              <a:spcBef>
                <a:spcPct val="30000"/>
              </a:spcBef>
              <a:spcAft>
                <a:spcPct val="0"/>
              </a:spcAft>
              <a:defRPr sz="1200">
                <a:solidFill>
                  <a:schemeClr val="tx1"/>
                </a:solidFill>
                <a:latin typeface="Calibri" panose="020F0502020204030204" pitchFamily="34" charset="0"/>
              </a:defRPr>
            </a:lvl8pPr>
            <a:lvl9pPr marL="3870325" indent="-225425"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B6862C7-9F1A-4CC7-AF6E-43706B74CC49}" type="slidenum">
              <a:rPr lang="en-US" altLang="en-US" smtClean="0"/>
              <a:pPr>
                <a:spcBef>
                  <a:spcPct val="0"/>
                </a:spcBef>
              </a:pPr>
              <a:t>29</a:t>
            </a:fld>
            <a:endParaRPr lang="en-US" altLang="en-US"/>
          </a:p>
        </p:txBody>
      </p:sp>
    </p:spTree>
    <p:extLst>
      <p:ext uri="{BB962C8B-B14F-4D97-AF65-F5344CB8AC3E}">
        <p14:creationId xmlns:p14="http://schemas.microsoft.com/office/powerpoint/2010/main" val="3425854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5325" y="4431552"/>
            <a:ext cx="5559425" cy="4144411"/>
          </a:xfrm>
        </p:spPr>
        <p:txBody>
          <a:bodyPr/>
          <a:lstStyle/>
          <a:p>
            <a:r>
              <a:rPr lang="en-US" dirty="0"/>
              <a:t>Let’s start with a quick overview of Affirmative Action.</a:t>
            </a:r>
          </a:p>
          <a:p>
            <a:endParaRPr lang="en-US" dirty="0"/>
          </a:p>
          <a:p>
            <a:r>
              <a:rPr lang="en-US" dirty="0"/>
              <a:t>Affirmative Action is an outgrowth of the Civil Rights Act of 1964. It was established in 1965 by an executive order signed by President Lyndon Johnson.</a:t>
            </a:r>
          </a:p>
          <a:p>
            <a:endParaRPr lang="en-US" dirty="0"/>
          </a:p>
          <a:p>
            <a:r>
              <a:rPr lang="en-US" dirty="0"/>
              <a:t>It was designed to eliminate the present effects of past discrimination against minorities and women. Later, it was expanded to encourage the employment of both veterans and persons with disabilities.</a:t>
            </a:r>
          </a:p>
          <a:p>
            <a:endParaRPr lang="en-US" dirty="0"/>
          </a:p>
          <a:p>
            <a:r>
              <a:rPr lang="en-US" dirty="0"/>
              <a:t>Today we look at Affirmative Action as the valuing of inclusion and diversity – and using these values as a guide to our educational programming for our clientele.</a:t>
            </a:r>
          </a:p>
          <a:p>
            <a:endParaRPr lang="en-US" dirty="0"/>
          </a:p>
          <a:p>
            <a:r>
              <a:rPr lang="en-US" dirty="0"/>
              <a:t>We will see in a later slide how the goals of Affirmative Action have informed even our UC ANR Core Values as well as the ANR Strategic Plan. You should see this as indicative of the high status with which UC and UC ANR holds the principles of non-discrimination, the prevention of all forms of harassment (including sexual harassment) and the ideals of affirmative action – both in our CE programs and in the workplace.</a:t>
            </a:r>
          </a:p>
        </p:txBody>
      </p:sp>
      <p:sp>
        <p:nvSpPr>
          <p:cNvPr id="4" name="Slide Number Placeholder 3"/>
          <p:cNvSpPr>
            <a:spLocks noGrp="1"/>
          </p:cNvSpPr>
          <p:nvPr>
            <p:ph type="sldNum" sz="quarter" idx="10"/>
          </p:nvPr>
        </p:nvSpPr>
        <p:spPr/>
        <p:txBody>
          <a:bodyPr/>
          <a:lstStyle/>
          <a:p>
            <a:pPr>
              <a:defRPr/>
            </a:pPr>
            <a:fld id="{091D922A-A3FA-404F-BDE8-E9FDE295943F}" type="slidenum">
              <a:rPr lang="en-US" smtClean="0"/>
              <a:pPr>
                <a:defRPr/>
              </a:pPr>
              <a:t>3</a:t>
            </a:fld>
            <a:endParaRPr lang="en-US" dirty="0"/>
          </a:p>
        </p:txBody>
      </p:sp>
    </p:spTree>
    <p:extLst>
      <p:ext uri="{BB962C8B-B14F-4D97-AF65-F5344CB8AC3E}">
        <p14:creationId xmlns:p14="http://schemas.microsoft.com/office/powerpoint/2010/main" val="12466179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xfrm>
            <a:off x="1806575" y="393700"/>
            <a:ext cx="3336925" cy="25034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xfrm>
            <a:off x="695325" y="2977390"/>
            <a:ext cx="5559425" cy="570314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600" dirty="0"/>
              <a:t>Do I Need to Input contacts into Project Board? </a:t>
            </a:r>
          </a:p>
          <a:p>
            <a:pPr lvl="1">
              <a:buFont typeface="Wingdings" panose="05000000000000000000" pitchFamily="2" charset="2"/>
              <a:buChar char="§"/>
            </a:pPr>
            <a:r>
              <a:rPr lang="en-US" altLang="en-US" sz="1600" dirty="0"/>
              <a:t>YES.  Extension activities that include direct clientele contact and programmatic outreach (i.e. ARE activity) must be put into Project Board.  There are some exceptions for certain programs that are required to collect contact data in outside systems . . . such as . . .</a:t>
            </a:r>
          </a:p>
          <a:p>
            <a:pPr lvl="1">
              <a:buFont typeface="Wingdings" panose="05000000000000000000" pitchFamily="2" charset="2"/>
              <a:buChar char="§"/>
            </a:pPr>
            <a:r>
              <a:rPr lang="en-US" altLang="en-US" sz="1600" dirty="0"/>
              <a:t>4-H Advisors are NOT required to enter club or group </a:t>
            </a:r>
            <a:r>
              <a:rPr lang="en-US" altLang="en-US" sz="1600" u="sng" dirty="0"/>
              <a:t>youth</a:t>
            </a:r>
            <a:r>
              <a:rPr lang="en-US" altLang="en-US" sz="1600" dirty="0"/>
              <a:t> enrollments as contacts in Project Board. </a:t>
            </a:r>
          </a:p>
          <a:p>
            <a:pPr lvl="1">
              <a:buFont typeface="Wingdings" panose="05000000000000000000" pitchFamily="2" charset="2"/>
              <a:buChar char="§"/>
            </a:pPr>
            <a:r>
              <a:rPr lang="en-US" altLang="en-US" sz="1600" dirty="0"/>
              <a:t>NFCS Advisors in UC </a:t>
            </a:r>
            <a:r>
              <a:rPr lang="en-US" altLang="en-US" sz="1600" dirty="0" err="1"/>
              <a:t>CalFresh</a:t>
            </a:r>
            <a:r>
              <a:rPr lang="en-US" altLang="en-US" sz="1600" dirty="0"/>
              <a:t> or EFNEP who have been entering adult and/or youth participants as contacts (and are comfortable with their baseline data) may continue to enter these contacts.  Those who have not been entering such contacts or are not comfortable with their baseline the YFC statewide office and AA office will take your participant data and establish a standardized baseline.</a:t>
            </a:r>
          </a:p>
          <a:p>
            <a:pPr lvl="1">
              <a:buFont typeface="Wingdings" panose="05000000000000000000" pitchFamily="2" charset="2"/>
              <a:buChar char="§"/>
            </a:pPr>
            <a:r>
              <a:rPr lang="en-US" altLang="en-US" sz="1600" dirty="0"/>
              <a:t>All other NFCS programs DO require their contact numbers entered in Project Board.</a:t>
            </a:r>
          </a:p>
          <a:p>
            <a:pPr lvl="1">
              <a:buFont typeface="Wingdings" panose="05000000000000000000" pitchFamily="2" charset="2"/>
              <a:buChar char="§"/>
            </a:pPr>
            <a:r>
              <a:rPr lang="en-US" altLang="en-US" sz="1600" dirty="0"/>
              <a:t>All 4-H and NFCS Advisors are required to enter their ARE activities into Project Board.</a:t>
            </a:r>
          </a:p>
          <a:p>
            <a:pPr lvl="1">
              <a:buFont typeface="Wingdings" panose="05000000000000000000" pitchFamily="2" charset="2"/>
              <a:buChar char="§"/>
            </a:pPr>
            <a:r>
              <a:rPr lang="en-US" altLang="en-US" sz="1600" dirty="0"/>
              <a:t>IMP Regional/County Advisors are required to enter contact numbers and ARE into Project Board.	</a:t>
            </a:r>
          </a:p>
          <a:p>
            <a:endParaRPr lang="en-US" altLang="en-US" dirty="0"/>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36600" indent="-282575">
              <a:spcBef>
                <a:spcPct val="30000"/>
              </a:spcBef>
              <a:defRPr sz="1200">
                <a:solidFill>
                  <a:schemeClr val="tx1"/>
                </a:solidFill>
                <a:latin typeface="Calibri" panose="020F0502020204030204" pitchFamily="34" charset="0"/>
              </a:defRPr>
            </a:lvl2pPr>
            <a:lvl3pPr marL="1133475" indent="-225425">
              <a:spcBef>
                <a:spcPct val="30000"/>
              </a:spcBef>
              <a:defRPr sz="1200">
                <a:solidFill>
                  <a:schemeClr val="tx1"/>
                </a:solidFill>
                <a:latin typeface="Calibri" panose="020F0502020204030204" pitchFamily="34" charset="0"/>
              </a:defRPr>
            </a:lvl3pPr>
            <a:lvl4pPr marL="1587500" indent="-225425">
              <a:spcBef>
                <a:spcPct val="30000"/>
              </a:spcBef>
              <a:defRPr sz="1200">
                <a:solidFill>
                  <a:schemeClr val="tx1"/>
                </a:solidFill>
                <a:latin typeface="Calibri" panose="020F0502020204030204" pitchFamily="34" charset="0"/>
              </a:defRPr>
            </a:lvl4pPr>
            <a:lvl5pPr marL="2041525" indent="-225425">
              <a:spcBef>
                <a:spcPct val="30000"/>
              </a:spcBef>
              <a:defRPr sz="1200">
                <a:solidFill>
                  <a:schemeClr val="tx1"/>
                </a:solidFill>
                <a:latin typeface="Calibri" panose="020F0502020204030204" pitchFamily="34" charset="0"/>
              </a:defRPr>
            </a:lvl5pPr>
            <a:lvl6pPr marL="2498725" indent="-225425" defTabSz="457200" eaLnBrk="0" fontAlgn="base" hangingPunct="0">
              <a:spcBef>
                <a:spcPct val="30000"/>
              </a:spcBef>
              <a:spcAft>
                <a:spcPct val="0"/>
              </a:spcAft>
              <a:defRPr sz="1200">
                <a:solidFill>
                  <a:schemeClr val="tx1"/>
                </a:solidFill>
                <a:latin typeface="Calibri" panose="020F0502020204030204" pitchFamily="34" charset="0"/>
              </a:defRPr>
            </a:lvl6pPr>
            <a:lvl7pPr marL="2955925" indent="-225425" defTabSz="457200" eaLnBrk="0" fontAlgn="base" hangingPunct="0">
              <a:spcBef>
                <a:spcPct val="30000"/>
              </a:spcBef>
              <a:spcAft>
                <a:spcPct val="0"/>
              </a:spcAft>
              <a:defRPr sz="1200">
                <a:solidFill>
                  <a:schemeClr val="tx1"/>
                </a:solidFill>
                <a:latin typeface="Calibri" panose="020F0502020204030204" pitchFamily="34" charset="0"/>
              </a:defRPr>
            </a:lvl7pPr>
            <a:lvl8pPr marL="3413125" indent="-225425" defTabSz="457200" eaLnBrk="0" fontAlgn="base" hangingPunct="0">
              <a:spcBef>
                <a:spcPct val="30000"/>
              </a:spcBef>
              <a:spcAft>
                <a:spcPct val="0"/>
              </a:spcAft>
              <a:defRPr sz="1200">
                <a:solidFill>
                  <a:schemeClr val="tx1"/>
                </a:solidFill>
                <a:latin typeface="Calibri" panose="020F0502020204030204" pitchFamily="34" charset="0"/>
              </a:defRPr>
            </a:lvl8pPr>
            <a:lvl9pPr marL="3870325" indent="-225425"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3FD329E-1069-4F95-AC83-04D6662113A1}" type="slidenum">
              <a:rPr lang="en-US" altLang="en-US" smtClean="0"/>
              <a:pPr>
                <a:spcBef>
                  <a:spcPct val="0"/>
                </a:spcBef>
              </a:pPr>
              <a:t>30</a:t>
            </a:fld>
            <a:endParaRPr lang="en-US" altLang="en-US"/>
          </a:p>
        </p:txBody>
      </p:sp>
    </p:spTree>
    <p:extLst>
      <p:ext uri="{BB962C8B-B14F-4D97-AF65-F5344CB8AC3E}">
        <p14:creationId xmlns:p14="http://schemas.microsoft.com/office/powerpoint/2010/main" val="13658186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we’re almost at the end!</a:t>
            </a:r>
          </a:p>
          <a:p>
            <a:endParaRPr lang="en-US" dirty="0"/>
          </a:p>
          <a:p>
            <a:r>
              <a:rPr lang="en-US" dirty="0"/>
              <a:t>What’s measured gets done.  (Or so it is said.) As part of the ANR evaluation process, your supervisor should meet with you annually and go over your contact reporting. A goal that any advisor can have is to either move their program into full parity or to maintain parity.</a:t>
            </a:r>
          </a:p>
          <a:p>
            <a:endParaRPr lang="en-US" dirty="0"/>
          </a:p>
          <a:p>
            <a:r>
              <a:rPr lang="en-US" dirty="0"/>
              <a:t>The ANR AA Office annually reviews contact and ARE activity and compiles a compliance history for each advisor. Are you in compliance by ARE or by parity?  Or are you out of compliance? This information is supplied to ANR administration for all advisors going forward for Merit/ Promotion.</a:t>
            </a:r>
          </a:p>
          <a:p>
            <a:endParaRPr lang="en-US" dirty="0"/>
          </a:p>
          <a:p>
            <a:r>
              <a:rPr lang="en-US" dirty="0"/>
              <a:t>As a side note: Any advisor should be comfortable defending their choice of clientele group(s) and the source of their baseline.</a:t>
            </a:r>
          </a:p>
          <a:p>
            <a:endParaRPr lang="en-US" dirty="0"/>
          </a:p>
        </p:txBody>
      </p:sp>
      <p:sp>
        <p:nvSpPr>
          <p:cNvPr id="4" name="Slide Number Placeholder 3"/>
          <p:cNvSpPr>
            <a:spLocks noGrp="1"/>
          </p:cNvSpPr>
          <p:nvPr>
            <p:ph type="sldNum" sz="quarter" idx="10"/>
          </p:nvPr>
        </p:nvSpPr>
        <p:spPr/>
        <p:txBody>
          <a:bodyPr/>
          <a:lstStyle/>
          <a:p>
            <a:pPr>
              <a:defRPr/>
            </a:pPr>
            <a:fld id="{091D922A-A3FA-404F-BDE8-E9FDE295943F}" type="slidenum">
              <a:rPr lang="en-US" smtClean="0"/>
              <a:pPr>
                <a:defRPr/>
              </a:pPr>
              <a:t>31</a:t>
            </a:fld>
            <a:endParaRPr lang="en-US"/>
          </a:p>
        </p:txBody>
      </p:sp>
    </p:spTree>
    <p:extLst>
      <p:ext uri="{BB962C8B-B14F-4D97-AF65-F5344CB8AC3E}">
        <p14:creationId xmlns:p14="http://schemas.microsoft.com/office/powerpoint/2010/main" val="603155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We thank you for taking this </a:t>
            </a:r>
            <a:r>
              <a:rPr lang="en-US" altLang="en-US" dirty="0" smtClean="0"/>
              <a:t>training.</a:t>
            </a:r>
            <a:endParaRPr lang="en-US" dirty="0"/>
          </a:p>
        </p:txBody>
      </p:sp>
      <p:sp>
        <p:nvSpPr>
          <p:cNvPr id="4" name="Slide Number Placeholder 3"/>
          <p:cNvSpPr>
            <a:spLocks noGrp="1"/>
          </p:cNvSpPr>
          <p:nvPr>
            <p:ph type="sldNum" sz="quarter" idx="10"/>
          </p:nvPr>
        </p:nvSpPr>
        <p:spPr/>
        <p:txBody>
          <a:bodyPr/>
          <a:lstStyle/>
          <a:p>
            <a:pPr>
              <a:defRPr/>
            </a:pPr>
            <a:fld id="{091D922A-A3FA-404F-BDE8-E9FDE295943F}" type="slidenum">
              <a:rPr lang="en-US" smtClean="0"/>
              <a:pPr>
                <a:defRPr/>
              </a:pPr>
              <a:t>32</a:t>
            </a:fld>
            <a:endParaRPr lang="en-US"/>
          </a:p>
        </p:txBody>
      </p:sp>
    </p:spTree>
    <p:extLst>
      <p:ext uri="{BB962C8B-B14F-4D97-AF65-F5344CB8AC3E}">
        <p14:creationId xmlns:p14="http://schemas.microsoft.com/office/powerpoint/2010/main" val="2453386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5325" y="4445000"/>
            <a:ext cx="5559425" cy="1831109"/>
          </a:xfrm>
        </p:spPr>
        <p:txBody>
          <a:bodyPr/>
          <a:lstStyle/>
          <a:p>
            <a:r>
              <a:rPr lang="en-US" dirty="0"/>
              <a:t>If you have any questions concerning your Affirmative Action or Civil Rights obligations, feel free to contact me, David White, the ANR Affirmative Action Analyst and Title IX Investigator</a:t>
            </a:r>
          </a:p>
          <a:p>
            <a:endParaRPr lang="en-US" dirty="0"/>
          </a:p>
          <a:p>
            <a:r>
              <a:rPr lang="en-US" dirty="0"/>
              <a:t>Thank you again for taking this training.</a:t>
            </a:r>
          </a:p>
          <a:p>
            <a:endParaRPr lang="en-US" dirty="0"/>
          </a:p>
        </p:txBody>
      </p:sp>
      <p:sp>
        <p:nvSpPr>
          <p:cNvPr id="4" name="Slide Number Placeholder 3"/>
          <p:cNvSpPr>
            <a:spLocks noGrp="1"/>
          </p:cNvSpPr>
          <p:nvPr>
            <p:ph type="sldNum" sz="quarter" idx="10"/>
          </p:nvPr>
        </p:nvSpPr>
        <p:spPr/>
        <p:txBody>
          <a:bodyPr/>
          <a:lstStyle/>
          <a:p>
            <a:pPr>
              <a:defRPr/>
            </a:pPr>
            <a:fld id="{091D922A-A3FA-404F-BDE8-E9FDE295943F}" type="slidenum">
              <a:rPr lang="en-US" smtClean="0"/>
              <a:pPr>
                <a:defRPr/>
              </a:pPr>
              <a:t>33</a:t>
            </a:fld>
            <a:endParaRPr lang="en-US"/>
          </a:p>
        </p:txBody>
      </p:sp>
    </p:spTree>
    <p:extLst>
      <p:ext uri="{BB962C8B-B14F-4D97-AF65-F5344CB8AC3E}">
        <p14:creationId xmlns:p14="http://schemas.microsoft.com/office/powerpoint/2010/main" val="523267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5325" y="4445000"/>
            <a:ext cx="5559425" cy="4407598"/>
          </a:xfrm>
        </p:spPr>
        <p:txBody>
          <a:bodyPr/>
          <a:lstStyle/>
          <a:p>
            <a:r>
              <a:rPr lang="en-US" dirty="0"/>
              <a:t>When we’re talking about Project Board, we are talking, in part, about the UC ANR’s web-based contact reporting system. We have a contact reporting system because the USDA a long while ago had requested each land grant university create such a system.</a:t>
            </a:r>
          </a:p>
          <a:p>
            <a:endParaRPr lang="en-US" dirty="0"/>
          </a:p>
          <a:p>
            <a:r>
              <a:rPr lang="en-US" dirty="0"/>
              <a:t>Now which agency is really monitoring our contact reporting?  It’s NIFA. The National Institute of Food and Agriculture.  Here are some bullet points that explain what NIFA is and what it does.</a:t>
            </a:r>
          </a:p>
          <a:p>
            <a:endParaRPr lang="en-US" dirty="0"/>
          </a:p>
          <a:p>
            <a:endParaRPr lang="en-US" i="1" dirty="0"/>
          </a:p>
          <a:p>
            <a:pPr>
              <a:defRPr/>
            </a:pPr>
            <a:r>
              <a:rPr lang="en-US" dirty="0"/>
              <a:t>1) The Food, Conservation, and Energy Act of 2008 (the 2008 Farm Bill) authorized the creation of NIFA.</a:t>
            </a:r>
            <a:br>
              <a:rPr lang="en-US" dirty="0"/>
            </a:br>
            <a:endParaRPr lang="en-US" sz="800" dirty="0"/>
          </a:p>
          <a:p>
            <a:pPr>
              <a:defRPr/>
            </a:pPr>
            <a:r>
              <a:rPr lang="en-US" dirty="0"/>
              <a:t>2) NIFA provides leadership and funding for programs that advance agriculture-related sciences through partnerships with the Land-Grant University System and their extension programs.</a:t>
            </a:r>
            <a:br>
              <a:rPr lang="en-US" dirty="0"/>
            </a:br>
            <a:endParaRPr lang="en-US" sz="800" dirty="0"/>
          </a:p>
          <a:p>
            <a:pPr>
              <a:defRPr/>
            </a:pPr>
            <a:r>
              <a:rPr lang="en-US" dirty="0"/>
              <a:t>3) NIFA is a federal agency within the United States Department of Agriculture (USDA) — is </a:t>
            </a:r>
            <a:r>
              <a:rPr lang="en-US" i="1" dirty="0"/>
              <a:t>part of USDA’s Research, Education, and Economics (REE) mission area</a:t>
            </a:r>
            <a:r>
              <a:rPr lang="en-US" dirty="0"/>
              <a:t>. The </a:t>
            </a:r>
            <a:r>
              <a:rPr lang="en-US" i="1" dirty="0"/>
              <a:t>agency</a:t>
            </a:r>
            <a:r>
              <a:rPr lang="en-US" dirty="0"/>
              <a:t> administers federal funding to address the agricultural  issues impacting people’s daily lives and the nation’s future.</a:t>
            </a:r>
          </a:p>
          <a:p>
            <a:endParaRPr lang="en-US" i="1" dirty="0"/>
          </a:p>
          <a:p>
            <a:endParaRPr lang="en-US" dirty="0"/>
          </a:p>
        </p:txBody>
      </p:sp>
      <p:sp>
        <p:nvSpPr>
          <p:cNvPr id="4" name="Slide Number Placeholder 3"/>
          <p:cNvSpPr>
            <a:spLocks noGrp="1"/>
          </p:cNvSpPr>
          <p:nvPr>
            <p:ph type="sldNum" sz="quarter" idx="10"/>
          </p:nvPr>
        </p:nvSpPr>
        <p:spPr/>
        <p:txBody>
          <a:bodyPr/>
          <a:lstStyle/>
          <a:p>
            <a:pPr>
              <a:defRPr/>
            </a:pPr>
            <a:fld id="{091D922A-A3FA-404F-BDE8-E9FDE295943F}" type="slidenum">
              <a:rPr lang="en-US" smtClean="0"/>
              <a:pPr>
                <a:defRPr/>
              </a:pPr>
              <a:t>4</a:t>
            </a:fld>
            <a:endParaRPr lang="en-US" dirty="0"/>
          </a:p>
        </p:txBody>
      </p:sp>
    </p:spTree>
    <p:extLst>
      <p:ext uri="{BB962C8B-B14F-4D97-AF65-F5344CB8AC3E}">
        <p14:creationId xmlns:p14="http://schemas.microsoft.com/office/powerpoint/2010/main" val="3360373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5325" y="4445000"/>
            <a:ext cx="5559425" cy="4588468"/>
          </a:xfrm>
        </p:spPr>
        <p:txBody>
          <a:bodyPr/>
          <a:lstStyle/>
          <a:p>
            <a:r>
              <a:rPr lang="en-US" dirty="0"/>
              <a:t>What is NIFA interested in when they come here to give UC ANR a civil rights audit?</a:t>
            </a:r>
          </a:p>
          <a:p>
            <a:r>
              <a:rPr lang="en-US" dirty="0"/>
              <a:t>Here are some bullet points of their areas of interest.  You see in the first bullet that they are not interested ONLY in the actual Cooperative Extension (CE) programs . . . they are ALSO interested in the diversity of the ANR workforce – both academic AND staff.</a:t>
            </a:r>
          </a:p>
          <a:p>
            <a:endParaRPr lang="en-US" dirty="0"/>
          </a:p>
          <a:p>
            <a:r>
              <a:rPr lang="en-US" dirty="0"/>
              <a:t>In short, they are interested in Equal Opportunity both in program access and in the area of employment.  Note the bullet points that touch on not only race but national origin, and the disabled, as well.</a:t>
            </a:r>
          </a:p>
          <a:p>
            <a:endParaRPr lang="en-US" dirty="0"/>
          </a:p>
          <a:p>
            <a:pPr>
              <a:defRPr/>
            </a:pPr>
            <a:r>
              <a:rPr lang="en-US" dirty="0"/>
              <a:t>1) Quantity and quality in the collection and reporting of Extension and Research program and workforce race/ethnicity and gender data. </a:t>
            </a:r>
          </a:p>
          <a:p>
            <a:pPr>
              <a:defRPr/>
            </a:pPr>
            <a:r>
              <a:rPr lang="en-US" dirty="0"/>
              <a:t>2) Racial/ethnic and gender composition of academic workforce, staff workforce: any employees, volunteers that support Extension and Research. </a:t>
            </a:r>
          </a:p>
          <a:p>
            <a:pPr>
              <a:defRPr/>
            </a:pPr>
            <a:r>
              <a:rPr lang="en-US" dirty="0"/>
              <a:t>3) Identifying potential workforce and program audiences. </a:t>
            </a:r>
          </a:p>
          <a:p>
            <a:pPr>
              <a:defRPr/>
            </a:pPr>
            <a:r>
              <a:rPr lang="en-US" dirty="0"/>
              <a:t>4) Racial/ethnic and gender composition of committees and councils. </a:t>
            </a:r>
          </a:p>
          <a:p>
            <a:pPr>
              <a:defRPr/>
            </a:pPr>
            <a:r>
              <a:rPr lang="en-US" dirty="0"/>
              <a:t>5) National Origin discrimination and Limited English Proficiency </a:t>
            </a:r>
          </a:p>
          <a:p>
            <a:pPr>
              <a:defRPr/>
            </a:pPr>
            <a:r>
              <a:rPr lang="en-US" dirty="0"/>
              <a:t>6) Accessibility to the disabled and public notification for accommodation.</a:t>
            </a:r>
          </a:p>
          <a:p>
            <a:endParaRPr lang="en-US" dirty="0"/>
          </a:p>
        </p:txBody>
      </p:sp>
      <p:sp>
        <p:nvSpPr>
          <p:cNvPr id="4" name="Slide Number Placeholder 3"/>
          <p:cNvSpPr>
            <a:spLocks noGrp="1"/>
          </p:cNvSpPr>
          <p:nvPr>
            <p:ph type="sldNum" sz="quarter" idx="10"/>
          </p:nvPr>
        </p:nvSpPr>
        <p:spPr/>
        <p:txBody>
          <a:bodyPr/>
          <a:lstStyle/>
          <a:p>
            <a:pPr>
              <a:defRPr/>
            </a:pPr>
            <a:fld id="{091D922A-A3FA-404F-BDE8-E9FDE295943F}" type="slidenum">
              <a:rPr lang="en-US" smtClean="0"/>
              <a:pPr>
                <a:defRPr/>
              </a:pPr>
              <a:t>5</a:t>
            </a:fld>
            <a:endParaRPr lang="en-US" dirty="0"/>
          </a:p>
        </p:txBody>
      </p:sp>
    </p:spTree>
    <p:extLst>
      <p:ext uri="{BB962C8B-B14F-4D97-AF65-F5344CB8AC3E}">
        <p14:creationId xmlns:p14="http://schemas.microsoft.com/office/powerpoint/2010/main" val="38582369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5325" y="4445000"/>
            <a:ext cx="5559425" cy="4628662"/>
          </a:xfrm>
        </p:spPr>
        <p:txBody>
          <a:bodyPr/>
          <a:lstStyle/>
          <a:p>
            <a:r>
              <a:rPr lang="en-US" dirty="0"/>
              <a:t>Here is a list of the CFRs, the Codes of Federal Regulations, that outlaw particular discriminatory practices within any agency receiving federal money.  There is one more CFR for us to look at on the next slide.</a:t>
            </a:r>
          </a:p>
          <a:p>
            <a:endParaRPr lang="en-US" dirty="0"/>
          </a:p>
          <a:p>
            <a:pPr>
              <a:defRPr/>
            </a:pPr>
            <a:r>
              <a:rPr lang="en-US" i="1" dirty="0">
                <a:solidFill>
                  <a:srgbClr val="FF0000"/>
                </a:solidFill>
              </a:rPr>
              <a:t>1) 7 CFR part 15 </a:t>
            </a:r>
            <a:r>
              <a:rPr lang="en-US" dirty="0"/>
              <a:t>—Nondiscrimination on the basis of race, color, or national origin.</a:t>
            </a:r>
          </a:p>
          <a:p>
            <a:pPr>
              <a:defRPr/>
            </a:pPr>
            <a:r>
              <a:rPr lang="en-US" dirty="0">
                <a:solidFill>
                  <a:srgbClr val="FF0000"/>
                </a:solidFill>
              </a:rPr>
              <a:t>2) 7 CFR part 15, subpart A </a:t>
            </a:r>
            <a:r>
              <a:rPr lang="en-US" dirty="0"/>
              <a:t>—“Nondiscrimination in Federally-Assisted Programs of the USDA—Effectuation of Title VI of the Civil Rights Act of 1964” </a:t>
            </a:r>
          </a:p>
          <a:p>
            <a:pPr>
              <a:defRPr/>
            </a:pPr>
            <a:r>
              <a:rPr lang="en-US" i="1" dirty="0">
                <a:solidFill>
                  <a:srgbClr val="FF0000"/>
                </a:solidFill>
              </a:rPr>
              <a:t>3) 7 CFR part 15a.1 </a:t>
            </a:r>
            <a:r>
              <a:rPr lang="en-US" dirty="0"/>
              <a:t>—“The purpose of this part is to effectuate Title IX of the Education Amendments of 1972, Discrimination on the basis of Sex in any education program or activity receiving federal financial assistance…” </a:t>
            </a:r>
          </a:p>
          <a:p>
            <a:pPr>
              <a:defRPr/>
            </a:pPr>
            <a:r>
              <a:rPr lang="en-US" i="1" dirty="0">
                <a:solidFill>
                  <a:srgbClr val="FF0000"/>
                </a:solidFill>
              </a:rPr>
              <a:t>4) 7 CFR part 15b</a:t>
            </a:r>
            <a:r>
              <a:rPr lang="en-US" dirty="0"/>
              <a:t>—Nondiscrimination on the basis of HANDICAP in program or activities receiving federal financial assistance 7 CFR 15B.1 “The purpose of this part is to implement section 504 of the Rehabilitation Act of 1973 …</a:t>
            </a:r>
            <a:r>
              <a:rPr lang="en-US" i="1" dirty="0"/>
              <a:t>{Also ADA Amendments Act of 2008}</a:t>
            </a:r>
            <a:endParaRPr lang="en-US" dirty="0"/>
          </a:p>
          <a:p>
            <a:pPr>
              <a:defRPr/>
            </a:pPr>
            <a:r>
              <a:rPr lang="en-US" i="1" dirty="0">
                <a:solidFill>
                  <a:srgbClr val="FF0000"/>
                </a:solidFill>
              </a:rPr>
              <a:t>5) 45 CFR PART 90</a:t>
            </a:r>
            <a:r>
              <a:rPr lang="en-US" dirty="0"/>
              <a:t>– Nondiscrimination on the basis of AGE in programs or activities receiving federal financial assistance (Health and Human Services) </a:t>
            </a:r>
          </a:p>
          <a:p>
            <a:pPr>
              <a:defRPr/>
            </a:pPr>
            <a:r>
              <a:rPr lang="en-US" i="1" dirty="0">
                <a:solidFill>
                  <a:srgbClr val="FF0000"/>
                </a:solidFill>
              </a:rPr>
              <a:t>6)  28 CFR </a:t>
            </a:r>
            <a:r>
              <a:rPr lang="en-US" dirty="0">
                <a:solidFill>
                  <a:srgbClr val="FF0000"/>
                </a:solidFill>
              </a:rPr>
              <a:t>Section </a:t>
            </a:r>
            <a:r>
              <a:rPr lang="en-US" i="1" dirty="0">
                <a:solidFill>
                  <a:srgbClr val="FF0000"/>
                </a:solidFill>
              </a:rPr>
              <a:t>42.104 (b)</a:t>
            </a:r>
            <a:r>
              <a:rPr lang="en-US" i="1" dirty="0"/>
              <a:t>- </a:t>
            </a:r>
            <a:r>
              <a:rPr lang="en-US" dirty="0"/>
              <a:t>A recipient may not on the ground of race, color or national origin.. “deny a person the opportunity to participate as a member of a planning or advisory body which is an integral part of the program.”</a:t>
            </a:r>
          </a:p>
          <a:p>
            <a:endParaRPr lang="en-US" dirty="0"/>
          </a:p>
        </p:txBody>
      </p:sp>
      <p:sp>
        <p:nvSpPr>
          <p:cNvPr id="4" name="Slide Number Placeholder 3"/>
          <p:cNvSpPr>
            <a:spLocks noGrp="1"/>
          </p:cNvSpPr>
          <p:nvPr>
            <p:ph type="sldNum" sz="quarter" idx="10"/>
          </p:nvPr>
        </p:nvSpPr>
        <p:spPr/>
        <p:txBody>
          <a:bodyPr/>
          <a:lstStyle/>
          <a:p>
            <a:pPr>
              <a:defRPr/>
            </a:pPr>
            <a:fld id="{091D922A-A3FA-404F-BDE8-E9FDE295943F}" type="slidenum">
              <a:rPr lang="en-US" smtClean="0"/>
              <a:pPr>
                <a:defRPr/>
              </a:pPr>
              <a:t>6</a:t>
            </a:fld>
            <a:endParaRPr lang="en-US" dirty="0"/>
          </a:p>
        </p:txBody>
      </p:sp>
    </p:spTree>
    <p:extLst>
      <p:ext uri="{BB962C8B-B14F-4D97-AF65-F5344CB8AC3E}">
        <p14:creationId xmlns:p14="http://schemas.microsoft.com/office/powerpoint/2010/main" val="28436070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CFR is of particular interest. It outlines why we collect clientele contact data. We do so in order to </a:t>
            </a:r>
            <a:r>
              <a:rPr lang="en-US" u="sng" dirty="0"/>
              <a:t>document</a:t>
            </a:r>
            <a:r>
              <a:rPr lang="en-US" dirty="0"/>
              <a:t> “the extent to which members of minority groups are beneficiaries of federally assisted programs.”</a:t>
            </a:r>
          </a:p>
          <a:p>
            <a:endParaRPr lang="en-US" dirty="0"/>
          </a:p>
          <a:p>
            <a:pPr>
              <a:defRPr/>
            </a:pPr>
            <a:r>
              <a:rPr lang="en-US" i="1" dirty="0">
                <a:solidFill>
                  <a:srgbClr val="FF0000"/>
                </a:solidFill>
              </a:rPr>
              <a:t>1) 7 CFR, Subpart A </a:t>
            </a:r>
            <a:r>
              <a:rPr lang="en-US" dirty="0">
                <a:solidFill>
                  <a:srgbClr val="FF0000"/>
                </a:solidFill>
              </a:rPr>
              <a:t>Section </a:t>
            </a:r>
            <a:r>
              <a:rPr lang="en-US" i="1" dirty="0">
                <a:solidFill>
                  <a:srgbClr val="FF0000"/>
                </a:solidFill>
              </a:rPr>
              <a:t>15.5, (b) </a:t>
            </a:r>
            <a:r>
              <a:rPr lang="en-US" i="1" dirty="0"/>
              <a:t> </a:t>
            </a:r>
            <a:r>
              <a:rPr lang="en-US" dirty="0"/>
              <a:t>“Each recipient </a:t>
            </a:r>
            <a:r>
              <a:rPr lang="en-US" b="1" dirty="0"/>
              <a:t>(primary and other recipients) </a:t>
            </a:r>
            <a:r>
              <a:rPr lang="en-US" dirty="0"/>
              <a:t>shall keep such records and submit to the Agency timely, complete, and accurate compliance reports at such times, and in such form and containing such information, as the Agency may determine to be necessary to ascertain whether the recipient has complied or is complying …”  </a:t>
            </a:r>
          </a:p>
          <a:p>
            <a:pPr>
              <a:defRPr/>
            </a:pPr>
            <a:endParaRPr lang="en-US" dirty="0"/>
          </a:p>
          <a:p>
            <a:pPr marL="0" indent="0">
              <a:buFont typeface="Arial" panose="020B0604020202020204" pitchFamily="34" charset="0"/>
              <a:buNone/>
              <a:defRPr/>
            </a:pPr>
            <a:r>
              <a:rPr lang="en-US" dirty="0"/>
              <a:t>	“…have available for the Agency racial and ethnic data showing the extent to which members of minority groups are beneficiaries of federally assisted programs.” (Also reference </a:t>
            </a:r>
            <a:r>
              <a:rPr lang="en-US" i="1" dirty="0">
                <a:solidFill>
                  <a:srgbClr val="FF0000"/>
                </a:solidFill>
              </a:rPr>
              <a:t>USDA DR-4300-005</a:t>
            </a:r>
            <a:r>
              <a:rPr lang="en-US" dirty="0"/>
              <a:t>)</a:t>
            </a:r>
          </a:p>
          <a:p>
            <a:endParaRPr lang="en-US" dirty="0"/>
          </a:p>
        </p:txBody>
      </p:sp>
      <p:sp>
        <p:nvSpPr>
          <p:cNvPr id="4" name="Slide Number Placeholder 3"/>
          <p:cNvSpPr>
            <a:spLocks noGrp="1"/>
          </p:cNvSpPr>
          <p:nvPr>
            <p:ph type="sldNum" sz="quarter" idx="10"/>
          </p:nvPr>
        </p:nvSpPr>
        <p:spPr/>
        <p:txBody>
          <a:bodyPr/>
          <a:lstStyle/>
          <a:p>
            <a:pPr>
              <a:defRPr/>
            </a:pPr>
            <a:fld id="{091D922A-A3FA-404F-BDE8-E9FDE295943F}" type="slidenum">
              <a:rPr lang="en-US" smtClean="0"/>
              <a:pPr>
                <a:defRPr/>
              </a:pPr>
              <a:t>7</a:t>
            </a:fld>
            <a:endParaRPr lang="en-US" dirty="0"/>
          </a:p>
        </p:txBody>
      </p:sp>
    </p:spTree>
    <p:extLst>
      <p:ext uri="{BB962C8B-B14F-4D97-AF65-F5344CB8AC3E}">
        <p14:creationId xmlns:p14="http://schemas.microsoft.com/office/powerpoint/2010/main" val="5926145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xfrm>
            <a:off x="1166813" y="157163"/>
            <a:ext cx="4330700" cy="32480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p:cNvPr>
          <p:cNvSpPr>
            <a:spLocks noGrp="1"/>
          </p:cNvSpPr>
          <p:nvPr>
            <p:ph type="body" idx="1"/>
          </p:nvPr>
        </p:nvSpPr>
        <p:spPr bwMode="auto">
          <a:xfrm>
            <a:off x="209550" y="3524250"/>
            <a:ext cx="6600825" cy="48958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sz="1800" dirty="0"/>
              <a:t>Let’s look at the Goals of Affirmative Action in your academic role.</a:t>
            </a:r>
          </a:p>
          <a:p>
            <a:pPr eaLnBrk="1" hangingPunct="1">
              <a:spcBef>
                <a:spcPct val="0"/>
              </a:spcBef>
              <a:defRPr/>
            </a:pPr>
            <a:endParaRPr lang="en-US" sz="1800" dirty="0"/>
          </a:p>
          <a:p>
            <a:pPr marL="170181" indent="-170181" eaLnBrk="1" hangingPunct="1">
              <a:spcBef>
                <a:spcPct val="0"/>
              </a:spcBef>
              <a:buFont typeface="Arial" pitchFamily="34" charset="0"/>
              <a:buChar char="•"/>
              <a:defRPr/>
            </a:pPr>
            <a:r>
              <a:rPr lang="en-US" sz="1800" dirty="0"/>
              <a:t>As an academic you will assure nondiscrimination and equal opportunity in your program outreach and activities.</a:t>
            </a:r>
          </a:p>
          <a:p>
            <a:pPr marL="170181" indent="-170181" eaLnBrk="1" hangingPunct="1">
              <a:spcBef>
                <a:spcPct val="0"/>
              </a:spcBef>
              <a:buFont typeface="Arial" pitchFamily="34" charset="0"/>
              <a:buChar char="•"/>
              <a:defRPr/>
            </a:pPr>
            <a:endParaRPr lang="en-US" sz="1800" dirty="0"/>
          </a:p>
          <a:p>
            <a:pPr marL="170181" indent="-170181" eaLnBrk="1" hangingPunct="1">
              <a:spcBef>
                <a:spcPct val="0"/>
              </a:spcBef>
              <a:buFont typeface="Arial" pitchFamily="34" charset="0"/>
              <a:buChar char="•"/>
              <a:defRPr/>
            </a:pPr>
            <a:r>
              <a:rPr lang="en-US" sz="1800" dirty="0"/>
              <a:t>You will expand access to people from underrepresented groups with your outreach activities.  Suggested methods of outreach will be reviewed in upcoming slides.</a:t>
            </a:r>
          </a:p>
          <a:p>
            <a:pPr marL="170181" indent="-170181" eaLnBrk="1" hangingPunct="1">
              <a:spcBef>
                <a:spcPct val="0"/>
              </a:spcBef>
              <a:buFont typeface="Arial" pitchFamily="34" charset="0"/>
              <a:buChar char="•"/>
              <a:defRPr/>
            </a:pPr>
            <a:endParaRPr lang="en-US" sz="1800" dirty="0"/>
          </a:p>
          <a:p>
            <a:pPr marL="170181" indent="-170181" eaLnBrk="1" hangingPunct="1">
              <a:spcBef>
                <a:spcPct val="0"/>
              </a:spcBef>
              <a:buFont typeface="Arial" pitchFamily="34" charset="0"/>
              <a:buChar char="•"/>
              <a:defRPr/>
            </a:pPr>
            <a:r>
              <a:rPr lang="en-US" sz="1800" dirty="0"/>
              <a:t>As an academic you will promote nondiscrimination in your  program planning, outreach and program activities in ways that will  be inclusive, and that will value differences among your clientele.  </a:t>
            </a:r>
          </a:p>
          <a:p>
            <a:pPr marL="170181" indent="-170181" eaLnBrk="1" hangingPunct="1">
              <a:spcBef>
                <a:spcPct val="0"/>
              </a:spcBef>
              <a:buFont typeface="Arial" pitchFamily="34" charset="0"/>
              <a:buChar char="•"/>
              <a:defRPr/>
            </a:pPr>
            <a:r>
              <a:rPr lang="en-US" sz="1800" dirty="0"/>
              <a:t>Your commitment to nondiscrimination and inclusion will allow you to reflect the ANR Core Values in your work with clientele as well as your interactions with the staff in your workplace.  We’ll take a look at the ANR Core Values in our next slide. </a:t>
            </a:r>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36600" indent="-282575">
              <a:spcBef>
                <a:spcPct val="30000"/>
              </a:spcBef>
              <a:defRPr sz="1200">
                <a:solidFill>
                  <a:schemeClr val="tx1"/>
                </a:solidFill>
                <a:latin typeface="Calibri" panose="020F0502020204030204" pitchFamily="34" charset="0"/>
              </a:defRPr>
            </a:lvl2pPr>
            <a:lvl3pPr marL="1133475" indent="-225425">
              <a:spcBef>
                <a:spcPct val="30000"/>
              </a:spcBef>
              <a:defRPr sz="1200">
                <a:solidFill>
                  <a:schemeClr val="tx1"/>
                </a:solidFill>
                <a:latin typeface="Calibri" panose="020F0502020204030204" pitchFamily="34" charset="0"/>
              </a:defRPr>
            </a:lvl3pPr>
            <a:lvl4pPr marL="1587500" indent="-225425">
              <a:spcBef>
                <a:spcPct val="30000"/>
              </a:spcBef>
              <a:defRPr sz="1200">
                <a:solidFill>
                  <a:schemeClr val="tx1"/>
                </a:solidFill>
                <a:latin typeface="Calibri" panose="020F0502020204030204" pitchFamily="34" charset="0"/>
              </a:defRPr>
            </a:lvl4pPr>
            <a:lvl5pPr marL="2041525" indent="-225425">
              <a:spcBef>
                <a:spcPct val="30000"/>
              </a:spcBef>
              <a:defRPr sz="1200">
                <a:solidFill>
                  <a:schemeClr val="tx1"/>
                </a:solidFill>
                <a:latin typeface="Calibri" panose="020F0502020204030204" pitchFamily="34" charset="0"/>
              </a:defRPr>
            </a:lvl5pPr>
            <a:lvl6pPr marL="2498725" indent="-225425" defTabSz="457200" eaLnBrk="0" fontAlgn="base" hangingPunct="0">
              <a:spcBef>
                <a:spcPct val="30000"/>
              </a:spcBef>
              <a:spcAft>
                <a:spcPct val="0"/>
              </a:spcAft>
              <a:defRPr sz="1200">
                <a:solidFill>
                  <a:schemeClr val="tx1"/>
                </a:solidFill>
                <a:latin typeface="Calibri" panose="020F0502020204030204" pitchFamily="34" charset="0"/>
              </a:defRPr>
            </a:lvl6pPr>
            <a:lvl7pPr marL="2955925" indent="-225425" defTabSz="457200" eaLnBrk="0" fontAlgn="base" hangingPunct="0">
              <a:spcBef>
                <a:spcPct val="30000"/>
              </a:spcBef>
              <a:spcAft>
                <a:spcPct val="0"/>
              </a:spcAft>
              <a:defRPr sz="1200">
                <a:solidFill>
                  <a:schemeClr val="tx1"/>
                </a:solidFill>
                <a:latin typeface="Calibri" panose="020F0502020204030204" pitchFamily="34" charset="0"/>
              </a:defRPr>
            </a:lvl7pPr>
            <a:lvl8pPr marL="3413125" indent="-225425" defTabSz="457200" eaLnBrk="0" fontAlgn="base" hangingPunct="0">
              <a:spcBef>
                <a:spcPct val="30000"/>
              </a:spcBef>
              <a:spcAft>
                <a:spcPct val="0"/>
              </a:spcAft>
              <a:defRPr sz="1200">
                <a:solidFill>
                  <a:schemeClr val="tx1"/>
                </a:solidFill>
                <a:latin typeface="Calibri" panose="020F0502020204030204" pitchFamily="34" charset="0"/>
              </a:defRPr>
            </a:lvl8pPr>
            <a:lvl9pPr marL="3870325" indent="-225425"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E8CD5FD-1207-4D4A-93EC-1DB767D4D9B9}" type="slidenum">
              <a:rPr lang="en-US" altLang="en-US" smtClean="0"/>
              <a:pPr>
                <a:spcBef>
                  <a:spcPct val="0"/>
                </a:spcBef>
              </a:pPr>
              <a:t>8</a:t>
            </a:fld>
            <a:endParaRPr lang="en-US" altLang="en-US" dirty="0"/>
          </a:p>
        </p:txBody>
      </p:sp>
    </p:spTree>
    <p:extLst>
      <p:ext uri="{BB962C8B-B14F-4D97-AF65-F5344CB8AC3E}">
        <p14:creationId xmlns:p14="http://schemas.microsoft.com/office/powerpoint/2010/main" val="34826921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xfrm>
            <a:off x="1166813" y="523875"/>
            <a:ext cx="4616450" cy="3463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xfrm>
            <a:off x="695325" y="4166381"/>
            <a:ext cx="5559425" cy="46077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800" dirty="0"/>
              <a:t>Here’s the graphic representation of the ANR Core Values.</a:t>
            </a:r>
          </a:p>
          <a:p>
            <a:pPr eaLnBrk="1" hangingPunct="1">
              <a:spcBef>
                <a:spcPct val="0"/>
              </a:spcBef>
            </a:pPr>
            <a:endParaRPr lang="en-US" altLang="en-US" sz="1800" dirty="0"/>
          </a:p>
          <a:p>
            <a:pPr eaLnBrk="1" hangingPunct="1">
              <a:spcBef>
                <a:spcPct val="0"/>
              </a:spcBef>
            </a:pPr>
            <a:r>
              <a:rPr lang="en-US" altLang="en-US" sz="1800" dirty="0"/>
              <a:t>These core values are the principles that guide our actions.</a:t>
            </a:r>
          </a:p>
          <a:p>
            <a:pPr eaLnBrk="1" hangingPunct="1">
              <a:spcBef>
                <a:spcPct val="0"/>
              </a:spcBef>
            </a:pPr>
            <a:endParaRPr lang="en-US" altLang="en-US" sz="1800" dirty="0"/>
          </a:p>
          <a:p>
            <a:pPr eaLnBrk="1" hangingPunct="1">
              <a:spcBef>
                <a:spcPct val="0"/>
              </a:spcBef>
            </a:pPr>
            <a:r>
              <a:rPr lang="en-US" altLang="en-US" sz="1800" dirty="0"/>
              <a:t>The ANR Core Values embrace not only inclusion but also integrity (we act in an ethical, credible, and trustworthy manner), collaboration (we believe collective action produces greater results than that of any individual or organization), excellence (we strive for outcomes that exceed expectations. We apply rigor and diligence to all our work), innovation (we anticipate and employ ingenuity to solve problems and critically evaluate options to improve outcomes and processes) and community development (we make a difference through local, participatory engagement).</a:t>
            </a:r>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36600" indent="-282575">
              <a:spcBef>
                <a:spcPct val="30000"/>
              </a:spcBef>
              <a:defRPr sz="1200">
                <a:solidFill>
                  <a:schemeClr val="tx1"/>
                </a:solidFill>
                <a:latin typeface="Calibri" panose="020F0502020204030204" pitchFamily="34" charset="0"/>
              </a:defRPr>
            </a:lvl2pPr>
            <a:lvl3pPr marL="1133475" indent="-225425">
              <a:spcBef>
                <a:spcPct val="30000"/>
              </a:spcBef>
              <a:defRPr sz="1200">
                <a:solidFill>
                  <a:schemeClr val="tx1"/>
                </a:solidFill>
                <a:latin typeface="Calibri" panose="020F0502020204030204" pitchFamily="34" charset="0"/>
              </a:defRPr>
            </a:lvl3pPr>
            <a:lvl4pPr marL="1587500" indent="-225425">
              <a:spcBef>
                <a:spcPct val="30000"/>
              </a:spcBef>
              <a:defRPr sz="1200">
                <a:solidFill>
                  <a:schemeClr val="tx1"/>
                </a:solidFill>
                <a:latin typeface="Calibri" panose="020F0502020204030204" pitchFamily="34" charset="0"/>
              </a:defRPr>
            </a:lvl4pPr>
            <a:lvl5pPr marL="2041525" indent="-225425">
              <a:spcBef>
                <a:spcPct val="30000"/>
              </a:spcBef>
              <a:defRPr sz="1200">
                <a:solidFill>
                  <a:schemeClr val="tx1"/>
                </a:solidFill>
                <a:latin typeface="Calibri" panose="020F0502020204030204" pitchFamily="34" charset="0"/>
              </a:defRPr>
            </a:lvl5pPr>
            <a:lvl6pPr marL="2498725" indent="-225425" defTabSz="457200" eaLnBrk="0" fontAlgn="base" hangingPunct="0">
              <a:spcBef>
                <a:spcPct val="30000"/>
              </a:spcBef>
              <a:spcAft>
                <a:spcPct val="0"/>
              </a:spcAft>
              <a:defRPr sz="1200">
                <a:solidFill>
                  <a:schemeClr val="tx1"/>
                </a:solidFill>
                <a:latin typeface="Calibri" panose="020F0502020204030204" pitchFamily="34" charset="0"/>
              </a:defRPr>
            </a:lvl6pPr>
            <a:lvl7pPr marL="2955925" indent="-225425" defTabSz="457200" eaLnBrk="0" fontAlgn="base" hangingPunct="0">
              <a:spcBef>
                <a:spcPct val="30000"/>
              </a:spcBef>
              <a:spcAft>
                <a:spcPct val="0"/>
              </a:spcAft>
              <a:defRPr sz="1200">
                <a:solidFill>
                  <a:schemeClr val="tx1"/>
                </a:solidFill>
                <a:latin typeface="Calibri" panose="020F0502020204030204" pitchFamily="34" charset="0"/>
              </a:defRPr>
            </a:lvl7pPr>
            <a:lvl8pPr marL="3413125" indent="-225425" defTabSz="457200" eaLnBrk="0" fontAlgn="base" hangingPunct="0">
              <a:spcBef>
                <a:spcPct val="30000"/>
              </a:spcBef>
              <a:spcAft>
                <a:spcPct val="0"/>
              </a:spcAft>
              <a:defRPr sz="1200">
                <a:solidFill>
                  <a:schemeClr val="tx1"/>
                </a:solidFill>
                <a:latin typeface="Calibri" panose="020F0502020204030204" pitchFamily="34" charset="0"/>
              </a:defRPr>
            </a:lvl8pPr>
            <a:lvl9pPr marL="3870325" indent="-225425"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2CFF0AF-84AA-415C-A2C9-7A5AFE651249}" type="slidenum">
              <a:rPr lang="en-US" altLang="en-US" smtClean="0"/>
              <a:pPr>
                <a:spcBef>
                  <a:spcPct val="0"/>
                </a:spcBef>
              </a:pPr>
              <a:t>9</a:t>
            </a:fld>
            <a:endParaRPr lang="en-US" altLang="en-US" dirty="0"/>
          </a:p>
        </p:txBody>
      </p:sp>
    </p:spTree>
    <p:extLst>
      <p:ext uri="{BB962C8B-B14F-4D97-AF65-F5344CB8AC3E}">
        <p14:creationId xmlns:p14="http://schemas.microsoft.com/office/powerpoint/2010/main" val="15441952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271784275"/>
      </p:ext>
    </p:extLst>
  </p:cSld>
  <p:clrMapOvr>
    <a:masterClrMapping/>
  </p:clrMapOvr>
  <p:transition spd="slow" advTm="244242"/>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A7825F8-3F80-42F1-B800-BB4711E455FC}" type="datetimeFigureOut">
              <a:rPr lang="en-US"/>
              <a:pPr>
                <a:defRPr/>
              </a:pPr>
              <a:t>12/12/2018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45C013E-53D3-42B5-811E-B1156903A4C1}" type="slidenum">
              <a:rPr lang="en-US"/>
              <a:pPr>
                <a:defRPr/>
              </a:pPr>
              <a:t>‹#›</a:t>
            </a:fld>
            <a:endParaRPr lang="en-US"/>
          </a:p>
        </p:txBody>
      </p:sp>
    </p:spTree>
    <p:extLst>
      <p:ext uri="{BB962C8B-B14F-4D97-AF65-F5344CB8AC3E}">
        <p14:creationId xmlns:p14="http://schemas.microsoft.com/office/powerpoint/2010/main" val="4055353457"/>
      </p:ext>
    </p:extLst>
  </p:cSld>
  <p:clrMapOvr>
    <a:masterClrMapping/>
  </p:clrMapOvr>
  <p:transition spd="slow" advTm="244242"/>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798285"/>
      </p:ext>
    </p:extLst>
  </p:cSld>
  <p:clrMapOvr>
    <a:masterClrMapping/>
  </p:clrMapOvr>
  <p:transition spd="slow" advTm="244242"/>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884895939"/>
      </p:ext>
    </p:extLst>
  </p:cSld>
  <p:clrMapOvr>
    <a:masterClrMapping/>
  </p:clrMapOvr>
  <p:transition spd="slow" advTm="244242"/>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15439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15439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8645807"/>
      </p:ext>
    </p:extLst>
  </p:cSld>
  <p:clrMapOvr>
    <a:masterClrMapping/>
  </p:clrMapOvr>
  <p:transition spd="slow" advTm="244242"/>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40903932"/>
      </p:ext>
    </p:extLst>
  </p:cSld>
  <p:clrMapOvr>
    <a:masterClrMapping/>
  </p:clrMapOvr>
  <p:transition spd="slow" advTm="244242"/>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2813584"/>
      </p:ext>
    </p:extLst>
  </p:cSld>
  <p:clrMapOvr>
    <a:masterClrMapping/>
  </p:clrMapOvr>
  <p:transition spd="slow" advTm="244242"/>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45490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2928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61538550"/>
      </p:ext>
    </p:extLst>
  </p:cSld>
  <p:clrMapOvr>
    <a:masterClrMapping/>
  </p:clrMapOvr>
  <p:transition spd="slow" advTm="244242"/>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44053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868990432"/>
      </p:ext>
    </p:extLst>
  </p:cSld>
  <p:clrMapOvr>
    <a:masterClrMapping/>
  </p:clrMapOvr>
  <p:transition spd="slow" advTm="244242"/>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23C52F2-DD3C-4988-B90C-2E913BC5F0F3}" type="datetimeFigureOut">
              <a:rPr lang="en-US"/>
              <a:pPr>
                <a:defRPr/>
              </a:pPr>
              <a:t>12/12/2018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706A7CE-EFC7-44A9-9A18-9D7C6B190BBD}" type="slidenum">
              <a:rPr lang="en-US"/>
              <a:pPr>
                <a:defRPr/>
              </a:pPr>
              <a:t>‹#›</a:t>
            </a:fld>
            <a:endParaRPr lang="en-US"/>
          </a:p>
        </p:txBody>
      </p:sp>
    </p:spTree>
    <p:extLst>
      <p:ext uri="{BB962C8B-B14F-4D97-AF65-F5344CB8AC3E}">
        <p14:creationId xmlns:p14="http://schemas.microsoft.com/office/powerpoint/2010/main" val="1392186158"/>
      </p:ext>
    </p:extLst>
  </p:cSld>
  <p:clrMapOvr>
    <a:masterClrMapping/>
  </p:clrMapOvr>
  <p:transition spd="slow" advTm="244242"/>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4" descr="Wave+ANRLogo_basic.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95275" y="5807075"/>
            <a:ext cx="8851900"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Text Placeholder 2"/>
          <p:cNvSpPr>
            <a:spLocks noGrp="1"/>
          </p:cNvSpPr>
          <p:nvPr>
            <p:ph type="body" idx="1"/>
          </p:nvPr>
        </p:nvSpPr>
        <p:spPr bwMode="auto">
          <a:xfrm>
            <a:off x="457200" y="1600200"/>
            <a:ext cx="8229600"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Lst>
  <p:transition spd="slow" advTm="244242"/>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07967310-0292-4847-8A2D-D35242B3465F}" type="datetimeFigureOut">
              <a:rPr lang="en-US"/>
              <a:pPr>
                <a:defRPr/>
              </a:pPr>
              <a:t>12/12/2018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Calibri"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454526FA-5CC3-4894-B895-2C1E36EAC8F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11" r:id="rId1"/>
    <p:sldLayoutId id="2147483712" r:id="rId2"/>
  </p:sldLayoutIdLst>
  <p:transition spd="slow" advTm="244242"/>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hyperlink" Target="mailto:dewhite@ucanr.edu"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304800" y="133350"/>
            <a:ext cx="8534400"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fontScale="82500" lnSpcReduction="20000"/>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fontAlgn="auto">
              <a:spcAft>
                <a:spcPts val="0"/>
              </a:spcAft>
              <a:defRPr/>
            </a:pPr>
            <a:r>
              <a:rPr lang="en-US" sz="4900" b="1" dirty="0">
                <a:latin typeface="Chaparral Pro" panose="02060503040505020203" pitchFamily="18" charset="0"/>
              </a:rPr>
              <a:t>(Partial) Introduction to</a:t>
            </a:r>
            <a:r>
              <a:rPr lang="en-US" sz="6400" b="1" dirty="0">
                <a:latin typeface="Chaparral Pro" panose="02060503040505020203" pitchFamily="18" charset="0"/>
              </a:rPr>
              <a:t> </a:t>
            </a:r>
          </a:p>
          <a:p>
            <a:pPr fontAlgn="auto">
              <a:spcAft>
                <a:spcPts val="0"/>
              </a:spcAft>
              <a:defRPr/>
            </a:pPr>
            <a:r>
              <a:rPr lang="en-US" sz="7400" b="1" dirty="0">
                <a:solidFill>
                  <a:srgbClr val="FF0000"/>
                </a:solidFill>
                <a:latin typeface="Chaparral Pro" panose="02060503040505020203" pitchFamily="18" charset="0"/>
              </a:rPr>
              <a:t>Project Board</a:t>
            </a:r>
            <a:r>
              <a:rPr lang="en-US" b="1" dirty="0"/>
              <a:t/>
            </a:r>
            <a:br>
              <a:rPr lang="en-US" b="1" dirty="0"/>
            </a:br>
            <a:endParaRPr lang="en-US" b="1" dirty="0"/>
          </a:p>
        </p:txBody>
      </p:sp>
      <p:sp>
        <p:nvSpPr>
          <p:cNvPr id="5123" name="Subtitle 2"/>
          <p:cNvSpPr txBox="1">
            <a:spLocks/>
          </p:cNvSpPr>
          <p:nvPr/>
        </p:nvSpPr>
        <p:spPr bwMode="auto">
          <a:xfrm>
            <a:off x="304800" y="2586038"/>
            <a:ext cx="8534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buFont typeface="Arial" panose="020B0604020202020204" pitchFamily="34" charset="0"/>
              <a:buNone/>
            </a:pPr>
            <a:r>
              <a:rPr lang="en-US" altLang="en-US" sz="2800" b="1" dirty="0">
                <a:latin typeface="Chaparral Pro" panose="02060503040505020203" pitchFamily="18" charset="0"/>
              </a:rPr>
              <a:t>UC ANR Affirmative Action Office</a:t>
            </a:r>
          </a:p>
        </p:txBody>
      </p:sp>
      <p:pic>
        <p:nvPicPr>
          <p:cNvPr id="512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19413" y="3262313"/>
            <a:ext cx="3222625" cy="242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2324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p:cNvPr>
          <p:cNvSpPr>
            <a:spLocks noGrp="1"/>
          </p:cNvSpPr>
          <p:nvPr>
            <p:ph type="title"/>
          </p:nvPr>
        </p:nvSpPr>
        <p:spPr>
          <a:xfrm>
            <a:off x="457200" y="219553"/>
            <a:ext cx="8229600" cy="1143000"/>
          </a:xfrm>
        </p:spPr>
        <p:txBody>
          <a:bodyPr/>
          <a:lstStyle/>
          <a:p>
            <a:pPr>
              <a:defRPr/>
            </a:pPr>
            <a:r>
              <a:rPr lang="en-US" b="1" dirty="0">
                <a:solidFill>
                  <a:schemeClr val="tx2">
                    <a:lumMod val="60000"/>
                    <a:lumOff val="40000"/>
                  </a:schemeClr>
                </a:solidFill>
              </a:rPr>
              <a:t>ANR’s Strategic Plan –</a:t>
            </a:r>
            <a:br>
              <a:rPr lang="en-US" b="1" dirty="0">
                <a:solidFill>
                  <a:schemeClr val="tx2">
                    <a:lumMod val="60000"/>
                    <a:lumOff val="40000"/>
                  </a:schemeClr>
                </a:solidFill>
              </a:rPr>
            </a:br>
            <a:r>
              <a:rPr lang="en-US" sz="3600" b="1" dirty="0">
                <a:solidFill>
                  <a:schemeClr val="tx2">
                    <a:lumMod val="60000"/>
                    <a:lumOff val="40000"/>
                  </a:schemeClr>
                </a:solidFill>
              </a:rPr>
              <a:t>Public Value Statements</a:t>
            </a:r>
          </a:p>
        </p:txBody>
      </p:sp>
      <p:sp>
        <p:nvSpPr>
          <p:cNvPr id="14339" name="Content Placeholder 1"/>
          <p:cNvSpPr>
            <a:spLocks noGrp="1"/>
          </p:cNvSpPr>
          <p:nvPr>
            <p:ph idx="1"/>
          </p:nvPr>
        </p:nvSpPr>
        <p:spPr>
          <a:xfrm>
            <a:off x="457200" y="1680068"/>
            <a:ext cx="8686800" cy="2451261"/>
          </a:xfrm>
        </p:spPr>
        <p:txBody>
          <a:bodyPr/>
          <a:lstStyle/>
          <a:p>
            <a:pPr marL="457200" indent="-457200">
              <a:buFont typeface="+mj-lt"/>
              <a:buAutoNum type="arabicPeriod"/>
            </a:pPr>
            <a:r>
              <a:rPr lang="en-US" sz="2000" b="1" dirty="0"/>
              <a:t>UC ANR: Promoting economic prosperity in California</a:t>
            </a:r>
          </a:p>
          <a:p>
            <a:pPr marL="457200" indent="-457200">
              <a:buFont typeface="+mj-lt"/>
              <a:buAutoNum type="arabicPeriod"/>
            </a:pPr>
            <a:r>
              <a:rPr lang="en-US" sz="2000" b="1" dirty="0"/>
              <a:t>UC ANR: Developing a qualified workforce for California</a:t>
            </a:r>
          </a:p>
          <a:p>
            <a:pPr marL="457200" indent="-457200">
              <a:buFont typeface="+mj-lt"/>
              <a:buAutoNum type="arabicPeriod"/>
            </a:pPr>
            <a:r>
              <a:rPr lang="en-US" sz="2000" b="1" dirty="0"/>
              <a:t>UC ANR: Safeguarding abundant and healthy food for all Californians</a:t>
            </a:r>
          </a:p>
          <a:p>
            <a:pPr marL="457200" indent="-457200">
              <a:buFont typeface="+mj-lt"/>
              <a:buAutoNum type="arabicPeriod"/>
            </a:pPr>
            <a:r>
              <a:rPr lang="en-US" sz="2000" b="1" dirty="0"/>
              <a:t>UC ANR: Protecting California’s natural resources </a:t>
            </a:r>
          </a:p>
          <a:p>
            <a:pPr marL="457200" indent="-457200">
              <a:buFont typeface="+mj-lt"/>
              <a:buAutoNum type="arabicPeriod"/>
            </a:pPr>
            <a:r>
              <a:rPr lang="en-US" sz="2000" b="1" dirty="0"/>
              <a:t>UC ANR: Building climate-resilient communities and ecosystems</a:t>
            </a:r>
          </a:p>
          <a:p>
            <a:pPr marL="457200" indent="-457200">
              <a:buFont typeface="+mj-lt"/>
              <a:buAutoNum type="arabicPeriod"/>
            </a:pPr>
            <a:r>
              <a:rPr lang="en-US" sz="2000" b="1" dirty="0"/>
              <a:t>UC ANR: Promoting healthy people and communities</a:t>
            </a:r>
          </a:p>
        </p:txBody>
      </p:sp>
      <p:sp>
        <p:nvSpPr>
          <p:cNvPr id="9" name="Content Placeholder 1"/>
          <p:cNvSpPr txBox="1">
            <a:spLocks/>
          </p:cNvSpPr>
          <p:nvPr/>
        </p:nvSpPr>
        <p:spPr bwMode="auto">
          <a:xfrm>
            <a:off x="121186" y="3782453"/>
            <a:ext cx="9066883" cy="1384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a:solidFill>
                  <a:srgbClr val="FF0000"/>
                </a:solidFill>
              </a:rPr>
              <a:t>7</a:t>
            </a:r>
            <a:r>
              <a:rPr lang="en-US" sz="2800" b="1" dirty="0">
                <a:solidFill>
                  <a:srgbClr val="FF0000"/>
                </a:solidFill>
              </a:rPr>
              <a:t>.  </a:t>
            </a:r>
            <a:r>
              <a:rPr lang="en-US" sz="2900" b="1" dirty="0">
                <a:solidFill>
                  <a:srgbClr val="FF0000"/>
                </a:solidFill>
              </a:rPr>
              <a:t>UC ANR: Developing an inclusive and equitable society</a:t>
            </a:r>
            <a:r>
              <a:rPr lang="en-US" sz="2800" b="1" dirty="0"/>
              <a:t/>
            </a:r>
            <a:br>
              <a:rPr lang="en-US" sz="2800" b="1" dirty="0"/>
            </a:br>
            <a:endParaRPr lang="en-US" altLang="en-US" sz="28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8885" y="4426811"/>
            <a:ext cx="2959868" cy="1479934"/>
          </a:xfrm>
          <a:prstGeom prst="rect">
            <a:avLst/>
          </a:prstGeom>
        </p:spPr>
      </p:pic>
    </p:spTree>
    <p:extLst>
      <p:ext uri="{BB962C8B-B14F-4D97-AF65-F5344CB8AC3E}">
        <p14:creationId xmlns:p14="http://schemas.microsoft.com/office/powerpoint/2010/main" val="2169732817"/>
      </p:ext>
    </p:extLst>
  </p:cSld>
  <p:clrMapOvr>
    <a:masterClrMapping/>
  </p:clrMapOvr>
  <p:transition spd="slow" advTm="465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altLang="en-US" sz="4000" b="1" dirty="0"/>
              <a:t>Assure Nondiscrimination with</a:t>
            </a:r>
            <a:br>
              <a:rPr lang="en-US" altLang="en-US" sz="4000" b="1" dirty="0"/>
            </a:br>
            <a:r>
              <a:rPr lang="en-US" altLang="en-US" sz="4000" b="1" dirty="0"/>
              <a:t>Federal and/or California Laws</a:t>
            </a:r>
          </a:p>
        </p:txBody>
      </p:sp>
      <p:sp>
        <p:nvSpPr>
          <p:cNvPr id="16387" name="Content Placeholder 1"/>
          <p:cNvSpPr>
            <a:spLocks noGrp="1"/>
          </p:cNvSpPr>
          <p:nvPr>
            <p:ph sz="half" idx="1"/>
          </p:nvPr>
        </p:nvSpPr>
        <p:spPr>
          <a:xfrm>
            <a:off x="457200" y="1984375"/>
            <a:ext cx="4038600" cy="3770313"/>
          </a:xfrm>
        </p:spPr>
        <p:txBody>
          <a:bodyPr/>
          <a:lstStyle/>
          <a:p>
            <a:r>
              <a:rPr lang="en-US" altLang="en-US" dirty="0"/>
              <a:t>Race/Ethnicity</a:t>
            </a:r>
          </a:p>
          <a:p>
            <a:r>
              <a:rPr lang="en-US" altLang="en-US" dirty="0"/>
              <a:t>Color</a:t>
            </a:r>
          </a:p>
          <a:p>
            <a:r>
              <a:rPr lang="en-US" altLang="en-US" dirty="0"/>
              <a:t>Gender </a:t>
            </a:r>
            <a:r>
              <a:rPr lang="en-US" altLang="en-US" sz="1800" dirty="0"/>
              <a:t>(sex/gender identity)</a:t>
            </a:r>
          </a:p>
          <a:p>
            <a:r>
              <a:rPr lang="en-US" altLang="en-US" dirty="0"/>
              <a:t>Medical Condition</a:t>
            </a:r>
          </a:p>
          <a:p>
            <a:r>
              <a:rPr lang="en-US" altLang="en-US" dirty="0"/>
              <a:t>Disability </a:t>
            </a:r>
            <a:r>
              <a:rPr lang="en-US" altLang="en-US" sz="1800" dirty="0"/>
              <a:t>(physical or mental)</a:t>
            </a:r>
          </a:p>
          <a:p>
            <a:r>
              <a:rPr lang="en-US" altLang="en-US" dirty="0"/>
              <a:t>Religion</a:t>
            </a:r>
          </a:p>
          <a:p>
            <a:r>
              <a:rPr lang="en-US" altLang="en-US" dirty="0"/>
              <a:t>National Origin</a:t>
            </a:r>
          </a:p>
          <a:p>
            <a:endParaRPr lang="en-US" altLang="en-US" dirty="0"/>
          </a:p>
        </p:txBody>
      </p:sp>
      <p:sp>
        <p:nvSpPr>
          <p:cNvPr id="16388" name="Content Placeholder 2"/>
          <p:cNvSpPr>
            <a:spLocks noGrp="1"/>
          </p:cNvSpPr>
          <p:nvPr>
            <p:ph sz="half" idx="2"/>
          </p:nvPr>
        </p:nvSpPr>
        <p:spPr>
          <a:xfrm>
            <a:off x="4648200" y="1984375"/>
            <a:ext cx="4038600" cy="3919538"/>
          </a:xfrm>
        </p:spPr>
        <p:txBody>
          <a:bodyPr/>
          <a:lstStyle/>
          <a:p>
            <a:r>
              <a:rPr lang="en-US" altLang="en-US" dirty="0"/>
              <a:t>Ancestry</a:t>
            </a:r>
          </a:p>
          <a:p>
            <a:r>
              <a:rPr lang="en-US" altLang="en-US" dirty="0"/>
              <a:t>Age</a:t>
            </a:r>
          </a:p>
          <a:p>
            <a:r>
              <a:rPr lang="en-US" altLang="en-US" dirty="0"/>
              <a:t>Sexual Orientation</a:t>
            </a:r>
          </a:p>
          <a:p>
            <a:r>
              <a:rPr lang="en-US" altLang="en-US" dirty="0"/>
              <a:t>Pregnancy</a:t>
            </a:r>
          </a:p>
          <a:p>
            <a:r>
              <a:rPr lang="en-US" altLang="en-US" dirty="0"/>
              <a:t>Marital or Parental Status</a:t>
            </a:r>
          </a:p>
          <a:p>
            <a:r>
              <a:rPr lang="en-US" altLang="en-US" dirty="0"/>
              <a:t>Veterans</a:t>
            </a:r>
          </a:p>
          <a:p>
            <a:r>
              <a:rPr lang="en-US" altLang="en-US" dirty="0"/>
              <a:t>Genetic Information</a:t>
            </a:r>
          </a:p>
          <a:p>
            <a:endParaRPr lang="en-US" altLang="en-US" dirty="0"/>
          </a:p>
        </p:txBody>
      </p:sp>
      <p:sp>
        <p:nvSpPr>
          <p:cNvPr id="16389" name="Title 1"/>
          <p:cNvSpPr txBox="1">
            <a:spLocks/>
          </p:cNvSpPr>
          <p:nvPr/>
        </p:nvSpPr>
        <p:spPr bwMode="auto">
          <a:xfrm>
            <a:off x="573088" y="1500188"/>
            <a:ext cx="77724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2800" b="1" dirty="0"/>
              <a:t>—discrimination prohibited on the basis of:</a:t>
            </a:r>
            <a:r>
              <a:rPr lang="en-US" altLang="en-US" sz="2800" dirty="0"/>
              <a:t> </a:t>
            </a:r>
            <a:endParaRPr lang="en-US" altLang="en-US" sz="2800" b="1" dirty="0"/>
          </a:p>
        </p:txBody>
      </p:sp>
    </p:spTree>
  </p:cSld>
  <p:clrMapOvr>
    <a:masterClrMapping/>
  </p:clrMapOvr>
  <p:transition spd="slow" advTm="3024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457200" y="352425"/>
            <a:ext cx="8305800" cy="1143000"/>
          </a:xfrm>
        </p:spPr>
        <p:txBody>
          <a:bodyPr/>
          <a:lstStyle/>
          <a:p>
            <a:pPr algn="ctr"/>
            <a:r>
              <a:rPr lang="en-US" altLang="en-US" sz="3600" dirty="0">
                <a:latin typeface="Chaparral Pro" panose="02060503040505020203" pitchFamily="18" charset="0"/>
              </a:rPr>
              <a:t>Project Board’s Civil Rights Reporting Why &amp; Wherefore</a:t>
            </a:r>
          </a:p>
        </p:txBody>
      </p:sp>
      <p:pic>
        <p:nvPicPr>
          <p:cNvPr id="1843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81375" y="1949450"/>
            <a:ext cx="2362200" cy="353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724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Placeholder 7"/>
          <p:cNvSpPr>
            <a:spLocks noGrp="1"/>
          </p:cNvSpPr>
          <p:nvPr>
            <p:ph type="body" sz="half" idx="2"/>
          </p:nvPr>
        </p:nvSpPr>
        <p:spPr>
          <a:xfrm>
            <a:off x="788988" y="1435100"/>
            <a:ext cx="7907337" cy="3176588"/>
          </a:xfrm>
        </p:spPr>
        <p:txBody>
          <a:bodyPr/>
          <a:lstStyle/>
          <a:p>
            <a:r>
              <a:rPr lang="en-US" altLang="en-US" sz="2400" dirty="0">
                <a:latin typeface="Arial Rounded MT Bold" panose="020F0704030504030204" pitchFamily="34" charset="0"/>
              </a:rPr>
              <a:t>“Each agency that administers programs . . . will develop a system for establishing base data that identifies eligible populations and measures delivery of program benefits in order that the quantity and quality of benefits and services delivered to minority individuals can be documented and compared to benefits delivered to nonminority individuals . . .”</a:t>
            </a:r>
          </a:p>
        </p:txBody>
      </p:sp>
      <p:sp>
        <p:nvSpPr>
          <p:cNvPr id="19459" name="TextBox 1"/>
          <p:cNvSpPr txBox="1">
            <a:spLocks noChangeArrowheads="1"/>
          </p:cNvSpPr>
          <p:nvPr/>
        </p:nvSpPr>
        <p:spPr bwMode="auto">
          <a:xfrm>
            <a:off x="1136650" y="136525"/>
            <a:ext cx="7196138"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4400" dirty="0"/>
              <a:t>Why do Civil Rights Reporting?</a:t>
            </a:r>
          </a:p>
        </p:txBody>
      </p:sp>
      <p:sp>
        <p:nvSpPr>
          <p:cNvPr id="19460" name="Content Placeholder 3"/>
          <p:cNvSpPr>
            <a:spLocks noGrp="1"/>
          </p:cNvSpPr>
          <p:nvPr>
            <p:ph idx="1"/>
          </p:nvPr>
        </p:nvSpPr>
        <p:spPr>
          <a:xfrm>
            <a:off x="327025" y="4602163"/>
            <a:ext cx="8567738" cy="1485900"/>
          </a:xfrm>
        </p:spPr>
        <p:txBody>
          <a:bodyPr/>
          <a:lstStyle/>
          <a:p>
            <a:pPr marL="0" indent="0">
              <a:buFont typeface="Arial" panose="020B0604020202020204" pitchFamily="34" charset="0"/>
              <a:buNone/>
            </a:pPr>
            <a:r>
              <a:rPr lang="en-US" altLang="en-US" sz="2200" b="1" dirty="0">
                <a:solidFill>
                  <a:srgbClr val="FF0000"/>
                </a:solidFill>
              </a:rPr>
              <a:t>Ultimately, Project Board’s Civil Rights component is the documentation that ANR executes its CE mission with equality. . .that the “quantity and quality of benefits and services” is the same for both people of color and whites.</a:t>
            </a:r>
          </a:p>
          <a:p>
            <a:pPr marL="0" indent="0">
              <a:buFont typeface="Arial" panose="020B0604020202020204" pitchFamily="34" charset="0"/>
              <a:buNone/>
            </a:pPr>
            <a:endParaRPr lang="en-US" altLang="en-US" dirty="0"/>
          </a:p>
        </p:txBody>
      </p:sp>
      <p:sp>
        <p:nvSpPr>
          <p:cNvPr id="19461" name="TextBox 6"/>
          <p:cNvSpPr txBox="1">
            <a:spLocks noChangeArrowheads="1"/>
          </p:cNvSpPr>
          <p:nvPr/>
        </p:nvSpPr>
        <p:spPr bwMode="auto">
          <a:xfrm>
            <a:off x="1450975" y="804863"/>
            <a:ext cx="62484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1400" dirty="0"/>
              <a:t>The following USDA requirement receives its scope, in part, from Code of Federal Regulations, Title 7: Agriculture, Subtitle A: Office of the Secretary of Agriculture, Part 15A</a:t>
            </a:r>
          </a:p>
        </p:txBody>
      </p:sp>
    </p:spTree>
  </p:cSld>
  <p:clrMapOvr>
    <a:masterClrMapping/>
  </p:clrMapOvr>
  <p:transition spd="slow" advTm="7164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523875" y="198438"/>
            <a:ext cx="7772400" cy="1362075"/>
          </a:xfrm>
        </p:spPr>
        <p:txBody>
          <a:bodyPr/>
          <a:lstStyle/>
          <a:p>
            <a:pPr algn="ctr"/>
            <a:r>
              <a:rPr lang="en-US" altLang="en-US" sz="4400" dirty="0"/>
              <a:t>Why Do We Have to Collect Racial Data?</a:t>
            </a:r>
          </a:p>
        </p:txBody>
      </p:sp>
      <p:sp>
        <p:nvSpPr>
          <p:cNvPr id="7" name="Title 1"/>
          <p:cNvSpPr txBox="1">
            <a:spLocks/>
          </p:cNvSpPr>
          <p:nvPr/>
        </p:nvSpPr>
        <p:spPr bwMode="auto">
          <a:xfrm>
            <a:off x="700088" y="1452563"/>
            <a:ext cx="7772400" cy="399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defTabSz="457200" rtl="0" eaLnBrk="0" fontAlgn="base" hangingPunct="0">
              <a:spcBef>
                <a:spcPct val="0"/>
              </a:spcBef>
              <a:spcAft>
                <a:spcPct val="0"/>
              </a:spcAft>
              <a:defRPr sz="2000" b="1"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342900" indent="-342900">
              <a:buFont typeface="Wingdings" pitchFamily="2" charset="2"/>
              <a:buChar char="v"/>
              <a:defRPr/>
            </a:pPr>
            <a:r>
              <a:rPr lang="en-US" sz="2400" dirty="0"/>
              <a:t>California courts have held that the collection of racial data to monitor for non-discrimination does NOT violate state law prohibiting the consideration of race, sex, or ethnicity in areas of public employment, public contracting, and public education.</a:t>
            </a:r>
          </a:p>
          <a:p>
            <a:pPr>
              <a:defRPr/>
            </a:pPr>
            <a:endParaRPr lang="en-US" sz="2400" dirty="0"/>
          </a:p>
          <a:p>
            <a:pPr marL="342900" indent="-342900">
              <a:buFont typeface="Wingdings" pitchFamily="2" charset="2"/>
              <a:buChar char="v"/>
              <a:defRPr/>
            </a:pPr>
            <a:r>
              <a:rPr lang="en-US" sz="2400" b="0" dirty="0"/>
              <a:t> </a:t>
            </a:r>
            <a:r>
              <a:rPr lang="en-US" sz="2400" dirty="0">
                <a:cs typeface="Calibri" pitchFamily="34" charset="0"/>
              </a:rPr>
              <a:t>In order to comply with the USDA requirement that the </a:t>
            </a:r>
            <a:r>
              <a:rPr lang="en-US" sz="2400" dirty="0">
                <a:solidFill>
                  <a:srgbClr val="FF0000"/>
                </a:solidFill>
                <a:cs typeface="Calibri" pitchFamily="34" charset="0"/>
              </a:rPr>
              <a:t>“</a:t>
            </a:r>
            <a:r>
              <a:rPr lang="en-US" sz="2800" b="0" dirty="0">
                <a:solidFill>
                  <a:srgbClr val="FF0000"/>
                </a:solidFill>
              </a:rPr>
              <a:t>. . . </a:t>
            </a:r>
            <a:r>
              <a:rPr lang="en-US" altLang="en-US" sz="2400" dirty="0">
                <a:solidFill>
                  <a:srgbClr val="FF0000"/>
                </a:solidFill>
              </a:rPr>
              <a:t>quantity and quality of benefits and services” is the same for both people of color and whites.</a:t>
            </a:r>
            <a:endParaRPr lang="en-US" sz="2400" b="0" dirty="0">
              <a:latin typeface="Arial Rounded MT Bold" pitchFamily="34" charset="0"/>
            </a:endParaRPr>
          </a:p>
          <a:p>
            <a:pPr algn="ctr">
              <a:defRPr/>
            </a:pPr>
            <a:endParaRPr lang="en-US" sz="2400" dirty="0"/>
          </a:p>
        </p:txBody>
      </p:sp>
    </p:spTree>
  </p:cSld>
  <p:clrMapOvr>
    <a:masterClrMapping/>
  </p:clrMapOvr>
  <p:transition spd="slow" advTm="2224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1"/>
          <p:cNvSpPr txBox="1">
            <a:spLocks noChangeArrowheads="1"/>
          </p:cNvSpPr>
          <p:nvPr/>
        </p:nvSpPr>
        <p:spPr bwMode="auto">
          <a:xfrm>
            <a:off x="830263" y="138113"/>
            <a:ext cx="74676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4400" b="1" dirty="0"/>
              <a:t>Why Do We Report Contacts?</a:t>
            </a:r>
          </a:p>
        </p:txBody>
      </p:sp>
      <p:sp>
        <p:nvSpPr>
          <p:cNvPr id="3" name="Content Placeholder 1"/>
          <p:cNvSpPr txBox="1">
            <a:spLocks/>
          </p:cNvSpPr>
          <p:nvPr/>
        </p:nvSpPr>
        <p:spPr>
          <a:xfrm>
            <a:off x="792163" y="846138"/>
            <a:ext cx="8229600" cy="2352675"/>
          </a:xfrm>
          <a:prstGeom prst="rect">
            <a:avLst/>
          </a:prstGeom>
        </p:spPr>
        <p:txBody>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US" sz="2800" dirty="0"/>
              <a:t>Compliance with Federal and State Civil Rights Laws</a:t>
            </a:r>
          </a:p>
          <a:p>
            <a:pPr>
              <a:defRPr/>
            </a:pPr>
            <a:r>
              <a:rPr lang="en-US" sz="2800" dirty="0"/>
              <a:t>Promote nondiscrimination and the valuing of differences among clientele</a:t>
            </a:r>
          </a:p>
          <a:p>
            <a:pPr>
              <a:defRPr/>
            </a:pPr>
            <a:r>
              <a:rPr lang="en-US" sz="2800" dirty="0"/>
              <a:t>To move toward compliance by parity in program participation</a:t>
            </a:r>
          </a:p>
          <a:p>
            <a:pPr marL="0" indent="0">
              <a:buFont typeface="Arial" pitchFamily="34" charset="0"/>
              <a:buNone/>
              <a:defRPr/>
            </a:pPr>
            <a:endParaRPr lang="en-US" dirty="0"/>
          </a:p>
          <a:p>
            <a:pPr>
              <a:defRPr/>
            </a:pPr>
            <a:endParaRPr lang="en-US" dirty="0"/>
          </a:p>
        </p:txBody>
      </p:sp>
      <p:sp>
        <p:nvSpPr>
          <p:cNvPr id="21508" name="TextBox 3"/>
          <p:cNvSpPr txBox="1">
            <a:spLocks noChangeArrowheads="1"/>
          </p:cNvSpPr>
          <p:nvPr/>
        </p:nvSpPr>
        <p:spPr bwMode="auto">
          <a:xfrm>
            <a:off x="1212850" y="3727450"/>
            <a:ext cx="6891338"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4200" b="1" dirty="0"/>
              <a:t>What is Program Compliance?</a:t>
            </a:r>
          </a:p>
        </p:txBody>
      </p:sp>
      <p:sp>
        <p:nvSpPr>
          <p:cNvPr id="21509" name="TextBox 4"/>
          <p:cNvSpPr txBox="1">
            <a:spLocks noChangeArrowheads="1"/>
          </p:cNvSpPr>
          <p:nvPr/>
        </p:nvSpPr>
        <p:spPr bwMode="auto">
          <a:xfrm>
            <a:off x="768350" y="4446588"/>
            <a:ext cx="8001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000" dirty="0"/>
              <a:t>Program Compliance or compliance with federal requirements is achieved</a:t>
            </a:r>
            <a:br>
              <a:rPr lang="en-US" altLang="en-US" sz="2000" dirty="0"/>
            </a:br>
            <a:r>
              <a:rPr lang="en-US" altLang="en-US" sz="2000" dirty="0"/>
              <a:t>when 1) clientele contacts are in “Parity”; but if parity is not achieved, then 2) through establishing All Reasonable Effort (more on this later).</a:t>
            </a:r>
          </a:p>
        </p:txBody>
      </p:sp>
    </p:spTree>
  </p:cSld>
  <p:clrMapOvr>
    <a:masterClrMapping/>
  </p:clrMapOvr>
  <p:transition spd="slow" advTm="4744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Box 1"/>
          <p:cNvSpPr txBox="1">
            <a:spLocks noChangeArrowheads="1"/>
          </p:cNvSpPr>
          <p:nvPr/>
        </p:nvSpPr>
        <p:spPr bwMode="auto">
          <a:xfrm>
            <a:off x="850900" y="182563"/>
            <a:ext cx="74676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4400" b="1" dirty="0"/>
              <a:t>What is Parity?</a:t>
            </a:r>
          </a:p>
        </p:txBody>
      </p:sp>
      <p:sp>
        <p:nvSpPr>
          <p:cNvPr id="22531" name="TextBox 3"/>
          <p:cNvSpPr txBox="1">
            <a:spLocks noChangeArrowheads="1"/>
          </p:cNvSpPr>
          <p:nvPr/>
        </p:nvSpPr>
        <p:spPr bwMode="auto">
          <a:xfrm>
            <a:off x="1363663" y="3358061"/>
            <a:ext cx="65976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4000" b="1" dirty="0"/>
              <a:t>What is All Reasonable Effort?</a:t>
            </a:r>
          </a:p>
        </p:txBody>
      </p:sp>
      <p:sp>
        <p:nvSpPr>
          <p:cNvPr id="22532" name="TextBox 5"/>
          <p:cNvSpPr txBox="1">
            <a:spLocks noChangeArrowheads="1"/>
          </p:cNvSpPr>
          <p:nvPr/>
        </p:nvSpPr>
        <p:spPr bwMode="auto">
          <a:xfrm>
            <a:off x="814388" y="1001713"/>
            <a:ext cx="76962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000" dirty="0"/>
              <a:t>Parity or ‘parity of participation’ is defined by the USDA as when the percentage of each minority group making up your actual contacts comes to within 80% of their percentage in the baseline.  For example, if Hispanics make up 10% of your potential or baseline, then Hispanics should make up </a:t>
            </a:r>
            <a:r>
              <a:rPr lang="en-US" altLang="en-US" sz="2000" u="sng" dirty="0"/>
              <a:t>at least</a:t>
            </a:r>
            <a:r>
              <a:rPr lang="en-US" altLang="en-US" sz="2000" dirty="0"/>
              <a:t> 8% of your actual contacts in order for your program to be in parity for Hispanics.</a:t>
            </a:r>
          </a:p>
        </p:txBody>
      </p:sp>
      <p:sp>
        <p:nvSpPr>
          <p:cNvPr id="22533" name="TextBox 6"/>
          <p:cNvSpPr txBox="1">
            <a:spLocks noChangeArrowheads="1"/>
          </p:cNvSpPr>
          <p:nvPr/>
        </p:nvSpPr>
        <p:spPr bwMode="auto">
          <a:xfrm>
            <a:off x="819150" y="4073525"/>
            <a:ext cx="76962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000" dirty="0"/>
              <a:t>All Reasonable Effort  (ARE) is the utilization of at least three of four specific outreach methods </a:t>
            </a:r>
            <a:r>
              <a:rPr lang="en-US" altLang="en-US" sz="2000" dirty="0">
                <a:solidFill>
                  <a:srgbClr val="00B0F0"/>
                </a:solidFill>
              </a:rPr>
              <a:t>(i.e. 1-Mass Media; 2-Newsletter/flyers; 3-Personal letters/emails; 4-Personal invitations) </a:t>
            </a:r>
            <a:r>
              <a:rPr lang="en-US" altLang="en-US" sz="2000" dirty="0"/>
              <a:t>in order to expand access and move toward or maintain parity of participation. </a:t>
            </a:r>
          </a:p>
        </p:txBody>
      </p:sp>
    </p:spTree>
  </p:cSld>
  <p:clrMapOvr>
    <a:masterClrMapping/>
  </p:clrMapOvr>
  <p:transition spd="slow" advTm="7724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457200" y="192088"/>
            <a:ext cx="8229600" cy="1143000"/>
          </a:xfrm>
        </p:spPr>
        <p:txBody>
          <a:bodyPr/>
          <a:lstStyle/>
          <a:p>
            <a:r>
              <a:rPr lang="en-US" altLang="en-US" b="1" dirty="0"/>
              <a:t>Who is Your Potential Clientele?</a:t>
            </a:r>
          </a:p>
        </p:txBody>
      </p:sp>
      <p:sp>
        <p:nvSpPr>
          <p:cNvPr id="23555" name="Content Placeholder 2"/>
          <p:cNvSpPr>
            <a:spLocks noGrp="1"/>
          </p:cNvSpPr>
          <p:nvPr>
            <p:ph idx="1"/>
          </p:nvPr>
        </p:nvSpPr>
        <p:spPr>
          <a:xfrm>
            <a:off x="457200" y="1206500"/>
            <a:ext cx="8229600" cy="4464050"/>
          </a:xfrm>
        </p:spPr>
        <p:txBody>
          <a:bodyPr/>
          <a:lstStyle/>
          <a:p>
            <a:r>
              <a:rPr lang="en-US" altLang="en-US" sz="2400" dirty="0"/>
              <a:t>Your PVA &amp; PD should provide key information on who your position is intended to serve. Then work with your county director and program colleagues to fine tune this and discover </a:t>
            </a:r>
            <a:r>
              <a:rPr lang="en-US" altLang="en-US" sz="2400" u="sng" dirty="0"/>
              <a:t>additional</a:t>
            </a:r>
            <a:r>
              <a:rPr lang="en-US" altLang="en-US" sz="2400" dirty="0"/>
              <a:t> groups who may also become potential clientele</a:t>
            </a:r>
          </a:p>
          <a:p>
            <a:r>
              <a:rPr lang="en-US" altLang="en-US" sz="2400" dirty="0"/>
              <a:t>Learn about the demographics of your clientele group(s) by viewing US Census, Ag Census, Ag Commissioner’s Report, local data and local knowledge</a:t>
            </a:r>
          </a:p>
          <a:p>
            <a:pPr lvl="1">
              <a:buFont typeface="Wingdings" panose="05000000000000000000" pitchFamily="2" charset="2"/>
              <a:buChar char="§"/>
            </a:pPr>
            <a:r>
              <a:rPr lang="en-US" altLang="en-US" sz="2000" dirty="0">
                <a:solidFill>
                  <a:schemeClr val="accent1"/>
                </a:solidFill>
              </a:rPr>
              <a:t>Ask who would be interested in or benefit from your educational program</a:t>
            </a:r>
          </a:p>
          <a:p>
            <a:pPr lvl="1">
              <a:buFont typeface="Wingdings" panose="05000000000000000000" pitchFamily="2" charset="2"/>
              <a:buChar char="§"/>
            </a:pPr>
            <a:r>
              <a:rPr lang="en-US" altLang="en-US" sz="2000" dirty="0">
                <a:solidFill>
                  <a:schemeClr val="accent1"/>
                </a:solidFill>
              </a:rPr>
              <a:t>Consider the geographic area of your potential audience/clientele</a:t>
            </a:r>
          </a:p>
          <a:p>
            <a:r>
              <a:rPr lang="en-US" altLang="en-US" sz="2400" dirty="0"/>
              <a:t>Work with collaborators, agencies and stakeholders who represent and serve those protected classes/groups </a:t>
            </a:r>
          </a:p>
        </p:txBody>
      </p:sp>
    </p:spTree>
  </p:cSld>
  <p:clrMapOvr>
    <a:masterClrMapping/>
  </p:clrMapOvr>
  <p:transition spd="slow" advTm="10124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txBox="1">
            <a:spLocks/>
          </p:cNvSpPr>
          <p:nvPr/>
        </p:nvSpPr>
        <p:spPr bwMode="auto">
          <a:xfrm>
            <a:off x="152400" y="17463"/>
            <a:ext cx="88265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3600" b="1" dirty="0"/>
              <a:t>Your AA Responsibilities… </a:t>
            </a:r>
            <a:r>
              <a:rPr lang="en-US" altLang="en-US" sz="4200" b="1" dirty="0"/>
              <a:t/>
            </a:r>
            <a:br>
              <a:rPr lang="en-US" altLang="en-US" sz="4200" b="1" dirty="0"/>
            </a:br>
            <a:r>
              <a:rPr lang="en-US" altLang="en-US" sz="4800" b="1" dirty="0">
                <a:latin typeface="Chaparral Pro" panose="02060503040505020203" pitchFamily="18" charset="0"/>
              </a:rPr>
              <a:t>Establishing Your Baseline</a:t>
            </a:r>
          </a:p>
        </p:txBody>
      </p:sp>
      <p:sp>
        <p:nvSpPr>
          <p:cNvPr id="3" name="Content Placeholder 2"/>
          <p:cNvSpPr txBox="1">
            <a:spLocks/>
          </p:cNvSpPr>
          <p:nvPr/>
        </p:nvSpPr>
        <p:spPr>
          <a:xfrm>
            <a:off x="768350" y="1428750"/>
            <a:ext cx="8229600" cy="4525963"/>
          </a:xfrm>
          <a:prstGeom prst="rect">
            <a:avLst/>
          </a:prstGeom>
        </p:spPr>
        <p:txBody>
          <a:bodyPr>
            <a:normAutofit fontScale="85000" lnSpcReduction="10000"/>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US" dirty="0"/>
              <a:t>Define potential audience for each program</a:t>
            </a:r>
            <a:endParaRPr lang="en-US" sz="1400" dirty="0">
              <a:solidFill>
                <a:srgbClr val="00B0F0"/>
              </a:solidFill>
            </a:endParaRPr>
          </a:p>
          <a:p>
            <a:pPr lvl="1">
              <a:buFont typeface="Wingdings" pitchFamily="2" charset="2"/>
              <a:buChar char="v"/>
              <a:defRPr/>
            </a:pPr>
            <a:r>
              <a:rPr lang="en-US" dirty="0">
                <a:solidFill>
                  <a:srgbClr val="FF0000"/>
                </a:solidFill>
              </a:rPr>
              <a:t>Ask who are those individuals who would be interested in or benefit from your educational program</a:t>
            </a:r>
          </a:p>
          <a:p>
            <a:pPr>
              <a:defRPr/>
            </a:pPr>
            <a:r>
              <a:rPr lang="en-US" dirty="0"/>
              <a:t>Learn about the demographics of your county by viewing US Census, Ag Census, Ag Commissioners Report, local data, and local knowledge</a:t>
            </a:r>
          </a:p>
          <a:p>
            <a:pPr>
              <a:buFont typeface="Arial" charset="0"/>
              <a:buChar char="•"/>
              <a:defRPr/>
            </a:pPr>
            <a:r>
              <a:rPr lang="en-US" dirty="0"/>
              <a:t>Work with partners and stakeholders who represent and serve those protected classes</a:t>
            </a:r>
          </a:p>
          <a:p>
            <a:pPr lvl="1">
              <a:buFont typeface="Wingdings" pitchFamily="2" charset="2"/>
              <a:buChar char="v"/>
              <a:defRPr/>
            </a:pPr>
            <a:r>
              <a:rPr lang="en-US" dirty="0"/>
              <a:t>Where they live and work</a:t>
            </a:r>
          </a:p>
          <a:p>
            <a:pPr lvl="1">
              <a:buFont typeface="Wingdings" pitchFamily="2" charset="2"/>
              <a:buChar char="v"/>
              <a:defRPr/>
            </a:pPr>
            <a:r>
              <a:rPr lang="en-US" dirty="0"/>
              <a:t>Their values and beliefs</a:t>
            </a:r>
          </a:p>
          <a:p>
            <a:pPr lvl="1">
              <a:buFont typeface="Wingdings" pitchFamily="2" charset="2"/>
              <a:buChar char="v"/>
              <a:defRPr/>
            </a:pPr>
            <a:r>
              <a:rPr lang="en-US" dirty="0"/>
              <a:t>Their cultures.</a:t>
            </a:r>
          </a:p>
          <a:p>
            <a:pPr lvl="1">
              <a:buFont typeface="Wingdings" pitchFamily="2" charset="2"/>
              <a:buChar char="v"/>
              <a:defRPr/>
            </a:pPr>
            <a:endParaRPr lang="en-US" dirty="0"/>
          </a:p>
          <a:p>
            <a:pPr lvl="1">
              <a:buFont typeface="Wingdings" pitchFamily="2" charset="2"/>
              <a:buChar char="v"/>
              <a:defRPr/>
            </a:pPr>
            <a:endParaRPr lang="en-US" dirty="0"/>
          </a:p>
          <a:p>
            <a:pPr lvl="1">
              <a:buFont typeface="Wingdings" pitchFamily="2" charset="2"/>
              <a:buChar char="v"/>
              <a:defRPr/>
            </a:pPr>
            <a:endParaRPr lang="en-US" dirty="0"/>
          </a:p>
        </p:txBody>
      </p:sp>
    </p:spTree>
  </p:cSld>
  <p:clrMapOvr>
    <a:masterClrMapping/>
  </p:clrMapOvr>
  <p:transition spd="slow" advTm="9324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txBox="1">
            <a:spLocks/>
          </p:cNvSpPr>
          <p:nvPr/>
        </p:nvSpPr>
        <p:spPr bwMode="auto">
          <a:xfrm>
            <a:off x="471488" y="138113"/>
            <a:ext cx="82296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4400" b="1" dirty="0"/>
              <a:t>Your AA Responsibilities </a:t>
            </a:r>
            <a:r>
              <a:rPr lang="en-US" altLang="en-US" sz="2000" dirty="0"/>
              <a:t>cont.</a:t>
            </a:r>
            <a:endParaRPr lang="en-US" altLang="en-US" sz="2000" b="1" dirty="0"/>
          </a:p>
        </p:txBody>
      </p:sp>
      <p:sp>
        <p:nvSpPr>
          <p:cNvPr id="3" name="Content Placeholder 2"/>
          <p:cNvSpPr txBox="1">
            <a:spLocks/>
          </p:cNvSpPr>
          <p:nvPr/>
        </p:nvSpPr>
        <p:spPr>
          <a:xfrm>
            <a:off x="774700" y="1003300"/>
            <a:ext cx="8229600" cy="4876800"/>
          </a:xfrm>
          <a:prstGeom prst="rect">
            <a:avLst/>
          </a:prstGeom>
        </p:spPr>
        <p:txBody>
          <a:bodyPr>
            <a:normAutofit lnSpcReduction="10000"/>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US" sz="2400" dirty="0"/>
              <a:t>All reasonable efforts to reach individuals who are representative of the cultures and ethnicities, genders and ages of your county/area</a:t>
            </a:r>
          </a:p>
          <a:p>
            <a:pPr>
              <a:defRPr/>
            </a:pPr>
            <a:r>
              <a:rPr lang="en-US" sz="2400" dirty="0"/>
              <a:t>Move from ARE toward parity in program participation </a:t>
            </a:r>
          </a:p>
          <a:p>
            <a:pPr>
              <a:defRPr/>
            </a:pPr>
            <a:r>
              <a:rPr lang="en-US" sz="2400" dirty="0"/>
              <a:t>Partner with groups, agencies and organizations to reach protected audiences you want to reach</a:t>
            </a:r>
          </a:p>
          <a:p>
            <a:pPr>
              <a:defRPr/>
            </a:pPr>
            <a:r>
              <a:rPr lang="en-US" sz="2400" dirty="0"/>
              <a:t>Include people from protected groups on program planning committees, on survey lists and on research projects</a:t>
            </a:r>
          </a:p>
          <a:p>
            <a:pPr>
              <a:defRPr/>
            </a:pPr>
            <a:r>
              <a:rPr lang="en-US" sz="2400" dirty="0"/>
              <a:t>Keep mailing and e-mail lists</a:t>
            </a:r>
          </a:p>
          <a:p>
            <a:pPr>
              <a:defRPr/>
            </a:pPr>
            <a:r>
              <a:rPr lang="en-US" sz="2400" dirty="0"/>
              <a:t>Make personal contacts within protected or under-represented groups</a:t>
            </a:r>
          </a:p>
          <a:p>
            <a:pPr>
              <a:defRPr/>
            </a:pPr>
            <a:r>
              <a:rPr lang="en-US" sz="2400" dirty="0"/>
              <a:t>Conduct meetings/trainings in facilities welcoming and accessible.</a:t>
            </a:r>
          </a:p>
        </p:txBody>
      </p:sp>
    </p:spTree>
  </p:cSld>
  <p:clrMapOvr>
    <a:masterClrMapping/>
  </p:clrMapOvr>
  <p:transition spd="slow" advTm="2424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344488" y="-141288"/>
            <a:ext cx="8534400" cy="1704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fontScale="97500"/>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fontAlgn="auto">
              <a:spcAft>
                <a:spcPts val="0"/>
              </a:spcAft>
              <a:defRPr/>
            </a:pPr>
            <a:r>
              <a:rPr lang="en-US" sz="6600" b="1" dirty="0"/>
              <a:t>Topics &amp; Outcomes</a:t>
            </a:r>
            <a:r>
              <a:rPr lang="en-US" b="1" dirty="0"/>
              <a:t> </a:t>
            </a:r>
          </a:p>
        </p:txBody>
      </p:sp>
      <p:sp>
        <p:nvSpPr>
          <p:cNvPr id="6147" name="TextBox 4"/>
          <p:cNvSpPr txBox="1">
            <a:spLocks noChangeArrowheads="1"/>
          </p:cNvSpPr>
          <p:nvPr/>
        </p:nvSpPr>
        <p:spPr bwMode="auto">
          <a:xfrm>
            <a:off x="2419350" y="1203325"/>
            <a:ext cx="4535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b="1" dirty="0"/>
              <a:t>Participants will have an understanding of . . .</a:t>
            </a:r>
          </a:p>
        </p:txBody>
      </p:sp>
      <p:sp>
        <p:nvSpPr>
          <p:cNvPr id="7" name="Content Placeholder 2"/>
          <p:cNvSpPr>
            <a:spLocks noGrp="1"/>
          </p:cNvSpPr>
          <p:nvPr>
            <p:ph idx="1"/>
          </p:nvPr>
        </p:nvSpPr>
        <p:spPr>
          <a:xfrm>
            <a:off x="773113" y="1557338"/>
            <a:ext cx="7620000" cy="3429000"/>
          </a:xfrm>
        </p:spPr>
        <p:txBody>
          <a:bodyPr/>
          <a:lstStyle/>
          <a:p>
            <a:pPr>
              <a:defRPr/>
            </a:pPr>
            <a:r>
              <a:rPr lang="en-US" sz="3200" dirty="0"/>
              <a:t>What is Affirmative Action?</a:t>
            </a:r>
          </a:p>
          <a:p>
            <a:pPr marL="457200" lvl="1" indent="0">
              <a:buFont typeface="Arial" panose="020B0604020202020204" pitchFamily="34" charset="0"/>
              <a:buNone/>
              <a:defRPr/>
            </a:pPr>
            <a:r>
              <a:rPr lang="en-US" dirty="0"/>
              <a:t> </a:t>
            </a:r>
            <a:r>
              <a:rPr lang="en-US" altLang="en-US" sz="1800" dirty="0">
                <a:solidFill>
                  <a:srgbClr val="FF0000"/>
                </a:solidFill>
                <a:sym typeface="Wingdings 2" panose="05020102010507070707" pitchFamily="18" charset="2"/>
              </a:rPr>
              <a:t></a:t>
            </a:r>
            <a:r>
              <a:rPr lang="en-US" altLang="en-US" dirty="0">
                <a:solidFill>
                  <a:srgbClr val="FF0000"/>
                </a:solidFill>
                <a:sym typeface="Wingdings 2" panose="05020102010507070707" pitchFamily="18" charset="2"/>
              </a:rPr>
              <a:t> </a:t>
            </a:r>
            <a:r>
              <a:rPr lang="en-US" dirty="0"/>
              <a:t>Goals of Affirmative Action</a:t>
            </a:r>
          </a:p>
          <a:p>
            <a:pPr>
              <a:defRPr/>
            </a:pPr>
            <a:r>
              <a:rPr lang="en-US" sz="3200" dirty="0"/>
              <a:t>Civil Rights: Why &amp; Wherefore</a:t>
            </a:r>
            <a:br>
              <a:rPr lang="en-US" sz="3200" dirty="0"/>
            </a:br>
            <a:endParaRPr lang="en-US" sz="3200" dirty="0"/>
          </a:p>
          <a:p>
            <a:pPr marL="0" indent="0">
              <a:buFont typeface="Arial" panose="020B0604020202020204" pitchFamily="34" charset="0"/>
              <a:buNone/>
              <a:defRPr/>
            </a:pPr>
            <a:endParaRPr lang="en-US" sz="2000" dirty="0"/>
          </a:p>
          <a:p>
            <a:pPr marL="0" indent="0">
              <a:buFont typeface="Arial" panose="020B0604020202020204" pitchFamily="34" charset="0"/>
              <a:buNone/>
              <a:defRPr/>
            </a:pPr>
            <a:endParaRPr lang="en-US" sz="2000" dirty="0"/>
          </a:p>
          <a:p>
            <a:pPr>
              <a:defRPr/>
            </a:pPr>
            <a:endParaRPr lang="en-US" sz="800" dirty="0"/>
          </a:p>
          <a:p>
            <a:pPr>
              <a:defRPr/>
            </a:pPr>
            <a:r>
              <a:rPr lang="en-US" sz="3200" dirty="0"/>
              <a:t>What is Program Compliance?</a:t>
            </a:r>
          </a:p>
          <a:p>
            <a:pPr>
              <a:defRPr/>
            </a:pPr>
            <a:r>
              <a:rPr lang="en-US" sz="3200" dirty="0"/>
              <a:t>Who is Your Potential Clientele?	</a:t>
            </a:r>
          </a:p>
          <a:p>
            <a:pPr marL="0" indent="0">
              <a:buFont typeface="Arial" panose="020B0604020202020204" pitchFamily="34" charset="0"/>
              <a:buNone/>
              <a:defRPr/>
            </a:pPr>
            <a:endParaRPr lang="en-US" sz="1100" dirty="0"/>
          </a:p>
          <a:p>
            <a:pPr marL="0" indent="0">
              <a:buFont typeface="Arial" panose="020B0604020202020204" pitchFamily="34" charset="0"/>
              <a:buNone/>
              <a:defRPr/>
            </a:pPr>
            <a:endParaRPr lang="en-US" sz="1100" dirty="0"/>
          </a:p>
          <a:p>
            <a:pPr marL="0" indent="0">
              <a:buFont typeface="Arial" panose="020B0604020202020204" pitchFamily="34" charset="0"/>
              <a:buNone/>
              <a:defRPr/>
            </a:pPr>
            <a:endParaRPr lang="en-US" sz="3200" dirty="0"/>
          </a:p>
        </p:txBody>
      </p:sp>
      <p:sp>
        <p:nvSpPr>
          <p:cNvPr id="6149" name="TextBox 9"/>
          <p:cNvSpPr txBox="1">
            <a:spLocks noChangeArrowheads="1"/>
          </p:cNvSpPr>
          <p:nvPr/>
        </p:nvSpPr>
        <p:spPr bwMode="auto">
          <a:xfrm>
            <a:off x="1346200" y="3854450"/>
            <a:ext cx="42672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dirty="0">
                <a:solidFill>
                  <a:srgbClr val="FF0000"/>
                </a:solidFill>
                <a:sym typeface="Wingdings 2" panose="05020102010507070707" pitchFamily="18" charset="2"/>
              </a:rPr>
              <a:t> </a:t>
            </a:r>
            <a:r>
              <a:rPr lang="en-US" altLang="en-US" sz="1800" dirty="0">
                <a:sym typeface="Wingdings 2" panose="05020102010507070707" pitchFamily="18" charset="2"/>
              </a:rPr>
              <a:t>What is parity of participation?</a:t>
            </a:r>
            <a:r>
              <a:rPr lang="en-US" altLang="en-US" sz="2800" dirty="0"/>
              <a:t>	</a:t>
            </a:r>
            <a:br>
              <a:rPr lang="en-US" altLang="en-US" sz="2800" dirty="0"/>
            </a:br>
            <a:endParaRPr lang="en-US" altLang="en-US" sz="1800" dirty="0"/>
          </a:p>
        </p:txBody>
      </p:sp>
      <p:sp>
        <p:nvSpPr>
          <p:cNvPr id="6150" name="TextBox 10"/>
          <p:cNvSpPr txBox="1">
            <a:spLocks noChangeArrowheads="1"/>
          </p:cNvSpPr>
          <p:nvPr/>
        </p:nvSpPr>
        <p:spPr bwMode="auto">
          <a:xfrm>
            <a:off x="1346200" y="3160713"/>
            <a:ext cx="460375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dirty="0">
                <a:solidFill>
                  <a:srgbClr val="FF0000"/>
                </a:solidFill>
                <a:sym typeface="Wingdings 2" panose="05020102010507070707" pitchFamily="18" charset="2"/>
              </a:rPr>
              <a:t> </a:t>
            </a:r>
            <a:r>
              <a:rPr lang="en-US" altLang="en-US" sz="1800" dirty="0">
                <a:sym typeface="Wingdings 2" panose="05020102010507070707" pitchFamily="18" charset="2"/>
              </a:rPr>
              <a:t>What is Project Board Civil Rights reporting?</a:t>
            </a:r>
            <a:endParaRPr lang="en-US" altLang="en-US" sz="1800" dirty="0">
              <a:solidFill>
                <a:srgbClr val="FF0000"/>
              </a:solidFill>
              <a:sym typeface="Wingdings 2" panose="05020102010507070707" pitchFamily="18" charset="2"/>
            </a:endParaRPr>
          </a:p>
          <a:p>
            <a:pPr eaLnBrk="1" hangingPunct="1">
              <a:spcBef>
                <a:spcPct val="0"/>
              </a:spcBef>
              <a:buFontTx/>
              <a:buNone/>
            </a:pPr>
            <a:r>
              <a:rPr lang="en-US" altLang="en-US" sz="1800" dirty="0">
                <a:solidFill>
                  <a:srgbClr val="FF0000"/>
                </a:solidFill>
                <a:sym typeface="Wingdings 2" panose="05020102010507070707" pitchFamily="18" charset="2"/>
              </a:rPr>
              <a:t> </a:t>
            </a:r>
            <a:r>
              <a:rPr lang="en-US" altLang="en-US" sz="1800" dirty="0">
                <a:sym typeface="Wingdings 2" panose="05020102010507070707" pitchFamily="18" charset="2"/>
              </a:rPr>
              <a:t>Why do we collect racial data?</a:t>
            </a:r>
            <a:endParaRPr lang="en-US" altLang="en-US" sz="800" dirty="0">
              <a:solidFill>
                <a:srgbClr val="FF0000"/>
              </a:solidFill>
              <a:sym typeface="Wingdings 2" panose="05020102010507070707" pitchFamily="18" charset="2"/>
            </a:endParaRPr>
          </a:p>
          <a:p>
            <a:pPr eaLnBrk="1" hangingPunct="1">
              <a:spcBef>
                <a:spcPct val="0"/>
              </a:spcBef>
              <a:buFontTx/>
              <a:buNone/>
            </a:pPr>
            <a:r>
              <a:rPr lang="en-US" altLang="en-US" sz="1800" dirty="0">
                <a:solidFill>
                  <a:srgbClr val="FF0000"/>
                </a:solidFill>
                <a:sym typeface="Wingdings 2" panose="05020102010507070707" pitchFamily="18" charset="2"/>
              </a:rPr>
              <a:t> </a:t>
            </a:r>
            <a:r>
              <a:rPr lang="en-US" altLang="en-US" sz="1800" dirty="0">
                <a:sym typeface="Wingdings 2" panose="05020102010507070707" pitchFamily="18" charset="2"/>
              </a:rPr>
              <a:t>What is All Reasonable Effort?</a:t>
            </a:r>
            <a:endParaRPr lang="en-US" altLang="en-US" sz="1800" dirty="0"/>
          </a:p>
        </p:txBody>
      </p:sp>
      <p:pic>
        <p:nvPicPr>
          <p:cNvPr id="6151"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64300" y="3178175"/>
            <a:ext cx="2259013"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2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txBox="1">
            <a:spLocks/>
          </p:cNvSpPr>
          <p:nvPr/>
        </p:nvSpPr>
        <p:spPr bwMode="auto">
          <a:xfrm>
            <a:off x="400050" y="1047750"/>
            <a:ext cx="82296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b"/>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5000" dirty="0">
                <a:solidFill>
                  <a:schemeClr val="tx2"/>
                </a:solidFill>
              </a:rPr>
              <a:t/>
            </a:r>
            <a:br>
              <a:rPr lang="en-US" altLang="en-US" sz="5000" dirty="0">
                <a:solidFill>
                  <a:schemeClr val="tx2"/>
                </a:solidFill>
              </a:rPr>
            </a:br>
            <a:r>
              <a:rPr lang="en-US" altLang="en-US" sz="2800" dirty="0"/>
              <a:t>and</a:t>
            </a:r>
            <a:r>
              <a:rPr lang="en-US" altLang="en-US" sz="5000" dirty="0"/>
              <a:t> </a:t>
            </a:r>
            <a:r>
              <a:rPr lang="en-US" altLang="en-US" sz="6600" b="1" dirty="0">
                <a:solidFill>
                  <a:srgbClr val="FF0000"/>
                </a:solidFill>
                <a:latin typeface="Chaparral Pro" panose="02060503040505020203" pitchFamily="18" charset="0"/>
              </a:rPr>
              <a:t>Project Board</a:t>
            </a:r>
          </a:p>
        </p:txBody>
      </p:sp>
      <p:sp>
        <p:nvSpPr>
          <p:cNvPr id="27651" name="Title 1"/>
          <p:cNvSpPr txBox="1">
            <a:spLocks/>
          </p:cNvSpPr>
          <p:nvPr/>
        </p:nvSpPr>
        <p:spPr bwMode="auto">
          <a:xfrm>
            <a:off x="95250" y="136525"/>
            <a:ext cx="894238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4400" b="1" dirty="0"/>
              <a:t>Youth Development &amp; NFCS Programs</a:t>
            </a:r>
            <a:endParaRPr lang="en-US" altLang="en-US" sz="7200" b="1" dirty="0">
              <a:solidFill>
                <a:srgbClr val="FF0000"/>
              </a:solidFill>
            </a:endParaRPr>
          </a:p>
        </p:txBody>
      </p:sp>
      <p:sp>
        <p:nvSpPr>
          <p:cNvPr id="27652" name="Content Placeholder 2"/>
          <p:cNvSpPr txBox="1">
            <a:spLocks/>
          </p:cNvSpPr>
          <p:nvPr/>
        </p:nvSpPr>
        <p:spPr bwMode="auto">
          <a:xfrm>
            <a:off x="381000" y="2185988"/>
            <a:ext cx="8534400" cy="340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r>
              <a:rPr lang="en-US" altLang="en-US" sz="2400" dirty="0"/>
              <a:t>4-H Advisors are NOT required to enter club or group Youth enrollments as contacts in Project Board. </a:t>
            </a:r>
            <a:r>
              <a:rPr lang="en-US" altLang="en-US" sz="2000" dirty="0"/>
              <a:t/>
            </a:r>
            <a:br>
              <a:rPr lang="en-US" altLang="en-US" sz="2000" dirty="0"/>
            </a:br>
            <a:endParaRPr lang="en-US" altLang="en-US" sz="900" dirty="0"/>
          </a:p>
          <a:p>
            <a:r>
              <a:rPr lang="en-US" altLang="en-US" sz="2400" dirty="0"/>
              <a:t>NFCS Advisors in </a:t>
            </a:r>
            <a:r>
              <a:rPr lang="en-US" altLang="en-US" sz="2400" dirty="0" smtClean="0"/>
              <a:t>EFNEP are not required to enter their </a:t>
            </a:r>
            <a:r>
              <a:rPr lang="en-US" altLang="en-US" sz="2400" dirty="0"/>
              <a:t>adult and/or youth participants as contacts in Project </a:t>
            </a:r>
            <a:r>
              <a:rPr lang="en-US" altLang="en-US" sz="2400" dirty="0" smtClean="0"/>
              <a:t>Board.</a:t>
            </a:r>
          </a:p>
          <a:p>
            <a:r>
              <a:rPr lang="en-US" altLang="en-US" sz="2400" dirty="0" smtClean="0"/>
              <a:t>NFCS Advisors in UC </a:t>
            </a:r>
            <a:r>
              <a:rPr lang="en-US" altLang="en-US" sz="2400" dirty="0" err="1" smtClean="0"/>
              <a:t>CalFresh</a:t>
            </a:r>
            <a:r>
              <a:rPr lang="en-US" altLang="en-US" sz="2400" dirty="0" smtClean="0"/>
              <a:t> are required to enter their enrollees as contacts into Project Board.</a:t>
            </a:r>
            <a:r>
              <a:rPr lang="en-US" altLang="en-US" sz="2000" dirty="0"/>
              <a:t/>
            </a:r>
            <a:br>
              <a:rPr lang="en-US" altLang="en-US" sz="2000" dirty="0"/>
            </a:br>
            <a:endParaRPr lang="en-US" altLang="en-US" sz="900" dirty="0"/>
          </a:p>
          <a:p>
            <a:r>
              <a:rPr lang="en-US" altLang="en-US" sz="2400" dirty="0"/>
              <a:t>All </a:t>
            </a:r>
            <a:r>
              <a:rPr lang="en-US" altLang="en-US" sz="2400" b="1" u="sng" dirty="0">
                <a:solidFill>
                  <a:srgbClr val="FF0000"/>
                </a:solidFill>
              </a:rPr>
              <a:t>other</a:t>
            </a:r>
            <a:r>
              <a:rPr lang="en-US" altLang="en-US" sz="2400" dirty="0"/>
              <a:t> NFCS programs ARE required to enter their contact numbers into Project Board.</a:t>
            </a:r>
            <a:r>
              <a:rPr lang="en-US" altLang="en-US" sz="2000" dirty="0"/>
              <a:t/>
            </a:r>
            <a:br>
              <a:rPr lang="en-US" altLang="en-US" sz="2000" dirty="0"/>
            </a:br>
            <a:endParaRPr lang="en-US" altLang="en-US" sz="2000" dirty="0"/>
          </a:p>
        </p:txBody>
      </p:sp>
    </p:spTree>
  </p:cSld>
  <p:clrMapOvr>
    <a:masterClrMapping/>
  </p:clrMapOvr>
  <p:transition spd="slow" advTm="6624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txBox="1">
            <a:spLocks/>
          </p:cNvSpPr>
          <p:nvPr/>
        </p:nvSpPr>
        <p:spPr bwMode="auto">
          <a:xfrm>
            <a:off x="646113" y="792163"/>
            <a:ext cx="73914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b"/>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5000">
                <a:solidFill>
                  <a:schemeClr val="tx2"/>
                </a:solidFill>
              </a:rPr>
              <a:t/>
            </a:r>
            <a:br>
              <a:rPr lang="en-US" altLang="en-US" sz="5000">
                <a:solidFill>
                  <a:schemeClr val="tx2"/>
                </a:solidFill>
              </a:rPr>
            </a:br>
            <a:r>
              <a:rPr lang="en-US" altLang="en-US" sz="2800"/>
              <a:t>and</a:t>
            </a:r>
            <a:r>
              <a:rPr lang="en-US" altLang="en-US" sz="5000"/>
              <a:t> </a:t>
            </a:r>
            <a:r>
              <a:rPr lang="en-US" altLang="en-US" sz="5400" b="1">
                <a:solidFill>
                  <a:srgbClr val="FF0000"/>
                </a:solidFill>
                <a:latin typeface="Chaparral Pro" panose="02060503040505020203" pitchFamily="18" charset="0"/>
              </a:rPr>
              <a:t>Project Board </a:t>
            </a:r>
            <a:r>
              <a:rPr lang="en-US" altLang="en-US" sz="1800"/>
              <a:t>cont.</a:t>
            </a:r>
            <a:r>
              <a:rPr lang="en-US" altLang="en-US" sz="7200" b="1">
                <a:solidFill>
                  <a:srgbClr val="FF0000"/>
                </a:solidFill>
              </a:rPr>
              <a:t>        </a:t>
            </a:r>
            <a:endParaRPr lang="en-US" altLang="en-US" sz="1800"/>
          </a:p>
        </p:txBody>
      </p:sp>
      <p:sp>
        <p:nvSpPr>
          <p:cNvPr id="28675" name="Title 1"/>
          <p:cNvSpPr txBox="1">
            <a:spLocks/>
          </p:cNvSpPr>
          <p:nvPr/>
        </p:nvSpPr>
        <p:spPr bwMode="auto">
          <a:xfrm>
            <a:off x="95250" y="196850"/>
            <a:ext cx="8942388"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3600" b="1"/>
              <a:t>Youth Development &amp; NFCS Programs</a:t>
            </a:r>
            <a:endParaRPr lang="en-US" altLang="en-US" sz="3600" b="1">
              <a:solidFill>
                <a:srgbClr val="FF0000"/>
              </a:solidFill>
            </a:endParaRPr>
          </a:p>
        </p:txBody>
      </p:sp>
      <p:sp>
        <p:nvSpPr>
          <p:cNvPr id="6" name="Content Placeholder 2"/>
          <p:cNvSpPr txBox="1">
            <a:spLocks/>
          </p:cNvSpPr>
          <p:nvPr/>
        </p:nvSpPr>
        <p:spPr>
          <a:xfrm>
            <a:off x="457200" y="2074864"/>
            <a:ext cx="8229600" cy="1793752"/>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charset="0"/>
              <a:buChar char="•"/>
              <a:defRPr/>
            </a:pPr>
            <a:r>
              <a:rPr lang="en-US" sz="2000" dirty="0"/>
              <a:t>NFCS Advisors in </a:t>
            </a:r>
            <a:r>
              <a:rPr lang="en-US" sz="2000" b="1" dirty="0"/>
              <a:t>UC </a:t>
            </a:r>
            <a:r>
              <a:rPr lang="en-US" sz="2000" b="1" dirty="0" err="1"/>
              <a:t>CalFresh</a:t>
            </a:r>
            <a:r>
              <a:rPr lang="en-US" sz="2000" dirty="0"/>
              <a:t> or </a:t>
            </a:r>
            <a:r>
              <a:rPr lang="en-US" sz="2000" b="1" dirty="0"/>
              <a:t>EFNEP</a:t>
            </a:r>
            <a:r>
              <a:rPr lang="en-US" sz="2000" dirty="0"/>
              <a:t> who are not comfortable with their baseline data </a:t>
            </a:r>
            <a:r>
              <a:rPr lang="en-US" sz="2000" dirty="0" smtClean="0"/>
              <a:t>the </a:t>
            </a:r>
            <a:r>
              <a:rPr lang="en-US" sz="2000" dirty="0"/>
              <a:t>State YFC Office and ANR AA will take your participation data, establish a standardized baseline and determine the compliance status of your program for you.  Your county will be notified concerning the compliance status of your program.</a:t>
            </a:r>
          </a:p>
          <a:p>
            <a:pPr marL="0" indent="0">
              <a:buFont typeface="Arial" charset="0"/>
              <a:buNone/>
              <a:defRPr/>
            </a:pPr>
            <a:r>
              <a:rPr lang="en-US" sz="2000" dirty="0"/>
              <a:t/>
            </a:r>
            <a:br>
              <a:rPr lang="en-US" sz="2000" dirty="0"/>
            </a:br>
            <a:r>
              <a:rPr lang="en-US" sz="2000" dirty="0"/>
              <a:t>  </a:t>
            </a:r>
          </a:p>
        </p:txBody>
      </p:sp>
      <p:sp>
        <p:nvSpPr>
          <p:cNvPr id="16389" name="TextBox 6"/>
          <p:cNvSpPr txBox="1">
            <a:spLocks noChangeArrowheads="1"/>
          </p:cNvSpPr>
          <p:nvPr/>
        </p:nvSpPr>
        <p:spPr bwMode="auto">
          <a:xfrm>
            <a:off x="452438" y="4150721"/>
            <a:ext cx="8432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defRPr/>
            </a:pPr>
            <a:r>
              <a:rPr lang="en-US" altLang="en-US" sz="2400" u="sng" dirty="0"/>
              <a:t>All</a:t>
            </a:r>
            <a:r>
              <a:rPr lang="en-US" altLang="en-US" sz="2400" dirty="0"/>
              <a:t> 4-H Advisors and NFCS Advisors are required to </a:t>
            </a:r>
          </a:p>
          <a:p>
            <a:pPr marL="0" indent="0" eaLnBrk="1" hangingPunct="1">
              <a:spcBef>
                <a:spcPct val="0"/>
              </a:spcBef>
              <a:buFont typeface="Arial" panose="020B0604020202020204" pitchFamily="34" charset="0"/>
              <a:buNone/>
              <a:defRPr/>
            </a:pPr>
            <a:r>
              <a:rPr lang="en-US" altLang="en-US" sz="2400" dirty="0"/>
              <a:t>    </a:t>
            </a:r>
            <a:r>
              <a:rPr lang="en-US" altLang="en-US" sz="2400" b="1" dirty="0">
                <a:solidFill>
                  <a:srgbClr val="FF0000"/>
                </a:solidFill>
              </a:rPr>
              <a:t>e n t e r    t h e i r    O u t r e a c h (ARE)    i n t o    Project Board.</a:t>
            </a:r>
          </a:p>
        </p:txBody>
      </p:sp>
    </p:spTree>
  </p:cSld>
  <p:clrMapOvr>
    <a:masterClrMapping/>
  </p:clrMapOvr>
  <p:transition spd="slow" advTm="6524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txBox="1">
            <a:spLocks/>
          </p:cNvSpPr>
          <p:nvPr/>
        </p:nvSpPr>
        <p:spPr bwMode="auto">
          <a:xfrm>
            <a:off x="487363" y="136525"/>
            <a:ext cx="8229600"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4400" b="1" dirty="0"/>
              <a:t>What is ARE Activity?</a:t>
            </a:r>
          </a:p>
        </p:txBody>
      </p:sp>
      <p:sp>
        <p:nvSpPr>
          <p:cNvPr id="29699" name="Content Placeholder 2"/>
          <p:cNvSpPr txBox="1">
            <a:spLocks/>
          </p:cNvSpPr>
          <p:nvPr/>
        </p:nvSpPr>
        <p:spPr bwMode="auto">
          <a:xfrm>
            <a:off x="460375" y="881063"/>
            <a:ext cx="82296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r>
              <a:rPr lang="en-US" altLang="en-US" sz="2400" dirty="0"/>
              <a:t>ARE is the things you do to encourage people to participate in your program.  It is </a:t>
            </a:r>
            <a:r>
              <a:rPr lang="en-US" altLang="en-US" sz="2400" u="sng" dirty="0"/>
              <a:t>not</a:t>
            </a:r>
            <a:r>
              <a:rPr lang="en-US" altLang="en-US" sz="2400" dirty="0"/>
              <a:t> synonymous with program delivery methods.</a:t>
            </a:r>
            <a:endParaRPr lang="en-US" altLang="en-US" sz="1000" dirty="0"/>
          </a:p>
          <a:p>
            <a:r>
              <a:rPr lang="en-US" altLang="en-US" sz="2400" dirty="0"/>
              <a:t>ARE can be targeted to reach underserved clientele in order to expand access.</a:t>
            </a:r>
          </a:p>
        </p:txBody>
      </p:sp>
      <p:sp>
        <p:nvSpPr>
          <p:cNvPr id="2" name="TextBox 1"/>
          <p:cNvSpPr txBox="1"/>
          <p:nvPr/>
        </p:nvSpPr>
        <p:spPr>
          <a:xfrm>
            <a:off x="476250" y="3073400"/>
            <a:ext cx="8582025" cy="2786063"/>
          </a:xfrm>
          <a:prstGeom prst="rect">
            <a:avLst/>
          </a:prstGeom>
          <a:noFill/>
        </p:spPr>
        <p:txBody>
          <a:bodyPr>
            <a:spAutoFit/>
          </a:bodyPr>
          <a:lstStyle/>
          <a:p>
            <a:pPr>
              <a:defRPr/>
            </a:pPr>
            <a:r>
              <a:rPr lang="en-US" sz="2400" b="1" dirty="0">
                <a:solidFill>
                  <a:srgbClr val="FF0000"/>
                </a:solidFill>
              </a:rPr>
              <a:t>ARE Efforts Compliment Good Extension Programs</a:t>
            </a:r>
          </a:p>
          <a:p>
            <a:pPr>
              <a:defRPr/>
            </a:pPr>
            <a:r>
              <a:rPr lang="en-US" sz="3000" b="1" i="1" dirty="0">
                <a:latin typeface="Chaparral Pro" panose="02060503040505020203" pitchFamily="18" charset="0"/>
              </a:rPr>
              <a:t>Consider</a:t>
            </a:r>
            <a:r>
              <a:rPr lang="en-US" sz="3000" b="1" dirty="0">
                <a:latin typeface="Chaparral Pro" panose="02060503040505020203" pitchFamily="18" charset="0"/>
              </a:rPr>
              <a:t>  </a:t>
            </a:r>
            <a:r>
              <a:rPr lang="en-US" sz="2400" b="1" dirty="0">
                <a:latin typeface="Chaparral Pro" panose="02060503040505020203" pitchFamily="18" charset="0"/>
              </a:rPr>
              <a:t>.  .  .</a:t>
            </a:r>
            <a:r>
              <a:rPr lang="en-US" sz="2600" b="1" dirty="0">
                <a:latin typeface="Chaparral Pro" panose="02060503040505020203" pitchFamily="18" charset="0"/>
              </a:rPr>
              <a:t> </a:t>
            </a:r>
          </a:p>
          <a:p>
            <a:pPr marL="457200" indent="-457200">
              <a:buFont typeface="Arial" panose="020B0604020202020204" pitchFamily="34" charset="0"/>
              <a:buChar char="•"/>
              <a:defRPr/>
            </a:pPr>
            <a:r>
              <a:rPr lang="en-US" sz="2400" dirty="0"/>
              <a:t>Press releases in local publications</a:t>
            </a:r>
          </a:p>
          <a:p>
            <a:pPr marL="457200" indent="-457200">
              <a:buFont typeface="Arial" panose="020B0604020202020204" pitchFamily="34" charset="0"/>
              <a:buChar char="•"/>
              <a:defRPr/>
            </a:pPr>
            <a:r>
              <a:rPr lang="en-US" sz="2400" dirty="0"/>
              <a:t>Holding meetings in places people are comfortable going to </a:t>
            </a:r>
          </a:p>
          <a:p>
            <a:pPr marL="342900" indent="-342900">
              <a:buFont typeface="Arial" panose="020B0604020202020204" pitchFamily="34" charset="0"/>
              <a:buChar char="•"/>
              <a:defRPr/>
            </a:pPr>
            <a:r>
              <a:rPr lang="en-US" sz="2400" dirty="0"/>
              <a:t>  Identifying possible barriers to participation and seeking ways</a:t>
            </a:r>
          </a:p>
          <a:p>
            <a:pPr>
              <a:defRPr/>
            </a:pPr>
            <a:r>
              <a:rPr lang="en-US" sz="2400" dirty="0"/>
              <a:t>	to remove them</a:t>
            </a:r>
          </a:p>
          <a:p>
            <a:pPr marL="342900" indent="-342900">
              <a:buFont typeface="Arial" panose="020B0604020202020204" pitchFamily="34" charset="0"/>
              <a:buChar char="•"/>
              <a:defRPr/>
            </a:pPr>
            <a:r>
              <a:rPr lang="en-US" sz="2400" dirty="0"/>
              <a:t>  Find groups to co-sponsor meetings</a:t>
            </a:r>
          </a:p>
        </p:txBody>
      </p:sp>
    </p:spTree>
  </p:cSld>
  <p:clrMapOvr>
    <a:masterClrMapping/>
  </p:clrMapOvr>
  <p:transition spd="slow" advTm="5224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Box 1"/>
          <p:cNvSpPr txBox="1">
            <a:spLocks noChangeArrowheads="1"/>
          </p:cNvSpPr>
          <p:nvPr/>
        </p:nvSpPr>
        <p:spPr bwMode="auto">
          <a:xfrm>
            <a:off x="1909743" y="110310"/>
            <a:ext cx="520078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4000" b="1" dirty="0"/>
              <a:t>Why Do We Care About</a:t>
            </a:r>
            <a:br>
              <a:rPr lang="en-US" altLang="en-US" sz="4000" b="1" dirty="0"/>
            </a:br>
            <a:r>
              <a:rPr lang="en-US" altLang="en-US" sz="4000" b="1" dirty="0"/>
              <a:t>Affirmative Action?</a:t>
            </a:r>
          </a:p>
        </p:txBody>
      </p:sp>
      <p:sp>
        <p:nvSpPr>
          <p:cNvPr id="3" name="TextBox 2"/>
          <p:cNvSpPr txBox="1"/>
          <p:nvPr/>
        </p:nvSpPr>
        <p:spPr>
          <a:xfrm>
            <a:off x="774700" y="1422272"/>
            <a:ext cx="7924800" cy="3046988"/>
          </a:xfrm>
          <a:prstGeom prst="rect">
            <a:avLst/>
          </a:prstGeom>
          <a:noFill/>
        </p:spPr>
        <p:txBody>
          <a:bodyPr>
            <a:spAutoFit/>
          </a:bodyPr>
          <a:lstStyle/>
          <a:p>
            <a:pPr marL="342900" indent="-342900">
              <a:buFont typeface="Arial" panose="020B0604020202020204" pitchFamily="34" charset="0"/>
              <a:buChar char="•"/>
              <a:defRPr/>
            </a:pPr>
            <a:r>
              <a:rPr lang="en-US" altLang="en-US" sz="2400" dirty="0">
                <a:solidFill>
                  <a:prstClr val="black"/>
                </a:solidFill>
              </a:rPr>
              <a:t>Promote nondiscrimination and the valuing of differences among clientele.</a:t>
            </a:r>
          </a:p>
          <a:p>
            <a:pPr marL="342900" indent="-342900">
              <a:buFont typeface="Arial" panose="020B0604020202020204" pitchFamily="34" charset="0"/>
              <a:buChar char="•"/>
              <a:defRPr/>
            </a:pPr>
            <a:r>
              <a:rPr lang="en-US" altLang="en-US" sz="2400" dirty="0">
                <a:solidFill>
                  <a:prstClr val="black"/>
                </a:solidFill>
              </a:rPr>
              <a:t>To promote equality and equal opportunity.</a:t>
            </a:r>
          </a:p>
          <a:p>
            <a:pPr marL="342900" indent="-342900">
              <a:buFont typeface="Arial" panose="020B0604020202020204" pitchFamily="34" charset="0"/>
              <a:buChar char="•"/>
              <a:defRPr/>
            </a:pPr>
            <a:r>
              <a:rPr lang="en-US" altLang="en-US" sz="2400" dirty="0">
                <a:solidFill>
                  <a:srgbClr val="FF0000"/>
                </a:solidFill>
              </a:rPr>
              <a:t>To promote the widest adoption of best practices to the widest possible audience.</a:t>
            </a:r>
          </a:p>
          <a:p>
            <a:pPr>
              <a:defRPr/>
            </a:pPr>
            <a:endParaRPr lang="en-US" altLang="en-US" sz="2400" dirty="0">
              <a:solidFill>
                <a:prstClr val="black"/>
              </a:solidFill>
            </a:endParaRPr>
          </a:p>
          <a:p>
            <a:pPr>
              <a:defRPr/>
            </a:pPr>
            <a:r>
              <a:rPr lang="en-US" sz="2400" dirty="0"/>
              <a:t>Note, affirmative action is a </a:t>
            </a:r>
            <a:r>
              <a:rPr lang="en-US" sz="2400" u="sng" dirty="0"/>
              <a:t>verb</a:t>
            </a:r>
            <a:r>
              <a:rPr lang="en-US" sz="2400" dirty="0"/>
              <a:t>.  You are reporting efforts!</a:t>
            </a:r>
          </a:p>
          <a:p>
            <a:pPr marL="342900" indent="-342900">
              <a:buFont typeface="Arial" panose="020B0604020202020204" pitchFamily="34" charset="0"/>
              <a:buChar char="•"/>
              <a:defRPr/>
            </a:pPr>
            <a:endParaRPr lang="en-US" altLang="en-US" sz="2400" dirty="0">
              <a:solidFill>
                <a:prstClr val="black"/>
              </a:solidFill>
            </a:endParaRPr>
          </a:p>
        </p:txBody>
      </p:sp>
      <p:pic>
        <p:nvPicPr>
          <p:cNvPr id="3072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27425" y="4248631"/>
            <a:ext cx="219075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4624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Box 1"/>
          <p:cNvSpPr txBox="1">
            <a:spLocks noChangeArrowheads="1"/>
          </p:cNvSpPr>
          <p:nvPr/>
        </p:nvSpPr>
        <p:spPr bwMode="auto">
          <a:xfrm>
            <a:off x="49213" y="176213"/>
            <a:ext cx="9097962"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4400" b="1"/>
              <a:t>Project Board and Your PR Connection</a:t>
            </a:r>
          </a:p>
        </p:txBody>
      </p:sp>
      <p:sp>
        <p:nvSpPr>
          <p:cNvPr id="14339" name="TextBox 3"/>
          <p:cNvSpPr txBox="1">
            <a:spLocks noChangeArrowheads="1"/>
          </p:cNvSpPr>
          <p:nvPr/>
        </p:nvSpPr>
        <p:spPr bwMode="auto">
          <a:xfrm>
            <a:off x="787400" y="1147763"/>
            <a:ext cx="81534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indent="0">
              <a:defRPr/>
            </a:pPr>
            <a:r>
              <a:rPr lang="en-US" altLang="en-US" sz="2000" dirty="0"/>
              <a:t>Your clientele will be the focus of your research and extension program.</a:t>
            </a:r>
          </a:p>
          <a:p>
            <a:pPr marL="0" indent="0">
              <a:defRPr/>
            </a:pPr>
            <a:endParaRPr lang="en-US" altLang="en-US" sz="2000" dirty="0"/>
          </a:p>
          <a:p>
            <a:pPr>
              <a:buFont typeface="Arial" panose="020B0604020202020204" pitchFamily="34" charset="0"/>
              <a:buChar char="•"/>
              <a:defRPr/>
            </a:pPr>
            <a:r>
              <a:rPr lang="en-US" altLang="en-US" sz="2000" dirty="0"/>
              <a:t>Demonstrating extension efforts and impacts to your clientele groups is key to being successful in your merits and promotions.</a:t>
            </a:r>
            <a:br>
              <a:rPr lang="en-US" altLang="en-US" sz="2000" dirty="0"/>
            </a:br>
            <a:endParaRPr lang="en-US" altLang="en-US" sz="2000" dirty="0"/>
          </a:p>
          <a:p>
            <a:pPr>
              <a:buFont typeface="Arial" panose="020B0604020202020204" pitchFamily="34" charset="0"/>
              <a:buChar char="•"/>
              <a:defRPr/>
            </a:pPr>
            <a:r>
              <a:rPr lang="en-US" altLang="en-US" sz="2000" dirty="0"/>
              <a:t>To start, your PVA and PD should provide key information on what clientele groups your position is intended to serve – but usually only in broad, industry-wide terms. You should fine tune this information to discover </a:t>
            </a:r>
            <a:r>
              <a:rPr lang="en-US" altLang="en-US" sz="2000" u="sng" dirty="0"/>
              <a:t>additional</a:t>
            </a:r>
            <a:r>
              <a:rPr lang="en-US" altLang="en-US" sz="2000" dirty="0"/>
              <a:t> groups (i.e. special niche or auxiliary industries) whose members could also benefit from your program.</a:t>
            </a:r>
          </a:p>
          <a:p>
            <a:pPr marL="0" indent="0">
              <a:defRPr/>
            </a:pPr>
            <a:endParaRPr lang="en-US" altLang="en-US" sz="2000" dirty="0"/>
          </a:p>
          <a:p>
            <a:pPr>
              <a:buFont typeface="Arial" panose="020B0604020202020204" pitchFamily="34" charset="0"/>
              <a:buChar char="•"/>
              <a:defRPr/>
            </a:pPr>
            <a:r>
              <a:rPr lang="en-US" sz="2000" dirty="0"/>
              <a:t>PR Reviewers look to your position description, program summary narrative, and extension tables to determine if your program is serving your defined clientele.</a:t>
            </a:r>
            <a:endParaRPr lang="en-US" altLang="en-US" sz="2400" dirty="0"/>
          </a:p>
        </p:txBody>
      </p:sp>
    </p:spTree>
  </p:cSld>
  <p:clrMapOvr>
    <a:masterClrMapping/>
  </p:clrMapOvr>
  <p:transition spd="slow" advTm="3854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457200" y="51115"/>
            <a:ext cx="8229600" cy="762000"/>
          </a:xfrm>
        </p:spPr>
        <p:txBody>
          <a:bodyPr/>
          <a:lstStyle/>
          <a:p>
            <a:r>
              <a:rPr lang="en-US" altLang="en-US" b="1" dirty="0"/>
              <a:t>AA Documentation</a:t>
            </a:r>
          </a:p>
        </p:txBody>
      </p:sp>
      <p:sp>
        <p:nvSpPr>
          <p:cNvPr id="33795" name="Content Placeholder 2"/>
          <p:cNvSpPr>
            <a:spLocks noGrp="1"/>
          </p:cNvSpPr>
          <p:nvPr>
            <p:ph idx="1"/>
          </p:nvPr>
        </p:nvSpPr>
        <p:spPr>
          <a:xfrm>
            <a:off x="304800" y="849987"/>
            <a:ext cx="8534400" cy="5181600"/>
          </a:xfrm>
        </p:spPr>
        <p:txBody>
          <a:bodyPr/>
          <a:lstStyle/>
          <a:p>
            <a:r>
              <a:rPr lang="en-US" altLang="en-US" sz="2400" dirty="0"/>
              <a:t>Promotional material and program outreach</a:t>
            </a:r>
          </a:p>
          <a:p>
            <a:pPr lvl="1">
              <a:buFont typeface="Wingdings" panose="05000000000000000000" pitchFamily="2" charset="2"/>
              <a:buChar char="§"/>
            </a:pPr>
            <a:r>
              <a:rPr lang="en-US" altLang="en-US" sz="2200" dirty="0">
                <a:solidFill>
                  <a:schemeClr val="accent1"/>
                </a:solidFill>
              </a:rPr>
              <a:t>News releases, radio spots, newsletters, flyers, other mass media</a:t>
            </a:r>
          </a:p>
          <a:p>
            <a:pPr lvl="1">
              <a:buFont typeface="Wingdings" panose="05000000000000000000" pitchFamily="2" charset="2"/>
              <a:buChar char="§"/>
            </a:pPr>
            <a:r>
              <a:rPr lang="en-US" altLang="en-US" sz="2200" dirty="0">
                <a:solidFill>
                  <a:schemeClr val="accent1"/>
                </a:solidFill>
              </a:rPr>
              <a:t>Nondiscrimination statement on promotional materials</a:t>
            </a:r>
          </a:p>
          <a:p>
            <a:pPr lvl="1">
              <a:buFont typeface="Wingdings" panose="05000000000000000000" pitchFamily="2" charset="2"/>
              <a:buChar char="§"/>
            </a:pPr>
            <a:r>
              <a:rPr lang="en-US" altLang="en-US" sz="2200" dirty="0">
                <a:solidFill>
                  <a:schemeClr val="accent1"/>
                </a:solidFill>
              </a:rPr>
              <a:t>Accommodation statement or icon</a:t>
            </a:r>
          </a:p>
          <a:p>
            <a:pPr lvl="1">
              <a:buFont typeface="Wingdings" panose="05000000000000000000" pitchFamily="2" charset="2"/>
              <a:buChar char="§"/>
            </a:pPr>
            <a:r>
              <a:rPr lang="en-US" altLang="en-US" sz="2200" dirty="0">
                <a:solidFill>
                  <a:schemeClr val="accent1"/>
                </a:solidFill>
              </a:rPr>
              <a:t>Keep notes that demonstrate your outreach to underrepresented individuals/groups</a:t>
            </a:r>
          </a:p>
          <a:p>
            <a:r>
              <a:rPr lang="en-US" altLang="en-US" sz="2400" dirty="0"/>
              <a:t>Mailing lists</a:t>
            </a:r>
          </a:p>
          <a:p>
            <a:pPr lvl="1">
              <a:buFont typeface="Wingdings" panose="05000000000000000000" pitchFamily="2" charset="2"/>
              <a:buChar char="§"/>
            </a:pPr>
            <a:r>
              <a:rPr lang="en-US" altLang="en-US" sz="2200" dirty="0">
                <a:solidFill>
                  <a:schemeClr val="accent1"/>
                </a:solidFill>
              </a:rPr>
              <a:t>Keep mailing and e-mail lists up to date</a:t>
            </a:r>
          </a:p>
          <a:p>
            <a:pPr lvl="1">
              <a:buFont typeface="Wingdings" panose="05000000000000000000" pitchFamily="2" charset="2"/>
              <a:buChar char="§"/>
            </a:pPr>
            <a:r>
              <a:rPr lang="en-US" altLang="en-US" sz="2200" dirty="0">
                <a:solidFill>
                  <a:schemeClr val="accent1"/>
                </a:solidFill>
              </a:rPr>
              <a:t>Notation about race, ethnicity, gender</a:t>
            </a:r>
          </a:p>
          <a:p>
            <a:pPr lvl="1">
              <a:buFont typeface="Wingdings" panose="05000000000000000000" pitchFamily="2" charset="2"/>
              <a:buChar char="§"/>
            </a:pPr>
            <a:r>
              <a:rPr lang="en-US" altLang="en-US" sz="2200" dirty="0">
                <a:solidFill>
                  <a:schemeClr val="accent1"/>
                </a:solidFill>
              </a:rPr>
              <a:t>Update frequently (12-18 months)</a:t>
            </a:r>
          </a:p>
          <a:p>
            <a:r>
              <a:rPr lang="en-US" altLang="en-US" sz="2400" dirty="0"/>
              <a:t>Assurance of Nondiscrimination Forms</a:t>
            </a:r>
          </a:p>
          <a:p>
            <a:r>
              <a:rPr lang="en-US" altLang="en-US" sz="2400" dirty="0"/>
              <a:t>Meeting sign-in sheets/documentation.</a:t>
            </a:r>
          </a:p>
          <a:p>
            <a:pPr lvl="1"/>
            <a:endParaRPr lang="en-US" altLang="en-US" sz="2200" dirty="0"/>
          </a:p>
        </p:txBody>
      </p:sp>
    </p:spTree>
    <p:extLst>
      <p:ext uri="{BB962C8B-B14F-4D97-AF65-F5344CB8AC3E}">
        <p14:creationId xmlns:p14="http://schemas.microsoft.com/office/powerpoint/2010/main" val="1258219654"/>
      </p:ext>
    </p:extLst>
  </p:cSld>
  <p:clrMapOvr>
    <a:masterClrMapping/>
  </p:clrMapOvr>
  <p:transition spd="slow" advTm="46624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457200" y="274638"/>
            <a:ext cx="8229600" cy="795337"/>
          </a:xfrm>
        </p:spPr>
        <p:txBody>
          <a:bodyPr/>
          <a:lstStyle/>
          <a:p>
            <a:r>
              <a:rPr lang="en-US" altLang="en-US">
                <a:solidFill>
                  <a:schemeClr val="accent1"/>
                </a:solidFill>
              </a:rPr>
              <a:t>FAQs</a:t>
            </a:r>
          </a:p>
        </p:txBody>
      </p:sp>
      <p:sp>
        <p:nvSpPr>
          <p:cNvPr id="35843" name="Content Placeholder 2"/>
          <p:cNvSpPr>
            <a:spLocks noGrp="1"/>
          </p:cNvSpPr>
          <p:nvPr>
            <p:ph idx="1"/>
          </p:nvPr>
        </p:nvSpPr>
        <p:spPr>
          <a:xfrm>
            <a:off x="282575" y="1069975"/>
            <a:ext cx="8578850" cy="4795838"/>
          </a:xfrm>
        </p:spPr>
        <p:txBody>
          <a:bodyPr/>
          <a:lstStyle/>
          <a:p>
            <a:r>
              <a:rPr lang="en-US" altLang="en-US"/>
              <a:t>Are Cooperative Extension Academics required to conduct an Affirmative Action Program?</a:t>
            </a:r>
            <a:br>
              <a:rPr lang="en-US" altLang="en-US"/>
            </a:br>
            <a:endParaRPr lang="en-US" altLang="en-US" sz="1800"/>
          </a:p>
          <a:p>
            <a:pPr lvl="1">
              <a:buFont typeface="Wingdings" panose="05000000000000000000" pitchFamily="2" charset="2"/>
              <a:buChar char="§"/>
            </a:pPr>
            <a:r>
              <a:rPr lang="en-US" altLang="en-US" sz="2400">
                <a:solidFill>
                  <a:schemeClr val="accent1"/>
                </a:solidFill>
              </a:rPr>
              <a:t>Yes, the UCCE Academic is required to have AA as part of their program development/plans.</a:t>
            </a:r>
          </a:p>
          <a:p>
            <a:pPr lvl="1">
              <a:buFont typeface="Wingdings" panose="05000000000000000000" pitchFamily="2" charset="2"/>
              <a:buChar char="§"/>
            </a:pPr>
            <a:r>
              <a:rPr lang="en-US" altLang="en-US" sz="2400">
                <a:solidFill>
                  <a:schemeClr val="accent1"/>
                </a:solidFill>
              </a:rPr>
              <a:t>AA was established by the federal government in 1965 and all agencies that receive federal funding, such as UCCE, are required to have in place an affirmative action plan that includes non-discrimination in hiring practices and equal access to programs.</a:t>
            </a:r>
          </a:p>
        </p:txBody>
      </p:sp>
    </p:spTree>
    <p:extLst>
      <p:ext uri="{BB962C8B-B14F-4D97-AF65-F5344CB8AC3E}">
        <p14:creationId xmlns:p14="http://schemas.microsoft.com/office/powerpoint/2010/main" val="3664490230"/>
      </p:ext>
    </p:extLst>
  </p:cSld>
  <p:clrMapOvr>
    <a:masterClrMapping/>
  </p:clrMapOvr>
  <p:transition spd="slow" advTm="3600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457200" y="274638"/>
            <a:ext cx="8229600" cy="639762"/>
          </a:xfrm>
        </p:spPr>
        <p:txBody>
          <a:bodyPr/>
          <a:lstStyle/>
          <a:p>
            <a:r>
              <a:rPr lang="en-US" altLang="en-US">
                <a:solidFill>
                  <a:schemeClr val="accent1"/>
                </a:solidFill>
              </a:rPr>
              <a:t>FAQs</a:t>
            </a:r>
          </a:p>
        </p:txBody>
      </p:sp>
      <p:sp>
        <p:nvSpPr>
          <p:cNvPr id="37891" name="Content Placeholder 2"/>
          <p:cNvSpPr>
            <a:spLocks noGrp="1"/>
          </p:cNvSpPr>
          <p:nvPr>
            <p:ph idx="1"/>
          </p:nvPr>
        </p:nvSpPr>
        <p:spPr>
          <a:xfrm>
            <a:off x="184150" y="914400"/>
            <a:ext cx="8764588" cy="4951413"/>
          </a:xfrm>
        </p:spPr>
        <p:txBody>
          <a:bodyPr/>
          <a:lstStyle/>
          <a:p>
            <a:r>
              <a:rPr lang="en-US" altLang="en-US" dirty="0"/>
              <a:t>Must My CE Program be in Parity?</a:t>
            </a:r>
          </a:p>
          <a:p>
            <a:pPr lvl="1">
              <a:buFont typeface="Wingdings" panose="05000000000000000000" pitchFamily="2" charset="2"/>
              <a:buChar char="§"/>
            </a:pPr>
            <a:r>
              <a:rPr lang="en-US" altLang="en-US" sz="2400" dirty="0">
                <a:solidFill>
                  <a:schemeClr val="accent1"/>
                </a:solidFill>
              </a:rPr>
              <a:t>Your program must meet Civil Rights Compliance  </a:t>
            </a:r>
          </a:p>
          <a:p>
            <a:pPr lvl="1">
              <a:buFont typeface="Wingdings" panose="05000000000000000000" pitchFamily="2" charset="2"/>
              <a:buChar char="§"/>
            </a:pPr>
            <a:r>
              <a:rPr lang="en-US" altLang="en-US" sz="2400" dirty="0">
                <a:solidFill>
                  <a:schemeClr val="accent1"/>
                </a:solidFill>
              </a:rPr>
              <a:t>Compliance can be met by achieving Parity or by All Reasonable Effort (ARE).  The long term goal is to have your CE program in compliance through Parity </a:t>
            </a:r>
          </a:p>
          <a:p>
            <a:pPr lvl="1">
              <a:buFont typeface="Wingdings" panose="05000000000000000000" pitchFamily="2" charset="2"/>
              <a:buChar char="§"/>
            </a:pPr>
            <a:r>
              <a:rPr lang="en-US" altLang="en-US" sz="2400" dirty="0">
                <a:solidFill>
                  <a:schemeClr val="accent1"/>
                </a:solidFill>
              </a:rPr>
              <a:t>Your program establishes ARE when you use at least 3 of 4 specific outreach activities to reach protected groups </a:t>
            </a:r>
          </a:p>
          <a:p>
            <a:pPr lvl="2">
              <a:buFont typeface="Wingdings" panose="05000000000000000000" pitchFamily="2" charset="2"/>
              <a:buChar char="ü"/>
            </a:pPr>
            <a:r>
              <a:rPr lang="en-US" altLang="en-US" sz="2000" dirty="0"/>
              <a:t>All available mass media</a:t>
            </a:r>
          </a:p>
          <a:p>
            <a:pPr lvl="2">
              <a:buFont typeface="Wingdings" panose="05000000000000000000" pitchFamily="2" charset="2"/>
              <a:buChar char="ü"/>
            </a:pPr>
            <a:r>
              <a:rPr lang="en-US" altLang="en-US" sz="2000" dirty="0"/>
              <a:t>Newsletters, promotional materials</a:t>
            </a:r>
          </a:p>
          <a:p>
            <a:pPr lvl="2">
              <a:buFont typeface="Wingdings" panose="05000000000000000000" pitchFamily="2" charset="2"/>
              <a:buChar char="ü"/>
            </a:pPr>
            <a:r>
              <a:rPr lang="en-US" altLang="en-US" sz="2000" dirty="0"/>
              <a:t>Personal letters/email/invitations</a:t>
            </a:r>
          </a:p>
          <a:p>
            <a:pPr lvl="2">
              <a:buFont typeface="Wingdings" panose="05000000000000000000" pitchFamily="2" charset="2"/>
              <a:buChar char="ü"/>
            </a:pPr>
            <a:r>
              <a:rPr lang="en-US" altLang="en-US" sz="2000" dirty="0"/>
              <a:t>Personal invitation (e.g. face-to-face).</a:t>
            </a:r>
          </a:p>
        </p:txBody>
      </p:sp>
    </p:spTree>
  </p:cSld>
  <p:clrMapOvr>
    <a:masterClrMapping/>
  </p:clrMapOvr>
  <p:transition spd="slow" advTm="8624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457200" y="92075"/>
            <a:ext cx="8229600" cy="639763"/>
          </a:xfrm>
        </p:spPr>
        <p:txBody>
          <a:bodyPr/>
          <a:lstStyle/>
          <a:p>
            <a:r>
              <a:rPr lang="en-US" altLang="en-US">
                <a:solidFill>
                  <a:schemeClr val="accent1"/>
                </a:solidFill>
              </a:rPr>
              <a:t>FAQs</a:t>
            </a:r>
          </a:p>
        </p:txBody>
      </p:sp>
      <p:sp>
        <p:nvSpPr>
          <p:cNvPr id="39939" name="Content Placeholder 2"/>
          <p:cNvSpPr>
            <a:spLocks noGrp="1"/>
          </p:cNvSpPr>
          <p:nvPr>
            <p:ph idx="1"/>
          </p:nvPr>
        </p:nvSpPr>
        <p:spPr>
          <a:xfrm>
            <a:off x="184150" y="762000"/>
            <a:ext cx="8764588" cy="4951413"/>
          </a:xfrm>
        </p:spPr>
        <p:txBody>
          <a:bodyPr/>
          <a:lstStyle/>
          <a:p>
            <a:r>
              <a:rPr lang="en-US" altLang="en-US" dirty="0"/>
              <a:t>How Do I Identify my Potential Clientele?</a:t>
            </a:r>
          </a:p>
          <a:p>
            <a:pPr lvl="1">
              <a:buFont typeface="Wingdings" panose="05000000000000000000" pitchFamily="2" charset="2"/>
              <a:buChar char="§"/>
            </a:pPr>
            <a:r>
              <a:rPr lang="en-US" altLang="en-US" sz="2400" dirty="0">
                <a:solidFill>
                  <a:schemeClr val="accent1"/>
                </a:solidFill>
              </a:rPr>
              <a:t>Start with you PD, then consult your CD/Supervisor and other advisors in similar programs to discover </a:t>
            </a:r>
            <a:r>
              <a:rPr lang="en-US" altLang="en-US" sz="2400" u="sng" dirty="0">
                <a:solidFill>
                  <a:schemeClr val="accent1"/>
                </a:solidFill>
              </a:rPr>
              <a:t>additional</a:t>
            </a:r>
            <a:r>
              <a:rPr lang="en-US" altLang="en-US" sz="2400" dirty="0">
                <a:solidFill>
                  <a:schemeClr val="accent1"/>
                </a:solidFill>
              </a:rPr>
              <a:t> clientele groups</a:t>
            </a:r>
          </a:p>
          <a:p>
            <a:pPr lvl="1">
              <a:buFont typeface="Wingdings" panose="05000000000000000000" pitchFamily="2" charset="2"/>
              <a:buChar char="§"/>
            </a:pPr>
            <a:r>
              <a:rPr lang="en-US" altLang="en-US" sz="2400" dirty="0">
                <a:solidFill>
                  <a:schemeClr val="accent1"/>
                </a:solidFill>
              </a:rPr>
              <a:t>Ask: Who has interest in my program and who will benefit?</a:t>
            </a:r>
          </a:p>
          <a:p>
            <a:pPr lvl="1">
              <a:buFont typeface="Wingdings" panose="05000000000000000000" pitchFamily="2" charset="2"/>
              <a:buChar char="§"/>
            </a:pPr>
            <a:r>
              <a:rPr lang="en-US" altLang="en-US" sz="2400" dirty="0">
                <a:solidFill>
                  <a:schemeClr val="accent1"/>
                </a:solidFill>
              </a:rPr>
              <a:t>Don’t forget the underrepresented or protected categories  </a:t>
            </a:r>
          </a:p>
          <a:p>
            <a:pPr lvl="1">
              <a:buFont typeface="Wingdings" panose="05000000000000000000" pitchFamily="2" charset="2"/>
              <a:buChar char="§"/>
            </a:pPr>
            <a:r>
              <a:rPr lang="en-US" altLang="en-US" sz="2400" dirty="0">
                <a:solidFill>
                  <a:schemeClr val="accent1"/>
                </a:solidFill>
              </a:rPr>
              <a:t>Learn about the demographics of your county/area by viewing data such as the US Census, Ag Census, local data and talking to knowledgeable individuals</a:t>
            </a:r>
          </a:p>
          <a:p>
            <a:pPr lvl="1">
              <a:buFont typeface="Wingdings" panose="05000000000000000000" pitchFamily="2" charset="2"/>
              <a:buChar char="§"/>
            </a:pPr>
            <a:r>
              <a:rPr lang="en-US" altLang="en-US" sz="2400" dirty="0">
                <a:solidFill>
                  <a:schemeClr val="accent1"/>
                </a:solidFill>
              </a:rPr>
              <a:t>Get out and network</a:t>
            </a:r>
          </a:p>
          <a:p>
            <a:pPr lvl="1">
              <a:buFont typeface="Wingdings" panose="05000000000000000000" pitchFamily="2" charset="2"/>
              <a:buChar char="§"/>
            </a:pPr>
            <a:r>
              <a:rPr lang="en-US" altLang="en-US" sz="2400" dirty="0">
                <a:solidFill>
                  <a:schemeClr val="accent1"/>
                </a:solidFill>
              </a:rPr>
              <a:t>Send a survey to potential clientele to see who is interested.</a:t>
            </a:r>
          </a:p>
        </p:txBody>
      </p:sp>
    </p:spTree>
  </p:cSld>
  <p:clrMapOvr>
    <a:masterClrMapping/>
  </p:clrMapOvr>
  <p:transition spd="slow" advTm="8274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457200" y="42863"/>
            <a:ext cx="8229600" cy="639762"/>
          </a:xfrm>
        </p:spPr>
        <p:txBody>
          <a:bodyPr/>
          <a:lstStyle/>
          <a:p>
            <a:r>
              <a:rPr lang="en-US" altLang="en-US" dirty="0">
                <a:solidFill>
                  <a:schemeClr val="accent1"/>
                </a:solidFill>
              </a:rPr>
              <a:t>FAQs</a:t>
            </a:r>
          </a:p>
        </p:txBody>
      </p:sp>
      <p:sp>
        <p:nvSpPr>
          <p:cNvPr id="41987" name="Content Placeholder 2"/>
          <p:cNvSpPr>
            <a:spLocks noGrp="1"/>
          </p:cNvSpPr>
          <p:nvPr>
            <p:ph idx="1"/>
          </p:nvPr>
        </p:nvSpPr>
        <p:spPr>
          <a:xfrm>
            <a:off x="184150" y="720725"/>
            <a:ext cx="8764588" cy="5060950"/>
          </a:xfrm>
        </p:spPr>
        <p:txBody>
          <a:bodyPr/>
          <a:lstStyle/>
          <a:p>
            <a:r>
              <a:rPr lang="en-US" altLang="en-US" sz="2800" dirty="0"/>
              <a:t>Am I Limited to One Clientele Group?</a:t>
            </a:r>
            <a:endParaRPr lang="en-US" altLang="en-US" sz="2400" dirty="0"/>
          </a:p>
          <a:p>
            <a:pPr lvl="1">
              <a:buFont typeface="Wingdings" panose="05000000000000000000" pitchFamily="2" charset="2"/>
              <a:buChar char="§"/>
            </a:pPr>
            <a:r>
              <a:rPr lang="en-US" altLang="en-US" sz="2400" dirty="0">
                <a:solidFill>
                  <a:schemeClr val="accent1"/>
                </a:solidFill>
              </a:rPr>
              <a:t>N</a:t>
            </a:r>
            <a:r>
              <a:rPr lang="en-US" altLang="en-US" sz="2000" dirty="0">
                <a:solidFill>
                  <a:schemeClr val="accent1"/>
                </a:solidFill>
              </a:rPr>
              <a:t>o, you are not limited to one clientele group, but you have to have at least  one clientele group. </a:t>
            </a:r>
            <a:r>
              <a:rPr lang="en-US" altLang="en-US" sz="2000" dirty="0"/>
              <a:t>However, if your clientele group is predominantly white and/or male, ANR strongly encourages you to identify an additional clientele group that may capture underrepresented peoples who are involved in some way with your program area but whom you may not have thought of as a distinct clientele group before. Assuming such a group of people exists, capturing them in another clientele group will help you more accurately reflect the demographics of your geographic area and increase the reach of your programmatic efforts and potentially help more people.</a:t>
            </a:r>
            <a:endParaRPr lang="en-US" altLang="en-US" sz="2000" dirty="0">
              <a:solidFill>
                <a:schemeClr val="accent1"/>
              </a:solidFill>
            </a:endParaRPr>
          </a:p>
          <a:p>
            <a:pPr lvl="1">
              <a:buFont typeface="Wingdings" panose="05000000000000000000" pitchFamily="2" charset="2"/>
              <a:buChar char="§"/>
            </a:pPr>
            <a:r>
              <a:rPr lang="en-US" altLang="en-US" sz="2400" dirty="0">
                <a:solidFill>
                  <a:schemeClr val="accent1"/>
                </a:solidFill>
              </a:rPr>
              <a:t>Examples of Clientele Groups:</a:t>
            </a:r>
          </a:p>
          <a:p>
            <a:pPr lvl="2">
              <a:buFont typeface="Wingdings" panose="05000000000000000000" pitchFamily="2" charset="2"/>
              <a:buChar char="ü"/>
            </a:pPr>
            <a:r>
              <a:rPr lang="en-US" altLang="en-US" sz="1800" dirty="0"/>
              <a:t>Example: All owners, operators, managers of __ commodity</a:t>
            </a:r>
          </a:p>
          <a:p>
            <a:pPr lvl="2">
              <a:buFont typeface="Wingdings" panose="05000000000000000000" pitchFamily="2" charset="2"/>
              <a:buChar char="ü"/>
            </a:pPr>
            <a:r>
              <a:rPr lang="en-US" altLang="en-US" sz="1800" dirty="0"/>
              <a:t>Example: All PCAs </a:t>
            </a:r>
          </a:p>
          <a:p>
            <a:pPr lvl="2">
              <a:buFont typeface="Wingdings" panose="05000000000000000000" pitchFamily="2" charset="2"/>
              <a:buChar char="ü"/>
            </a:pPr>
            <a:r>
              <a:rPr lang="en-US" altLang="en-US" sz="1800" dirty="0"/>
              <a:t>Example: Agencies and organizations that work in__ commodity arena</a:t>
            </a:r>
          </a:p>
          <a:p>
            <a:pPr lvl="2">
              <a:buFont typeface="Wingdings" panose="05000000000000000000" pitchFamily="2" charset="2"/>
              <a:buChar char="ü"/>
            </a:pPr>
            <a:r>
              <a:rPr lang="en-US" altLang="en-US" sz="1800" dirty="0"/>
              <a:t>Example: Farm labors</a:t>
            </a:r>
          </a:p>
          <a:p>
            <a:pPr lvl="1">
              <a:buFont typeface="Wingdings" panose="05000000000000000000" pitchFamily="2" charset="2"/>
              <a:buChar char="§"/>
            </a:pPr>
            <a:endParaRPr lang="en-US" altLang="en-US" sz="2400" dirty="0">
              <a:solidFill>
                <a:schemeClr val="accent1"/>
              </a:solidFill>
            </a:endParaRPr>
          </a:p>
        </p:txBody>
      </p:sp>
    </p:spTree>
  </p:cSld>
  <p:clrMapOvr>
    <a:masterClrMapping/>
  </p:clrMapOvr>
  <p:transition spd="slow" advTm="5874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457200" y="17463"/>
            <a:ext cx="8229600" cy="1006475"/>
          </a:xfrm>
        </p:spPr>
        <p:txBody>
          <a:bodyPr/>
          <a:lstStyle/>
          <a:p>
            <a:r>
              <a:rPr lang="en-US" altLang="en-US" dirty="0"/>
              <a:t>Overview of Affirmative Action</a:t>
            </a:r>
          </a:p>
        </p:txBody>
      </p:sp>
      <p:sp>
        <p:nvSpPr>
          <p:cNvPr id="7171" name="Content Placeholder 2"/>
          <p:cNvSpPr>
            <a:spLocks noGrp="1"/>
          </p:cNvSpPr>
          <p:nvPr>
            <p:ph idx="1"/>
          </p:nvPr>
        </p:nvSpPr>
        <p:spPr>
          <a:xfrm>
            <a:off x="457200" y="1109663"/>
            <a:ext cx="8331200" cy="3963987"/>
          </a:xfrm>
        </p:spPr>
        <p:txBody>
          <a:bodyPr/>
          <a:lstStyle/>
          <a:p>
            <a:r>
              <a:rPr lang="en-US" altLang="en-US" sz="2400" dirty="0"/>
              <a:t>Established by the federal government in</a:t>
            </a:r>
            <a:r>
              <a:rPr lang="en-US" altLang="en-US" sz="2400" b="1" i="1" dirty="0"/>
              <a:t> </a:t>
            </a:r>
            <a:r>
              <a:rPr lang="en-US" altLang="en-US" sz="2400" dirty="0"/>
              <a:t>1965 through an executive order signed by President Lyndon Johnson</a:t>
            </a:r>
          </a:p>
          <a:p>
            <a:r>
              <a:rPr lang="en-US" altLang="en-US" sz="2400" dirty="0"/>
              <a:t>Designed to eliminate the present effects of past discrimination, such as the underrepresentation of minorities and women; and, in addition, to encourage the employment of veterans and persons with disabilities.</a:t>
            </a:r>
          </a:p>
          <a:p>
            <a:r>
              <a:rPr lang="en-US" altLang="en-US" sz="2400" dirty="0"/>
              <a:t>Valuing inclusion and diversity to guide educational programming for our clientele.</a:t>
            </a:r>
          </a:p>
          <a:p>
            <a:r>
              <a:rPr lang="en-US" altLang="en-US" sz="2400" dirty="0"/>
              <a:t>Implement the ANR Core Values as an expression</a:t>
            </a:r>
            <a:br>
              <a:rPr lang="en-US" altLang="en-US" sz="2400" dirty="0"/>
            </a:br>
            <a:r>
              <a:rPr lang="en-US" altLang="en-US" sz="2400" dirty="0"/>
              <a:t>of support for the goals of Affirmative  Action.</a:t>
            </a:r>
          </a:p>
          <a:p>
            <a:endParaRPr lang="en-US" altLang="en-US" sz="2400" dirty="0"/>
          </a:p>
        </p:txBody>
      </p:sp>
      <p:pic>
        <p:nvPicPr>
          <p:cNvPr id="7172" name="Picture 2" descr="C:\Users\szmanton\AppData\Local\Microsoft\Windows\Temporary Internet Files\Content.IE5\L294FC6R\MC900197662[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1825" y="4116388"/>
            <a:ext cx="2065338"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7800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457200" y="63500"/>
            <a:ext cx="8229600" cy="552450"/>
          </a:xfrm>
        </p:spPr>
        <p:txBody>
          <a:bodyPr/>
          <a:lstStyle/>
          <a:p>
            <a:r>
              <a:rPr lang="en-US" altLang="en-US" dirty="0">
                <a:solidFill>
                  <a:schemeClr val="accent1"/>
                </a:solidFill>
              </a:rPr>
              <a:t>FAQs</a:t>
            </a:r>
          </a:p>
        </p:txBody>
      </p:sp>
      <p:sp>
        <p:nvSpPr>
          <p:cNvPr id="46083" name="Content Placeholder 2"/>
          <p:cNvSpPr>
            <a:spLocks noGrp="1"/>
          </p:cNvSpPr>
          <p:nvPr>
            <p:ph idx="1"/>
          </p:nvPr>
        </p:nvSpPr>
        <p:spPr>
          <a:xfrm>
            <a:off x="184150" y="604838"/>
            <a:ext cx="8502650" cy="5486400"/>
          </a:xfrm>
        </p:spPr>
        <p:txBody>
          <a:bodyPr/>
          <a:lstStyle/>
          <a:p>
            <a:r>
              <a:rPr lang="en-US" altLang="en-US" sz="2800" dirty="0"/>
              <a:t>Do I need to input contact data into Project Board?</a:t>
            </a:r>
            <a:endParaRPr lang="en-US" altLang="en-US" sz="2400" dirty="0"/>
          </a:p>
          <a:p>
            <a:pPr lvl="1">
              <a:buFont typeface="Wingdings" panose="05000000000000000000" pitchFamily="2" charset="2"/>
              <a:buChar char="§"/>
            </a:pPr>
            <a:r>
              <a:rPr lang="en-US" altLang="en-US" sz="1800" dirty="0">
                <a:solidFill>
                  <a:schemeClr val="accent1"/>
                </a:solidFill>
              </a:rPr>
              <a:t>YES.  A few exceptions include programs, as listed below, that collect data in other systems:</a:t>
            </a:r>
          </a:p>
          <a:p>
            <a:pPr lvl="1">
              <a:buFont typeface="Wingdings" panose="05000000000000000000" pitchFamily="2" charset="2"/>
              <a:buChar char="§"/>
            </a:pPr>
            <a:r>
              <a:rPr lang="en-US" altLang="en-US" sz="1800" dirty="0">
                <a:solidFill>
                  <a:schemeClr val="accent1"/>
                </a:solidFill>
              </a:rPr>
              <a:t>4-H Advisors are NOT required to enter club or group </a:t>
            </a:r>
            <a:r>
              <a:rPr lang="en-US" altLang="en-US" sz="1800" u="sng" dirty="0">
                <a:solidFill>
                  <a:schemeClr val="accent1"/>
                </a:solidFill>
              </a:rPr>
              <a:t>youth</a:t>
            </a:r>
            <a:r>
              <a:rPr lang="en-US" altLang="en-US" sz="1800" dirty="0">
                <a:solidFill>
                  <a:schemeClr val="accent1"/>
                </a:solidFill>
              </a:rPr>
              <a:t> enrollments as contacts in Project Board.</a:t>
            </a:r>
          </a:p>
          <a:p>
            <a:pPr lvl="1">
              <a:buFont typeface="Wingdings" panose="05000000000000000000" pitchFamily="2" charset="2"/>
              <a:buChar char="§"/>
            </a:pPr>
            <a:r>
              <a:rPr lang="en-US" altLang="en-US" sz="1800" dirty="0">
                <a:solidFill>
                  <a:schemeClr val="accent1"/>
                </a:solidFill>
              </a:rPr>
              <a:t>NFCS Advisors in UC </a:t>
            </a:r>
            <a:r>
              <a:rPr lang="en-US" altLang="en-US" sz="1800" dirty="0" err="1">
                <a:solidFill>
                  <a:schemeClr val="accent1"/>
                </a:solidFill>
              </a:rPr>
              <a:t>CalFresh</a:t>
            </a:r>
            <a:r>
              <a:rPr lang="en-US" altLang="en-US" sz="1800" dirty="0">
                <a:solidFill>
                  <a:schemeClr val="accent1"/>
                </a:solidFill>
              </a:rPr>
              <a:t> or EFNEP who have been entering adult and/or youth participants as contacts in Project Board (and are comfortable with their baseline data) may continue to do so.  Those who have </a:t>
            </a:r>
            <a:r>
              <a:rPr lang="en-US" altLang="en-US" sz="1800" u="sng" dirty="0">
                <a:solidFill>
                  <a:schemeClr val="accent1"/>
                </a:solidFill>
              </a:rPr>
              <a:t>not</a:t>
            </a:r>
            <a:r>
              <a:rPr lang="en-US" altLang="en-US" sz="1800" dirty="0">
                <a:solidFill>
                  <a:schemeClr val="accent1"/>
                </a:solidFill>
              </a:rPr>
              <a:t> been entering into Project Board or are not comfortable with their baseline the YFC statewide office and AA office will take your participant data, establish a standardized baseline and determine compliance status.</a:t>
            </a:r>
          </a:p>
          <a:p>
            <a:pPr lvl="1">
              <a:buFont typeface="Wingdings" panose="05000000000000000000" pitchFamily="2" charset="2"/>
              <a:buChar char="§"/>
            </a:pPr>
            <a:r>
              <a:rPr lang="en-US" altLang="en-US" sz="1800" dirty="0">
                <a:solidFill>
                  <a:schemeClr val="accent1"/>
                </a:solidFill>
              </a:rPr>
              <a:t>All </a:t>
            </a:r>
            <a:r>
              <a:rPr lang="en-US" altLang="en-US" sz="1800" u="sng" dirty="0">
                <a:solidFill>
                  <a:schemeClr val="accent1"/>
                </a:solidFill>
              </a:rPr>
              <a:t>other</a:t>
            </a:r>
            <a:r>
              <a:rPr lang="en-US" altLang="en-US" sz="1800" dirty="0">
                <a:solidFill>
                  <a:schemeClr val="accent1"/>
                </a:solidFill>
              </a:rPr>
              <a:t> NFCS programs </a:t>
            </a:r>
            <a:r>
              <a:rPr lang="en-US" altLang="en-US" sz="1800" u="sng" dirty="0">
                <a:solidFill>
                  <a:schemeClr val="accent1"/>
                </a:solidFill>
              </a:rPr>
              <a:t>not</a:t>
            </a:r>
            <a:r>
              <a:rPr lang="en-US" altLang="en-US" sz="1800" dirty="0">
                <a:solidFill>
                  <a:schemeClr val="accent1"/>
                </a:solidFill>
              </a:rPr>
              <a:t> in </a:t>
            </a:r>
            <a:r>
              <a:rPr lang="en-US" altLang="en-US" sz="1800" dirty="0" err="1">
                <a:solidFill>
                  <a:schemeClr val="accent1"/>
                </a:solidFill>
              </a:rPr>
              <a:t>CalFresh</a:t>
            </a:r>
            <a:r>
              <a:rPr lang="en-US" altLang="en-US" sz="1800" dirty="0">
                <a:solidFill>
                  <a:schemeClr val="accent1"/>
                </a:solidFill>
              </a:rPr>
              <a:t> or EFNEP DO require their contact numbers to be entered in Project Board.</a:t>
            </a:r>
          </a:p>
          <a:p>
            <a:pPr lvl="1">
              <a:buFont typeface="Wingdings" panose="05000000000000000000" pitchFamily="2" charset="2"/>
              <a:buChar char="§"/>
            </a:pPr>
            <a:r>
              <a:rPr lang="en-US" altLang="en-US" sz="1800" dirty="0">
                <a:solidFill>
                  <a:schemeClr val="accent1"/>
                </a:solidFill>
              </a:rPr>
              <a:t>All 4-H and NFCS Advisors are required to enter their </a:t>
            </a:r>
            <a:r>
              <a:rPr lang="en-US" altLang="en-US" sz="1800" u="sng" dirty="0">
                <a:solidFill>
                  <a:schemeClr val="accent1"/>
                </a:solidFill>
              </a:rPr>
              <a:t>ARE</a:t>
            </a:r>
            <a:r>
              <a:rPr lang="en-US" altLang="en-US" sz="1800" dirty="0">
                <a:solidFill>
                  <a:schemeClr val="accent1"/>
                </a:solidFill>
              </a:rPr>
              <a:t> into Project Board.</a:t>
            </a:r>
          </a:p>
          <a:p>
            <a:pPr lvl="1">
              <a:buFont typeface="Wingdings" panose="05000000000000000000" pitchFamily="2" charset="2"/>
              <a:buChar char="§"/>
            </a:pPr>
            <a:r>
              <a:rPr lang="en-US" altLang="en-US" sz="1800" dirty="0">
                <a:solidFill>
                  <a:schemeClr val="accent1"/>
                </a:solidFill>
              </a:rPr>
              <a:t>IPM Regional/County Advisors are required to enter contact and ARE numbers in Project Board.	</a:t>
            </a:r>
          </a:p>
        </p:txBody>
      </p:sp>
    </p:spTree>
  </p:cSld>
  <p:clrMapOvr>
    <a:masterClrMapping/>
  </p:clrMapOvr>
  <p:transition spd="slow" advTm="9454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06713" y="0"/>
            <a:ext cx="1058862"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a:xfrm>
            <a:off x="542925" y="344488"/>
            <a:ext cx="8229600" cy="781050"/>
          </a:xfrm>
          <a:prstGeom prst="rect">
            <a:avLst/>
          </a:prstGeom>
        </p:spPr>
        <p:txBody>
          <a:bodyPr>
            <a:normAutofit fontScale="90000" lnSpcReduction="10000"/>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fontAlgn="auto">
              <a:spcAft>
                <a:spcPts val="0"/>
              </a:spcAft>
              <a:defRPr/>
            </a:pPr>
            <a:r>
              <a:rPr lang="en-US" dirty="0"/>
              <a:t>  </a:t>
            </a:r>
            <a:r>
              <a:rPr lang="en-US" sz="5300" b="1" dirty="0"/>
              <a:t>Evaluation</a:t>
            </a:r>
          </a:p>
        </p:txBody>
      </p:sp>
      <p:sp>
        <p:nvSpPr>
          <p:cNvPr id="7" name="Content Placeholder 2"/>
          <p:cNvSpPr txBox="1">
            <a:spLocks/>
          </p:cNvSpPr>
          <p:nvPr/>
        </p:nvSpPr>
        <p:spPr bwMode="auto">
          <a:xfrm>
            <a:off x="448502" y="998538"/>
            <a:ext cx="8305800" cy="4953000"/>
          </a:xfrm>
          <a:prstGeom prst="rect">
            <a:avLst/>
          </a:prstGeom>
          <a:noFill/>
          <a:ln w="9525">
            <a:noFill/>
            <a:miter lim="800000"/>
            <a:headEnd/>
            <a:tailEnd/>
          </a:ln>
        </p:spPr>
        <p:txBody>
          <a:bodyPr>
            <a:normAutofit/>
          </a:bodyPr>
          <a:lstStyle>
            <a:lvl1pPr marL="273050" indent="-273050" algn="l" rtl="0" fontAlgn="base">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fontAlgn="base">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fontAlgn="base">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fontAlgn="base">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fontAlgn="base">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eaLnBrk="1" fontAlgn="auto" hangingPunct="1">
              <a:spcAft>
                <a:spcPts val="0"/>
              </a:spcAft>
              <a:buClr>
                <a:schemeClr val="accent3"/>
              </a:buClr>
              <a:buFont typeface="Wingdings 2" pitchFamily="18" charset="2"/>
              <a:buNone/>
              <a:defRPr/>
            </a:pPr>
            <a:endParaRPr lang="en-US" sz="1300" dirty="0">
              <a:solidFill>
                <a:srgbClr val="FF0000"/>
              </a:solidFill>
            </a:endParaRPr>
          </a:p>
          <a:p>
            <a:pPr marL="274320" indent="-274320" eaLnBrk="1" fontAlgn="auto" hangingPunct="1">
              <a:spcAft>
                <a:spcPts val="0"/>
              </a:spcAft>
              <a:buClr>
                <a:schemeClr val="accent3"/>
              </a:buClr>
              <a:buFont typeface="Wingdings 2"/>
              <a:buChar char=""/>
              <a:defRPr/>
            </a:pPr>
            <a:r>
              <a:rPr lang="en-US" sz="2400" dirty="0"/>
              <a:t>County Director/MCP Director </a:t>
            </a:r>
            <a:r>
              <a:rPr lang="en-US" sz="2400" dirty="0">
                <a:solidFill>
                  <a:srgbClr val="FF0000"/>
                </a:solidFill>
              </a:rPr>
              <a:t>annually</a:t>
            </a:r>
            <a:r>
              <a:rPr lang="en-US" sz="2400" dirty="0"/>
              <a:t> communicate with their advisors about their contact reporting in Project Board.</a:t>
            </a:r>
          </a:p>
          <a:p>
            <a:pPr marL="274320" indent="-274320" eaLnBrk="1" fontAlgn="auto" hangingPunct="1">
              <a:spcAft>
                <a:spcPts val="0"/>
              </a:spcAft>
              <a:buClr>
                <a:schemeClr val="accent3"/>
              </a:buClr>
              <a:buFont typeface="Wingdings 2"/>
              <a:buChar char=""/>
              <a:defRPr/>
            </a:pPr>
            <a:r>
              <a:rPr lang="en-US" sz="2400" dirty="0"/>
              <a:t> Measurable Goals: establish measurable goals such as moving toward full parity in your program.</a:t>
            </a:r>
          </a:p>
          <a:p>
            <a:pPr marL="274320" indent="-274320" eaLnBrk="1" fontAlgn="auto" hangingPunct="1">
              <a:spcAft>
                <a:spcPts val="0"/>
              </a:spcAft>
              <a:buClr>
                <a:schemeClr val="accent3"/>
              </a:buClr>
              <a:buFont typeface="Wingdings 2"/>
              <a:buChar char=""/>
              <a:defRPr/>
            </a:pPr>
            <a:r>
              <a:rPr lang="en-US" sz="2400" dirty="0"/>
              <a:t>AA Office annually reviews Project Board reports and monitors progress toward compliance/parity. Also, supplies compliance status of programs of advisors up for Merit/ Promotion to ANR Administrators.</a:t>
            </a:r>
          </a:p>
          <a:p>
            <a:pPr marL="274320" indent="-274320" eaLnBrk="1" fontAlgn="auto" hangingPunct="1">
              <a:spcAft>
                <a:spcPts val="0"/>
              </a:spcAft>
              <a:buClr>
                <a:schemeClr val="accent3"/>
              </a:buClr>
              <a:buFont typeface="Wingdings 2"/>
              <a:buChar char=""/>
              <a:defRPr/>
            </a:pPr>
            <a:r>
              <a:rPr lang="en-US" sz="2400" dirty="0"/>
              <a:t> Advisors should be comfortable defending their choice of clientele group(s) and the source of their baseline data should there be a federal audit. </a:t>
            </a:r>
          </a:p>
          <a:p>
            <a:pPr marL="0" indent="0" eaLnBrk="1" fontAlgn="auto" hangingPunct="1">
              <a:spcAft>
                <a:spcPts val="0"/>
              </a:spcAft>
              <a:buClr>
                <a:schemeClr val="accent3"/>
              </a:buClr>
              <a:buFont typeface="Wingdings 2" pitchFamily="18" charset="2"/>
              <a:buNone/>
              <a:defRPr/>
            </a:pPr>
            <a:endParaRPr lang="en-US" sz="2400" dirty="0"/>
          </a:p>
          <a:p>
            <a:pPr marL="274320" indent="-274320" eaLnBrk="1" fontAlgn="auto" hangingPunct="1">
              <a:spcAft>
                <a:spcPts val="0"/>
              </a:spcAft>
              <a:buClr>
                <a:schemeClr val="accent3"/>
              </a:buClr>
              <a:buFont typeface="Wingdings 2"/>
              <a:buChar char=""/>
              <a:defRPr/>
            </a:pPr>
            <a:endParaRPr lang="en-US" sz="2400" dirty="0"/>
          </a:p>
          <a:p>
            <a:pPr marL="274320" indent="-274320" eaLnBrk="1" fontAlgn="auto" hangingPunct="1">
              <a:spcAft>
                <a:spcPts val="0"/>
              </a:spcAft>
              <a:buClr>
                <a:schemeClr val="accent3"/>
              </a:buClr>
              <a:buFont typeface="Wingdings 2"/>
              <a:buChar char=""/>
              <a:defRPr/>
            </a:pPr>
            <a:endParaRPr lang="en-US" sz="2400" dirty="0"/>
          </a:p>
        </p:txBody>
      </p:sp>
    </p:spTree>
  </p:cSld>
  <p:clrMapOvr>
    <a:masterClrMapping/>
  </p:clrMapOvr>
  <p:transition spd="slow" advTm="6207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19500" y="923925"/>
            <a:ext cx="1808163" cy="389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248150" y="3800475"/>
            <a:ext cx="609600" cy="646113"/>
          </a:xfrm>
          <a:prstGeom prst="rect">
            <a:avLst/>
          </a:prstGeom>
          <a:noFill/>
        </p:spPr>
        <p:txBody>
          <a:bodyPr>
            <a:spAutoFit/>
          </a:bodyPr>
          <a:lstStyle/>
          <a:p>
            <a:pPr eaLnBrk="1" hangingPunct="1">
              <a:defRPr/>
            </a:pPr>
            <a:r>
              <a:rPr lang="en-US" b="1" dirty="0">
                <a:solidFill>
                  <a:srgbClr val="FF0000"/>
                </a:solidFill>
                <a:latin typeface="+mn-lt"/>
              </a:rPr>
              <a:t>The End</a:t>
            </a:r>
          </a:p>
        </p:txBody>
      </p:sp>
    </p:spTree>
  </p:cSld>
  <p:clrMapOvr>
    <a:masterClrMapping/>
  </p:clrMapOvr>
  <p:transition spd="slow" advTm="905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3" descr="C:\Users\szmanton\AppData\Local\Microsoft\Windows\Temporary Internet Files\Content.IE5\E2OI2H88\MC900070936[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6113" y="4073525"/>
            <a:ext cx="1655762" cy="156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TextBox 1"/>
          <p:cNvSpPr txBox="1">
            <a:spLocks noChangeArrowheads="1"/>
          </p:cNvSpPr>
          <p:nvPr/>
        </p:nvSpPr>
        <p:spPr bwMode="auto">
          <a:xfrm>
            <a:off x="2222500" y="133350"/>
            <a:ext cx="60706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4400"/>
              <a:t>Questions?  Contact . . .</a:t>
            </a:r>
          </a:p>
        </p:txBody>
      </p:sp>
      <p:sp>
        <p:nvSpPr>
          <p:cNvPr id="52229" name="Title 1"/>
          <p:cNvSpPr txBox="1">
            <a:spLocks/>
          </p:cNvSpPr>
          <p:nvPr/>
        </p:nvSpPr>
        <p:spPr bwMode="auto">
          <a:xfrm>
            <a:off x="381000" y="1636620"/>
            <a:ext cx="8229600" cy="202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b"/>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4000" b="1" dirty="0"/>
              <a:t>David White</a:t>
            </a:r>
            <a:r>
              <a:rPr lang="en-US" altLang="en-US" sz="5000" b="1" dirty="0"/>
              <a:t/>
            </a:r>
            <a:br>
              <a:rPr lang="en-US" altLang="en-US" sz="5000" b="1" dirty="0"/>
            </a:br>
            <a:r>
              <a:rPr lang="en-US" altLang="en-US" b="1" dirty="0">
                <a:hlinkClick r:id="rId4"/>
              </a:rPr>
              <a:t>dewhite@ucanr.edu</a:t>
            </a:r>
            <a:r>
              <a:rPr lang="en-US" altLang="en-US" sz="4000" b="1" dirty="0"/>
              <a:t/>
            </a:r>
            <a:br>
              <a:rPr lang="en-US" altLang="en-US" sz="4000" b="1" dirty="0"/>
            </a:br>
            <a:endParaRPr lang="en-US" altLang="en-US" sz="1200" b="1" dirty="0"/>
          </a:p>
          <a:p>
            <a:pPr algn="ctr" eaLnBrk="1" hangingPunct="1">
              <a:spcBef>
                <a:spcPct val="0"/>
              </a:spcBef>
              <a:buFontTx/>
              <a:buNone/>
            </a:pPr>
            <a:r>
              <a:rPr lang="en-US" altLang="en-US" b="1" dirty="0"/>
              <a:t>530-750-1286</a:t>
            </a:r>
          </a:p>
        </p:txBody>
      </p:sp>
      <p:sp>
        <p:nvSpPr>
          <p:cNvPr id="52230" name="TextBox 2"/>
          <p:cNvSpPr txBox="1">
            <a:spLocks noChangeArrowheads="1"/>
          </p:cNvSpPr>
          <p:nvPr/>
        </p:nvSpPr>
        <p:spPr bwMode="auto">
          <a:xfrm>
            <a:off x="9694761" y="1715294"/>
            <a:ext cx="2087562"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1400" dirty="0"/>
              <a:t>Affirmative Action Compliance &amp; Title IX Officer</a:t>
            </a:r>
          </a:p>
        </p:txBody>
      </p:sp>
      <p:sp>
        <p:nvSpPr>
          <p:cNvPr id="52231" name="TextBox 8"/>
          <p:cNvSpPr txBox="1">
            <a:spLocks noChangeArrowheads="1"/>
          </p:cNvSpPr>
          <p:nvPr/>
        </p:nvSpPr>
        <p:spPr bwMode="auto">
          <a:xfrm>
            <a:off x="605244" y="1965503"/>
            <a:ext cx="208915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1400" dirty="0"/>
              <a:t>Project Board Affirmative Action policies and requirements and Title IX Investigator</a:t>
            </a:r>
          </a:p>
        </p:txBody>
      </p:sp>
    </p:spTree>
  </p:cSld>
  <p:clrMapOvr>
    <a:masterClrMapping/>
  </p:clrMapOvr>
  <p:transition spd="slow" advTm="2300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457200" y="430213"/>
            <a:ext cx="8229600" cy="1006475"/>
          </a:xfrm>
        </p:spPr>
        <p:txBody>
          <a:bodyPr/>
          <a:lstStyle/>
          <a:p>
            <a:pPr algn="l"/>
            <a:r>
              <a:rPr lang="en-US" altLang="en-US" sz="3600" b="1" dirty="0"/>
              <a:t>National Institute of Food and Agriculture 						</a:t>
            </a:r>
            <a:r>
              <a:rPr lang="en-US" altLang="en-US" sz="3200" b="1" dirty="0"/>
              <a:t>(NIFA)</a:t>
            </a:r>
          </a:p>
        </p:txBody>
      </p:sp>
      <p:sp>
        <p:nvSpPr>
          <p:cNvPr id="2" name="Content Placeholder 1"/>
          <p:cNvSpPr>
            <a:spLocks noGrp="1"/>
          </p:cNvSpPr>
          <p:nvPr>
            <p:ph idx="1"/>
          </p:nvPr>
        </p:nvSpPr>
        <p:spPr>
          <a:xfrm>
            <a:off x="457200" y="1846263"/>
            <a:ext cx="8229600" cy="3816350"/>
          </a:xfrm>
        </p:spPr>
        <p:txBody>
          <a:bodyPr/>
          <a:lstStyle/>
          <a:p>
            <a:pPr>
              <a:defRPr/>
            </a:pPr>
            <a:r>
              <a:rPr lang="en-US" sz="2000" dirty="0"/>
              <a:t>The Food, Conservation, and Energy Act of 2008 (the 2008 Farm Bill) authorized the creation of NIFA.</a:t>
            </a:r>
            <a:br>
              <a:rPr lang="en-US" sz="2000" dirty="0"/>
            </a:br>
            <a:endParaRPr lang="en-US" sz="1000" dirty="0"/>
          </a:p>
          <a:p>
            <a:pPr>
              <a:defRPr/>
            </a:pPr>
            <a:r>
              <a:rPr lang="en-US" sz="2000" dirty="0"/>
              <a:t>NIFA provides leadership and funding for programs that advance agriculture-related sciences through partnerships with the Land-Grant University System and their extension programs.</a:t>
            </a:r>
            <a:br>
              <a:rPr lang="en-US" sz="2000" dirty="0"/>
            </a:br>
            <a:endParaRPr lang="en-US" sz="1000" dirty="0"/>
          </a:p>
          <a:p>
            <a:pPr>
              <a:defRPr/>
            </a:pPr>
            <a:r>
              <a:rPr lang="en-US" sz="2000" dirty="0"/>
              <a:t>NIFA is a federal agency within the United States Department of Agriculture (USDA) — is </a:t>
            </a:r>
            <a:r>
              <a:rPr lang="en-US" sz="2000" i="1" dirty="0"/>
              <a:t>part of USDA’s Research, Education, and Economics (REE) mission area</a:t>
            </a:r>
            <a:r>
              <a:rPr lang="en-US" sz="2000" dirty="0"/>
              <a:t>. The </a:t>
            </a:r>
            <a:r>
              <a:rPr lang="en-US" sz="2000" i="1" dirty="0"/>
              <a:t>agency</a:t>
            </a:r>
            <a:r>
              <a:rPr lang="en-US" sz="2000" dirty="0"/>
              <a:t> administers federal funding to address the agricultural  issues impacting people’s daily lives and the nation’s future.</a:t>
            </a:r>
          </a:p>
          <a:p>
            <a:pPr marL="0" indent="0">
              <a:buFont typeface="Arial" panose="020B0604020202020204" pitchFamily="34" charset="0"/>
              <a:buNone/>
              <a:defRPr/>
            </a:pPr>
            <a:endParaRPr lang="en-US" dirty="0"/>
          </a:p>
        </p:txBody>
      </p:sp>
      <p:pic>
        <p:nvPicPr>
          <p:cNvPr id="819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41813" y="827088"/>
            <a:ext cx="105727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4190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457200" y="17463"/>
            <a:ext cx="8229600" cy="1006475"/>
          </a:xfrm>
        </p:spPr>
        <p:txBody>
          <a:bodyPr/>
          <a:lstStyle/>
          <a:p>
            <a:r>
              <a:rPr lang="en-US" altLang="en-US" sz="1600" b="1" i="1" dirty="0"/>
              <a:t>Program Access (Barriers)</a:t>
            </a:r>
            <a:br>
              <a:rPr lang="en-US" altLang="en-US" sz="1600" b="1" i="1" dirty="0"/>
            </a:br>
            <a:r>
              <a:rPr lang="en-US" altLang="en-US" sz="2400" b="1" dirty="0"/>
              <a:t>NIFA CIVIL RIGHTS REVIEW AREAS OF CONCERN/INTERESTS </a:t>
            </a:r>
            <a:endParaRPr lang="en-US" altLang="en-US" sz="2400" dirty="0"/>
          </a:p>
        </p:txBody>
      </p:sp>
      <p:sp>
        <p:nvSpPr>
          <p:cNvPr id="2" name="Content Placeholder 1"/>
          <p:cNvSpPr>
            <a:spLocks noGrp="1"/>
          </p:cNvSpPr>
          <p:nvPr>
            <p:ph idx="1"/>
          </p:nvPr>
        </p:nvSpPr>
        <p:spPr>
          <a:xfrm>
            <a:off x="457200" y="1220788"/>
            <a:ext cx="8229600" cy="3816350"/>
          </a:xfrm>
        </p:spPr>
        <p:txBody>
          <a:bodyPr/>
          <a:lstStyle/>
          <a:p>
            <a:pPr>
              <a:defRPr/>
            </a:pPr>
            <a:r>
              <a:rPr lang="en-US" sz="2000" dirty="0"/>
              <a:t>Quantity and quality in the collection and reporting of Extension and Research program and workforce race/ethnicity and gender data. </a:t>
            </a:r>
          </a:p>
          <a:p>
            <a:pPr>
              <a:defRPr/>
            </a:pPr>
            <a:r>
              <a:rPr lang="en-US" sz="2000" dirty="0"/>
              <a:t>Racial/ethnic and gender composition of academic workforce, staff workforce: any employees, volunteers that support Extension and Research. </a:t>
            </a:r>
          </a:p>
          <a:p>
            <a:pPr>
              <a:defRPr/>
            </a:pPr>
            <a:r>
              <a:rPr lang="en-US" sz="2000" dirty="0"/>
              <a:t>Identifying potential workforce and program audiences. </a:t>
            </a:r>
          </a:p>
          <a:p>
            <a:pPr>
              <a:defRPr/>
            </a:pPr>
            <a:r>
              <a:rPr lang="en-US" sz="2000" dirty="0"/>
              <a:t>Racial/ethnic and gender composition of committees and councils. </a:t>
            </a:r>
          </a:p>
          <a:p>
            <a:pPr>
              <a:defRPr/>
            </a:pPr>
            <a:r>
              <a:rPr lang="en-US" sz="2000" dirty="0"/>
              <a:t>National Origin discrimination and Limited English Proficiency </a:t>
            </a:r>
          </a:p>
          <a:p>
            <a:pPr>
              <a:defRPr/>
            </a:pPr>
            <a:r>
              <a:rPr lang="en-US" sz="2000" dirty="0"/>
              <a:t>Accessibility to the disabled and public notification for accommodation.</a:t>
            </a:r>
          </a:p>
          <a:p>
            <a:pPr marL="0" indent="0">
              <a:buFont typeface="Arial" panose="020B0604020202020204" pitchFamily="34" charset="0"/>
              <a:buNone/>
              <a:defRPr/>
            </a:pPr>
            <a:endParaRPr lang="en-US" dirty="0"/>
          </a:p>
        </p:txBody>
      </p:sp>
      <p:pic>
        <p:nvPicPr>
          <p:cNvPr id="922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70450" y="4435475"/>
            <a:ext cx="2043113" cy="204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4724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457200" y="17463"/>
            <a:ext cx="8229600" cy="1006475"/>
          </a:xfrm>
        </p:spPr>
        <p:txBody>
          <a:bodyPr/>
          <a:lstStyle/>
          <a:p>
            <a:r>
              <a:rPr lang="en-US" altLang="en-US" sz="2400" b="1" dirty="0"/>
              <a:t>CODE OF FEDERAL REGULATIONS (CFR)  </a:t>
            </a:r>
            <a:endParaRPr lang="en-US" altLang="en-US" sz="2400" dirty="0"/>
          </a:p>
        </p:txBody>
      </p:sp>
      <p:sp>
        <p:nvSpPr>
          <p:cNvPr id="2" name="Content Placeholder 1"/>
          <p:cNvSpPr>
            <a:spLocks noGrp="1"/>
          </p:cNvSpPr>
          <p:nvPr>
            <p:ph idx="1"/>
          </p:nvPr>
        </p:nvSpPr>
        <p:spPr>
          <a:xfrm>
            <a:off x="529118" y="619125"/>
            <a:ext cx="8229600" cy="4811713"/>
          </a:xfrm>
        </p:spPr>
        <p:txBody>
          <a:bodyPr/>
          <a:lstStyle/>
          <a:p>
            <a:pPr>
              <a:defRPr/>
            </a:pPr>
            <a:endParaRPr lang="en-US" sz="2000" dirty="0"/>
          </a:p>
          <a:p>
            <a:pPr>
              <a:defRPr/>
            </a:pPr>
            <a:r>
              <a:rPr lang="en-US" sz="1800" i="1" dirty="0">
                <a:solidFill>
                  <a:srgbClr val="FF0000"/>
                </a:solidFill>
              </a:rPr>
              <a:t>7 CFR part 15 </a:t>
            </a:r>
            <a:r>
              <a:rPr lang="en-US" sz="1800" dirty="0"/>
              <a:t>—Nondiscrimination on the basis of race, color, or national origin.</a:t>
            </a:r>
          </a:p>
          <a:p>
            <a:pPr>
              <a:defRPr/>
            </a:pPr>
            <a:r>
              <a:rPr lang="en-US" sz="1800" dirty="0">
                <a:solidFill>
                  <a:srgbClr val="FF0000"/>
                </a:solidFill>
              </a:rPr>
              <a:t>7 CFR </a:t>
            </a:r>
            <a:r>
              <a:rPr lang="en-US" sz="1800">
                <a:solidFill>
                  <a:srgbClr val="FF0000"/>
                </a:solidFill>
              </a:rPr>
              <a:t>part 15</a:t>
            </a:r>
            <a:r>
              <a:rPr lang="en-US" sz="1800" dirty="0">
                <a:solidFill>
                  <a:srgbClr val="FF0000"/>
                </a:solidFill>
              </a:rPr>
              <a:t>, Subpart A </a:t>
            </a:r>
            <a:r>
              <a:rPr lang="en-US" sz="1800" dirty="0"/>
              <a:t>—“Nondiscrimination in Federally-Assisted Programs of the USDA—Effectuation of Title VI of the Civil Rights Act of 1964” </a:t>
            </a:r>
          </a:p>
          <a:p>
            <a:pPr>
              <a:defRPr/>
            </a:pPr>
            <a:r>
              <a:rPr lang="en-US" sz="1800" i="1" dirty="0">
                <a:solidFill>
                  <a:srgbClr val="FF0000"/>
                </a:solidFill>
              </a:rPr>
              <a:t>7 CFR part 15a.1 </a:t>
            </a:r>
            <a:r>
              <a:rPr lang="en-US" sz="1800" dirty="0"/>
              <a:t>—“The purpose of this part is to effectuate Title IX of the Education Amendments of 1972, Discrimination on the basis of Sex in any education program or activity receiving federal financial assistance…” </a:t>
            </a:r>
          </a:p>
          <a:p>
            <a:pPr>
              <a:defRPr/>
            </a:pPr>
            <a:r>
              <a:rPr lang="en-US" sz="1800" i="1" dirty="0">
                <a:solidFill>
                  <a:srgbClr val="FF0000"/>
                </a:solidFill>
              </a:rPr>
              <a:t>7 CFR part 15b</a:t>
            </a:r>
            <a:r>
              <a:rPr lang="en-US" sz="1800" dirty="0"/>
              <a:t>—Nondiscrimination on the basis of HANDICAP in program or activities receiving federal financial assistance 7 CFR 15B.1 “The purpose of this part is to implement section 504 of the Rehabilitation Act of 1973 …</a:t>
            </a:r>
            <a:r>
              <a:rPr lang="en-US" sz="1800" i="1" dirty="0"/>
              <a:t>{Also ADA Amendments Act of 2008}</a:t>
            </a:r>
            <a:endParaRPr lang="en-US" sz="1800" dirty="0"/>
          </a:p>
          <a:p>
            <a:pPr>
              <a:defRPr/>
            </a:pPr>
            <a:r>
              <a:rPr lang="en-US" sz="1800" i="1" dirty="0">
                <a:solidFill>
                  <a:srgbClr val="FF0000"/>
                </a:solidFill>
              </a:rPr>
              <a:t>45 CFR PART 90</a:t>
            </a:r>
            <a:r>
              <a:rPr lang="en-US" sz="1800" dirty="0"/>
              <a:t>– Nondiscrimination on the basis of AGE in programs or activities receiving federal financial assistance (Health and Human Services) </a:t>
            </a:r>
          </a:p>
          <a:p>
            <a:pPr>
              <a:defRPr/>
            </a:pPr>
            <a:r>
              <a:rPr lang="en-US" sz="1800" i="1" dirty="0">
                <a:solidFill>
                  <a:srgbClr val="FF0000"/>
                </a:solidFill>
              </a:rPr>
              <a:t>28 CFR </a:t>
            </a:r>
            <a:r>
              <a:rPr lang="en-US" sz="1800" dirty="0">
                <a:solidFill>
                  <a:srgbClr val="FF0000"/>
                </a:solidFill>
              </a:rPr>
              <a:t>§</a:t>
            </a:r>
            <a:r>
              <a:rPr lang="en-US" sz="1800" i="1" dirty="0">
                <a:solidFill>
                  <a:srgbClr val="FF0000"/>
                </a:solidFill>
              </a:rPr>
              <a:t>42.104 (b)</a:t>
            </a:r>
            <a:r>
              <a:rPr lang="en-US" sz="1800" i="1" dirty="0"/>
              <a:t>- </a:t>
            </a:r>
            <a:r>
              <a:rPr lang="en-US" sz="1800" dirty="0"/>
              <a:t>A recipient may not on the ground of race, color or national origin.. “deny a person the opportunity to participate as a member of a planning or advisory body which is an integral part of the program.”</a:t>
            </a:r>
          </a:p>
          <a:p>
            <a:pPr>
              <a:defRPr/>
            </a:pPr>
            <a:endParaRPr lang="en-US" sz="2000" dirty="0"/>
          </a:p>
          <a:p>
            <a:pPr marL="0" indent="0">
              <a:buFont typeface="Arial" panose="020B0604020202020204" pitchFamily="34" charset="0"/>
              <a:buNone/>
              <a:defRPr/>
            </a:pPr>
            <a:endParaRPr lang="en-US" sz="2000" dirty="0"/>
          </a:p>
        </p:txBody>
      </p:sp>
    </p:spTree>
  </p:cSld>
  <p:clrMapOvr>
    <a:masterClrMapping/>
  </p:clrMapOvr>
  <p:transition spd="slow" advTm="2354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17463"/>
            <a:ext cx="8229600" cy="1006475"/>
          </a:xfrm>
        </p:spPr>
        <p:txBody>
          <a:bodyPr/>
          <a:lstStyle/>
          <a:p>
            <a:r>
              <a:rPr lang="en-US" altLang="en-US" sz="2400" b="1" dirty="0"/>
              <a:t>CODE OF FEDERAL REGULATIONS (CFR) </a:t>
            </a:r>
            <a:br>
              <a:rPr lang="en-US" altLang="en-US" sz="2400" b="1" dirty="0"/>
            </a:br>
            <a:r>
              <a:rPr lang="en-US" altLang="en-US" sz="1800" b="1" dirty="0"/>
              <a:t>(cont.)</a:t>
            </a:r>
            <a:endParaRPr lang="en-US" altLang="en-US" sz="1800" dirty="0"/>
          </a:p>
        </p:txBody>
      </p:sp>
      <p:sp>
        <p:nvSpPr>
          <p:cNvPr id="2" name="Content Placeholder 1"/>
          <p:cNvSpPr>
            <a:spLocks noGrp="1"/>
          </p:cNvSpPr>
          <p:nvPr>
            <p:ph idx="1"/>
          </p:nvPr>
        </p:nvSpPr>
        <p:spPr>
          <a:xfrm>
            <a:off x="457200" y="819150"/>
            <a:ext cx="8229600" cy="3952875"/>
          </a:xfrm>
        </p:spPr>
        <p:txBody>
          <a:bodyPr/>
          <a:lstStyle/>
          <a:p>
            <a:pPr>
              <a:defRPr/>
            </a:pPr>
            <a:endParaRPr lang="en-US" sz="2000" dirty="0"/>
          </a:p>
          <a:p>
            <a:pPr>
              <a:defRPr/>
            </a:pPr>
            <a:r>
              <a:rPr lang="en-US" sz="1800" i="1" dirty="0">
                <a:solidFill>
                  <a:srgbClr val="FF0000"/>
                </a:solidFill>
              </a:rPr>
              <a:t>7 CFR, Subpart A </a:t>
            </a:r>
            <a:r>
              <a:rPr lang="en-US" sz="1800" dirty="0">
                <a:solidFill>
                  <a:srgbClr val="FF0000"/>
                </a:solidFill>
              </a:rPr>
              <a:t>§ </a:t>
            </a:r>
            <a:r>
              <a:rPr lang="en-US" sz="1800" i="1" dirty="0">
                <a:solidFill>
                  <a:srgbClr val="FF0000"/>
                </a:solidFill>
              </a:rPr>
              <a:t>15.5, (b) </a:t>
            </a:r>
            <a:r>
              <a:rPr lang="en-US" sz="1800" i="1" dirty="0"/>
              <a:t> </a:t>
            </a:r>
            <a:r>
              <a:rPr lang="en-US" sz="1800" dirty="0"/>
              <a:t>“Each recipient </a:t>
            </a:r>
            <a:r>
              <a:rPr lang="en-US" sz="1800" b="1" dirty="0"/>
              <a:t>(primary and other recipients) </a:t>
            </a:r>
            <a:r>
              <a:rPr lang="en-US" sz="1800" dirty="0"/>
              <a:t>shall keep such records and submit to the Agency timely, complete, and accurate compliance reports at such times, and in such form and containing such information, as the Agency may determine to be necessary to ascertain whether the recipient has complied or is complying …”  </a:t>
            </a:r>
          </a:p>
          <a:p>
            <a:pPr>
              <a:defRPr/>
            </a:pPr>
            <a:endParaRPr lang="en-US" sz="1800" dirty="0"/>
          </a:p>
          <a:p>
            <a:pPr marL="0" indent="0">
              <a:buFont typeface="Arial" panose="020B0604020202020204" pitchFamily="34" charset="0"/>
              <a:buNone/>
              <a:defRPr/>
            </a:pPr>
            <a:endParaRPr lang="en-US" sz="1800" dirty="0"/>
          </a:p>
          <a:p>
            <a:pPr marL="0" indent="0">
              <a:buFont typeface="Arial" panose="020B0604020202020204" pitchFamily="34" charset="0"/>
              <a:buNone/>
              <a:defRPr/>
            </a:pPr>
            <a:r>
              <a:rPr lang="en-US" sz="1800" dirty="0"/>
              <a:t>	“…have available for the Agency racial and ethnic data showing the extent to which members of minority groups are beneficiaries of federally assisted programs.” (Also reference </a:t>
            </a:r>
            <a:r>
              <a:rPr lang="en-US" sz="1800" i="1" dirty="0">
                <a:solidFill>
                  <a:srgbClr val="FF0000"/>
                </a:solidFill>
              </a:rPr>
              <a:t>USDA DR-4300-005</a:t>
            </a:r>
            <a:r>
              <a:rPr lang="en-US" sz="1800" dirty="0"/>
              <a:t>)</a:t>
            </a:r>
          </a:p>
          <a:p>
            <a:pPr marL="0" indent="0">
              <a:buFont typeface="Arial" panose="020B0604020202020204" pitchFamily="34" charset="0"/>
              <a:buNone/>
              <a:defRPr/>
            </a:pPr>
            <a:endParaRPr lang="en-US" sz="1800" dirty="0"/>
          </a:p>
          <a:p>
            <a:pPr>
              <a:defRPr/>
            </a:pPr>
            <a:endParaRPr lang="en-US" sz="2000" dirty="0"/>
          </a:p>
          <a:p>
            <a:pPr marL="0" indent="0">
              <a:buFont typeface="Arial" panose="020B0604020202020204" pitchFamily="34" charset="0"/>
              <a:buNone/>
              <a:defRPr/>
            </a:pPr>
            <a:endParaRPr lang="en-US" sz="2000" dirty="0"/>
          </a:p>
        </p:txBody>
      </p:sp>
    </p:spTree>
  </p:cSld>
  <p:clrMapOvr>
    <a:masterClrMapping/>
  </p:clrMapOvr>
  <p:transition spd="slow" advTm="2724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altLang="en-US" b="1" dirty="0"/>
              <a:t>Goals of Affirmative Action</a:t>
            </a:r>
          </a:p>
        </p:txBody>
      </p:sp>
      <p:sp>
        <p:nvSpPr>
          <p:cNvPr id="12291" name="Content Placeholder 1"/>
          <p:cNvSpPr>
            <a:spLocks noGrp="1"/>
          </p:cNvSpPr>
          <p:nvPr>
            <p:ph idx="1"/>
          </p:nvPr>
        </p:nvSpPr>
        <p:spPr/>
        <p:txBody>
          <a:bodyPr/>
          <a:lstStyle/>
          <a:p>
            <a:r>
              <a:rPr lang="en-US" altLang="en-US" sz="2400" dirty="0"/>
              <a:t>To assure nondiscrimination and equal opportunity in hiring practices and in the workplace</a:t>
            </a:r>
          </a:p>
          <a:p>
            <a:r>
              <a:rPr lang="en-US" altLang="en-US" sz="2400" dirty="0"/>
              <a:t>To expand access to people from traditionally underrepresented groups with </a:t>
            </a:r>
            <a:r>
              <a:rPr lang="en-US" altLang="en-US" sz="2400" u="sng" dirty="0"/>
              <a:t>outreach </a:t>
            </a:r>
            <a:r>
              <a:rPr lang="en-US" altLang="en-US" sz="2400" dirty="0"/>
              <a:t>activities</a:t>
            </a:r>
          </a:p>
          <a:p>
            <a:r>
              <a:rPr lang="en-US" altLang="en-US" sz="2400" dirty="0"/>
              <a:t>Promote nondiscrimination and valuing of differences among staff and clientele</a:t>
            </a:r>
          </a:p>
          <a:p>
            <a:r>
              <a:rPr lang="en-US" altLang="en-US" sz="2400" dirty="0"/>
              <a:t>Value inclusiveness and diversity</a:t>
            </a:r>
          </a:p>
        </p:txBody>
      </p:sp>
      <p:pic>
        <p:nvPicPr>
          <p:cNvPr id="12292" name="Picture 2" descr="C:\Users\szmanton\AppData\Local\Microsoft\Windows\Temporary Internet Files\Content.IE5\E2OI2H88\MC900293228[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7063" y="3898900"/>
            <a:ext cx="1709737" cy="179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6024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p:cNvPr>
          <p:cNvSpPr>
            <a:spLocks noGrp="1"/>
          </p:cNvSpPr>
          <p:nvPr>
            <p:ph type="title"/>
          </p:nvPr>
        </p:nvSpPr>
        <p:spPr/>
        <p:txBody>
          <a:bodyPr/>
          <a:lstStyle/>
          <a:p>
            <a:pPr>
              <a:defRPr/>
            </a:pPr>
            <a:r>
              <a:rPr lang="en-US" b="1" dirty="0">
                <a:solidFill>
                  <a:schemeClr val="tx2">
                    <a:lumMod val="60000"/>
                    <a:lumOff val="40000"/>
                  </a:schemeClr>
                </a:solidFill>
              </a:rPr>
              <a:t>Goals of Affirmative Action</a:t>
            </a:r>
          </a:p>
        </p:txBody>
      </p:sp>
      <p:sp>
        <p:nvSpPr>
          <p:cNvPr id="14339" name="Content Placeholder 1"/>
          <p:cNvSpPr>
            <a:spLocks noGrp="1"/>
          </p:cNvSpPr>
          <p:nvPr>
            <p:ph idx="1"/>
          </p:nvPr>
        </p:nvSpPr>
        <p:spPr/>
        <p:txBody>
          <a:bodyPr/>
          <a:lstStyle/>
          <a:p>
            <a:r>
              <a:rPr lang="en-US" altLang="en-US" sz="2400" dirty="0"/>
              <a:t>To assure nondiscrimination and equal opportunity</a:t>
            </a:r>
          </a:p>
          <a:p>
            <a:r>
              <a:rPr lang="en-US" altLang="en-US" sz="2400" dirty="0"/>
              <a:t>To expand access to people from traditionally underrepresented groups with </a:t>
            </a:r>
            <a:r>
              <a:rPr lang="en-US" altLang="en-US" sz="2400" u="sng" dirty="0"/>
              <a:t>outreach </a:t>
            </a:r>
            <a:r>
              <a:rPr lang="en-US" altLang="en-US" sz="2400" dirty="0"/>
              <a:t>activities</a:t>
            </a:r>
          </a:p>
          <a:p>
            <a:r>
              <a:rPr lang="en-US" altLang="en-US" sz="2400" dirty="0"/>
              <a:t>Promote nondiscrimination and valuing of differences among staff and clientele</a:t>
            </a:r>
          </a:p>
          <a:p>
            <a:r>
              <a:rPr lang="en-US" altLang="en-US" sz="2400" dirty="0"/>
              <a:t>Value inclusiveness and diversity.                           </a:t>
            </a:r>
          </a:p>
        </p:txBody>
      </p:sp>
      <p:pic>
        <p:nvPicPr>
          <p:cNvPr id="14340" name="Picture 2" descr="C:\Users\szmanton\AppData\Local\Microsoft\Windows\Temporary Internet Files\Content.IE5\E2OI2H88\MC900293228[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7063" y="3898900"/>
            <a:ext cx="1709737" cy="179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DFD21020.wav">
            <a:hlinkClick r:id="" action="ppaction://media"/>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905135" y="6469628"/>
            <a:ext cx="865239" cy="369332"/>
          </a:xfrm>
          <a:prstGeom prst="rect">
            <a:avLst/>
          </a:prstGeom>
          <a:solidFill>
            <a:schemeClr val="accent1">
              <a:lumMod val="50000"/>
            </a:schemeClr>
          </a:solidFill>
        </p:spPr>
        <p:txBody>
          <a:bodyPr wrap="square" rtlCol="0">
            <a:spAutoFit/>
          </a:bodyPr>
          <a:lstStyle/>
          <a:p>
            <a:endParaRPr lang="en-US" dirty="0"/>
          </a:p>
        </p:txBody>
      </p:sp>
    </p:spTree>
  </p:cSld>
  <p:clrMapOvr>
    <a:masterClrMapping/>
  </p:clrMapOvr>
  <p:transition spd="slow" advTm="20240"/>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40073</TotalTime>
  <Words>7758</Words>
  <Application>Microsoft Office PowerPoint</Application>
  <PresentationFormat>On-screen Show (4:3)</PresentationFormat>
  <Paragraphs>484</Paragraphs>
  <Slides>33</Slides>
  <Notes>33</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33</vt:i4>
      </vt:variant>
    </vt:vector>
  </HeadingPairs>
  <TitlesOfParts>
    <vt:vector size="43" baseType="lpstr">
      <vt:lpstr>MS PGothic</vt:lpstr>
      <vt:lpstr>MS PGothic</vt:lpstr>
      <vt:lpstr>Arial</vt:lpstr>
      <vt:lpstr>Arial Rounded MT Bold</vt:lpstr>
      <vt:lpstr>Calibri</vt:lpstr>
      <vt:lpstr>Chaparral Pro</vt:lpstr>
      <vt:lpstr>Wingdings</vt:lpstr>
      <vt:lpstr>Wingdings 2</vt:lpstr>
      <vt:lpstr>Office Theme</vt:lpstr>
      <vt:lpstr>Custom Design</vt:lpstr>
      <vt:lpstr>PowerPoint Presentation</vt:lpstr>
      <vt:lpstr>PowerPoint Presentation</vt:lpstr>
      <vt:lpstr>Overview of Affirmative Action</vt:lpstr>
      <vt:lpstr>National Institute of Food and Agriculture       (NIFA)</vt:lpstr>
      <vt:lpstr>Program Access (Barriers) NIFA CIVIL RIGHTS REVIEW AREAS OF CONCERN/INTERESTS </vt:lpstr>
      <vt:lpstr>CODE OF FEDERAL REGULATIONS (CFR)  </vt:lpstr>
      <vt:lpstr>CODE OF FEDERAL REGULATIONS (CFR)  (cont.)</vt:lpstr>
      <vt:lpstr>Goals of Affirmative Action</vt:lpstr>
      <vt:lpstr>Goals of Affirmative Action</vt:lpstr>
      <vt:lpstr>ANR’s Strategic Plan – Public Value Statements</vt:lpstr>
      <vt:lpstr>Assure Nondiscrimination with Federal and/or California Laws</vt:lpstr>
      <vt:lpstr>Project Board’s Civil Rights Reporting Why &amp; Wherefore</vt:lpstr>
      <vt:lpstr>PowerPoint Presentation</vt:lpstr>
      <vt:lpstr>Why Do We Have to Collect Racial Data?</vt:lpstr>
      <vt:lpstr>PowerPoint Presentation</vt:lpstr>
      <vt:lpstr>PowerPoint Presentation</vt:lpstr>
      <vt:lpstr>Who is Your Potential Clientele?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AA Documentation</vt:lpstr>
      <vt:lpstr>FAQs</vt:lpstr>
      <vt:lpstr>FAQs</vt:lpstr>
      <vt:lpstr>FAQs</vt:lpstr>
      <vt:lpstr>FAQs</vt:lpstr>
      <vt:lpstr>FAQs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Robin Walton</dc:creator>
  <cp:lastModifiedBy>Kimberly C Ingram</cp:lastModifiedBy>
  <cp:revision>471</cp:revision>
  <cp:lastPrinted>2018-11-07T19:55:07Z</cp:lastPrinted>
  <dcterms:created xsi:type="dcterms:W3CDTF">2012-08-13T15:35:09Z</dcterms:created>
  <dcterms:modified xsi:type="dcterms:W3CDTF">2018-12-12T17:45:06Z</dcterms:modified>
</cp:coreProperties>
</file>