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69" r:id="rId3"/>
    <p:sldId id="257" r:id="rId4"/>
    <p:sldId id="259" r:id="rId5"/>
    <p:sldId id="260" r:id="rId6"/>
    <p:sldId id="270" r:id="rId7"/>
    <p:sldId id="263" r:id="rId8"/>
    <p:sldId id="271" r:id="rId9"/>
    <p:sldId id="262" r:id="rId10"/>
    <p:sldId id="266" r:id="rId11"/>
    <p:sldId id="267" r:id="rId12"/>
    <p:sldId id="258" r:id="rId13"/>
    <p:sldId id="265" r:id="rId14"/>
    <p:sldId id="268"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04" d="100"/>
          <a:sy n="104" d="100"/>
        </p:scale>
        <p:origin x="232" y="6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DEE795-5164-0A4C-AC95-B023733FD0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D22C8D-07CE-6947-987C-CAD7AFB1C5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C0FBC-2385-9E4D-AA49-5279D7CEA0FE}" type="datetimeFigureOut">
              <a:rPr lang="en-US" smtClean="0"/>
              <a:t>7/12/18</a:t>
            </a:fld>
            <a:endParaRPr lang="en-US"/>
          </a:p>
        </p:txBody>
      </p:sp>
      <p:sp>
        <p:nvSpPr>
          <p:cNvPr id="4" name="Footer Placeholder 3">
            <a:extLst>
              <a:ext uri="{FF2B5EF4-FFF2-40B4-BE49-F238E27FC236}">
                <a16:creationId xmlns:a16="http://schemas.microsoft.com/office/drawing/2014/main" id="{B7E3B368-A13B-FC40-8AEE-B679555022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BBC20C-F9D7-4C42-8879-44D5C36CE7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BA6922-38A7-E94C-9B45-ECA74E8E7F26}" type="slidenum">
              <a:rPr lang="en-US" smtClean="0"/>
              <a:t>‹#›</a:t>
            </a:fld>
            <a:endParaRPr lang="en-US"/>
          </a:p>
        </p:txBody>
      </p:sp>
    </p:spTree>
    <p:extLst>
      <p:ext uri="{BB962C8B-B14F-4D97-AF65-F5344CB8AC3E}">
        <p14:creationId xmlns:p14="http://schemas.microsoft.com/office/powerpoint/2010/main" val="27887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31529-EF78-F749-ADAB-3ADAE01961FB}" type="datetimeFigureOut">
              <a:rPr lang="en-US" smtClean="0"/>
              <a:t>7/12/18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BECB-1D07-9545-A020-0DF5762D326F}" type="slidenum">
              <a:rPr lang="en-US" smtClean="0"/>
              <a:t>‹#›</a:t>
            </a:fld>
            <a:endParaRPr lang="en-US"/>
          </a:p>
        </p:txBody>
      </p:sp>
    </p:spTree>
    <p:extLst>
      <p:ext uri="{BB962C8B-B14F-4D97-AF65-F5344CB8AC3E}">
        <p14:creationId xmlns:p14="http://schemas.microsoft.com/office/powerpoint/2010/main" val="76252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a:t>
            </a:fld>
            <a:endParaRPr lang="en-US"/>
          </a:p>
        </p:txBody>
      </p:sp>
    </p:spTree>
    <p:extLst>
      <p:ext uri="{BB962C8B-B14F-4D97-AF65-F5344CB8AC3E}">
        <p14:creationId xmlns:p14="http://schemas.microsoft.com/office/powerpoint/2010/main" val="163841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10</a:t>
            </a:fld>
            <a:endParaRPr lang="en-US"/>
          </a:p>
        </p:txBody>
      </p:sp>
    </p:spTree>
    <p:extLst>
      <p:ext uri="{BB962C8B-B14F-4D97-AF65-F5344CB8AC3E}">
        <p14:creationId xmlns:p14="http://schemas.microsoft.com/office/powerpoint/2010/main" val="173902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11</a:t>
            </a:fld>
            <a:endParaRPr lang="en-US"/>
          </a:p>
        </p:txBody>
      </p:sp>
    </p:spTree>
    <p:extLst>
      <p:ext uri="{BB962C8B-B14F-4D97-AF65-F5344CB8AC3E}">
        <p14:creationId xmlns:p14="http://schemas.microsoft.com/office/powerpoint/2010/main" val="235987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12</a:t>
            </a:fld>
            <a:endParaRPr lang="en-US"/>
          </a:p>
        </p:txBody>
      </p:sp>
    </p:spTree>
    <p:extLst>
      <p:ext uri="{BB962C8B-B14F-4D97-AF65-F5344CB8AC3E}">
        <p14:creationId xmlns:p14="http://schemas.microsoft.com/office/powerpoint/2010/main" val="152410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13</a:t>
            </a:fld>
            <a:endParaRPr lang="en-US"/>
          </a:p>
        </p:txBody>
      </p:sp>
    </p:spTree>
    <p:extLst>
      <p:ext uri="{BB962C8B-B14F-4D97-AF65-F5344CB8AC3E}">
        <p14:creationId xmlns:p14="http://schemas.microsoft.com/office/powerpoint/2010/main" val="86942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14</a:t>
            </a:fld>
            <a:endParaRPr lang="en-US"/>
          </a:p>
        </p:txBody>
      </p:sp>
    </p:spTree>
    <p:extLst>
      <p:ext uri="{BB962C8B-B14F-4D97-AF65-F5344CB8AC3E}">
        <p14:creationId xmlns:p14="http://schemas.microsoft.com/office/powerpoint/2010/main" val="329985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15</a:t>
            </a:fld>
            <a:endParaRPr lang="en-US"/>
          </a:p>
        </p:txBody>
      </p:sp>
    </p:spTree>
    <p:extLst>
      <p:ext uri="{BB962C8B-B14F-4D97-AF65-F5344CB8AC3E}">
        <p14:creationId xmlns:p14="http://schemas.microsoft.com/office/powerpoint/2010/main" val="354023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16</a:t>
            </a:fld>
            <a:endParaRPr lang="en-US"/>
          </a:p>
        </p:txBody>
      </p:sp>
    </p:spTree>
    <p:extLst>
      <p:ext uri="{BB962C8B-B14F-4D97-AF65-F5344CB8AC3E}">
        <p14:creationId xmlns:p14="http://schemas.microsoft.com/office/powerpoint/2010/main" val="406112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17</a:t>
            </a:fld>
            <a:endParaRPr lang="en-US"/>
          </a:p>
        </p:txBody>
      </p:sp>
    </p:spTree>
    <p:extLst>
      <p:ext uri="{BB962C8B-B14F-4D97-AF65-F5344CB8AC3E}">
        <p14:creationId xmlns:p14="http://schemas.microsoft.com/office/powerpoint/2010/main" val="92332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18</a:t>
            </a:fld>
            <a:endParaRPr lang="en-US"/>
          </a:p>
        </p:txBody>
      </p:sp>
    </p:spTree>
    <p:extLst>
      <p:ext uri="{BB962C8B-B14F-4D97-AF65-F5344CB8AC3E}">
        <p14:creationId xmlns:p14="http://schemas.microsoft.com/office/powerpoint/2010/main" val="281269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2</a:t>
            </a:fld>
            <a:endParaRPr lang="en-US"/>
          </a:p>
        </p:txBody>
      </p:sp>
    </p:spTree>
    <p:extLst>
      <p:ext uri="{BB962C8B-B14F-4D97-AF65-F5344CB8AC3E}">
        <p14:creationId xmlns:p14="http://schemas.microsoft.com/office/powerpoint/2010/main" val="23904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3</a:t>
            </a:fld>
            <a:endParaRPr lang="en-US"/>
          </a:p>
        </p:txBody>
      </p:sp>
    </p:spTree>
    <p:extLst>
      <p:ext uri="{BB962C8B-B14F-4D97-AF65-F5344CB8AC3E}">
        <p14:creationId xmlns:p14="http://schemas.microsoft.com/office/powerpoint/2010/main" val="210513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4</a:t>
            </a:fld>
            <a:endParaRPr lang="en-US"/>
          </a:p>
        </p:txBody>
      </p:sp>
    </p:spTree>
    <p:extLst>
      <p:ext uri="{BB962C8B-B14F-4D97-AF65-F5344CB8AC3E}">
        <p14:creationId xmlns:p14="http://schemas.microsoft.com/office/powerpoint/2010/main" val="300164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5</a:t>
            </a:fld>
            <a:endParaRPr lang="en-US"/>
          </a:p>
        </p:txBody>
      </p:sp>
    </p:spTree>
    <p:extLst>
      <p:ext uri="{BB962C8B-B14F-4D97-AF65-F5344CB8AC3E}">
        <p14:creationId xmlns:p14="http://schemas.microsoft.com/office/powerpoint/2010/main" val="383823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6</a:t>
            </a:fld>
            <a:endParaRPr lang="en-US"/>
          </a:p>
        </p:txBody>
      </p:sp>
    </p:spTree>
    <p:extLst>
      <p:ext uri="{BB962C8B-B14F-4D97-AF65-F5344CB8AC3E}">
        <p14:creationId xmlns:p14="http://schemas.microsoft.com/office/powerpoint/2010/main" val="185026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7</a:t>
            </a:fld>
            <a:endParaRPr lang="en-US"/>
          </a:p>
        </p:txBody>
      </p:sp>
    </p:spTree>
    <p:extLst>
      <p:ext uri="{BB962C8B-B14F-4D97-AF65-F5344CB8AC3E}">
        <p14:creationId xmlns:p14="http://schemas.microsoft.com/office/powerpoint/2010/main" val="222277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8</a:t>
            </a:fld>
            <a:endParaRPr lang="en-US"/>
          </a:p>
        </p:txBody>
      </p:sp>
    </p:spTree>
    <p:extLst>
      <p:ext uri="{BB962C8B-B14F-4D97-AF65-F5344CB8AC3E}">
        <p14:creationId xmlns:p14="http://schemas.microsoft.com/office/powerpoint/2010/main" val="324200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3BECB-1D07-9545-A020-0DF5762D326F}" type="slidenum">
              <a:rPr lang="en-US" smtClean="0"/>
              <a:t>9</a:t>
            </a:fld>
            <a:endParaRPr lang="en-US"/>
          </a:p>
        </p:txBody>
      </p:sp>
    </p:spTree>
    <p:extLst>
      <p:ext uri="{BB962C8B-B14F-4D97-AF65-F5344CB8AC3E}">
        <p14:creationId xmlns:p14="http://schemas.microsoft.com/office/powerpoint/2010/main" val="144901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7/10/18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1B9A-A475-C94F-B38F-57BC2EDE45AE}"/>
              </a:ext>
            </a:extLst>
          </p:cNvPr>
          <p:cNvSpPr>
            <a:spLocks noGrp="1"/>
          </p:cNvSpPr>
          <p:nvPr>
            <p:ph type="ctrTitle"/>
          </p:nvPr>
        </p:nvSpPr>
        <p:spPr>
          <a:xfrm>
            <a:off x="810001" y="1731523"/>
            <a:ext cx="10572000" cy="2733473"/>
          </a:xfrm>
        </p:spPr>
        <p:txBody>
          <a:bodyPr/>
          <a:lstStyle/>
          <a:p>
            <a:pPr algn="ctr"/>
            <a:r>
              <a:rPr lang="en-US" dirty="0"/>
              <a:t>4-H Guidelines </a:t>
            </a:r>
            <a:br>
              <a:rPr lang="en-US" dirty="0"/>
            </a:br>
            <a:r>
              <a:rPr lang="en-US" dirty="0"/>
              <a:t>for </a:t>
            </a:r>
            <a:br>
              <a:rPr lang="en-US" dirty="0"/>
            </a:br>
            <a:r>
              <a:rPr lang="en-US" dirty="0"/>
              <a:t>Social Media</a:t>
            </a:r>
            <a:br>
              <a:rPr lang="en-US" dirty="0"/>
            </a:br>
            <a:r>
              <a:rPr lang="en-US" dirty="0"/>
              <a:t>and</a:t>
            </a:r>
            <a:br>
              <a:rPr lang="en-US" dirty="0"/>
            </a:br>
            <a:r>
              <a:rPr lang="en-US" dirty="0"/>
              <a:t>Online Presence</a:t>
            </a:r>
          </a:p>
        </p:txBody>
      </p:sp>
      <p:sp>
        <p:nvSpPr>
          <p:cNvPr id="3" name="Subtitle 2">
            <a:extLst>
              <a:ext uri="{FF2B5EF4-FFF2-40B4-BE49-F238E27FC236}">
                <a16:creationId xmlns:a16="http://schemas.microsoft.com/office/drawing/2014/main" id="{450FEBCA-7130-9849-9ECB-FD19C7ABCFED}"/>
              </a:ext>
            </a:extLst>
          </p:cNvPr>
          <p:cNvSpPr>
            <a:spLocks noGrp="1"/>
          </p:cNvSpPr>
          <p:nvPr>
            <p:ph type="subTitle" idx="1"/>
          </p:nvPr>
        </p:nvSpPr>
        <p:spPr>
          <a:xfrm>
            <a:off x="810001" y="5517203"/>
            <a:ext cx="10572000" cy="434974"/>
          </a:xfrm>
        </p:spPr>
        <p:txBody>
          <a:bodyPr/>
          <a:lstStyle/>
          <a:p>
            <a:pPr algn="ctr"/>
            <a:r>
              <a:rPr lang="en-US" dirty="0"/>
              <a:t>Lea O’Reilly, University of California Agriculture and Natural Resources</a:t>
            </a:r>
          </a:p>
        </p:txBody>
      </p:sp>
      <p:pic>
        <p:nvPicPr>
          <p:cNvPr id="5" name="Picture 4">
            <a:extLst>
              <a:ext uri="{FF2B5EF4-FFF2-40B4-BE49-F238E27FC236}">
                <a16:creationId xmlns:a16="http://schemas.microsoft.com/office/drawing/2014/main" id="{B7DCB6FC-FC14-B34D-A502-D33CF993FE64}"/>
              </a:ext>
            </a:extLst>
          </p:cNvPr>
          <p:cNvPicPr>
            <a:picLocks noChangeAspect="1"/>
          </p:cNvPicPr>
          <p:nvPr/>
        </p:nvPicPr>
        <p:blipFill>
          <a:blip r:embed="rId3"/>
          <a:stretch>
            <a:fillRect/>
          </a:stretch>
        </p:blipFill>
        <p:spPr>
          <a:xfrm>
            <a:off x="10614498" y="5264284"/>
            <a:ext cx="1185153" cy="1185153"/>
          </a:xfrm>
          <a:prstGeom prst="rect">
            <a:avLst/>
          </a:prstGeom>
        </p:spPr>
      </p:pic>
      <p:pic>
        <p:nvPicPr>
          <p:cNvPr id="7" name="Picture 6">
            <a:extLst>
              <a:ext uri="{FF2B5EF4-FFF2-40B4-BE49-F238E27FC236}">
                <a16:creationId xmlns:a16="http://schemas.microsoft.com/office/drawing/2014/main" id="{9BF96BE8-6AAB-6849-9B82-D93DBFB888AC}"/>
              </a:ext>
            </a:extLst>
          </p:cNvPr>
          <p:cNvPicPr>
            <a:picLocks noChangeAspect="1"/>
          </p:cNvPicPr>
          <p:nvPr/>
        </p:nvPicPr>
        <p:blipFill>
          <a:blip r:embed="rId4"/>
          <a:stretch>
            <a:fillRect/>
          </a:stretch>
        </p:blipFill>
        <p:spPr>
          <a:xfrm>
            <a:off x="492474" y="5264284"/>
            <a:ext cx="1123938" cy="1160429"/>
          </a:xfrm>
          <a:prstGeom prst="rect">
            <a:avLst/>
          </a:prstGeom>
        </p:spPr>
      </p:pic>
    </p:spTree>
    <p:extLst>
      <p:ext uri="{BB962C8B-B14F-4D97-AF65-F5344CB8AC3E}">
        <p14:creationId xmlns:p14="http://schemas.microsoft.com/office/powerpoint/2010/main" val="16199937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4A56-C95E-604C-A9D6-22495D2F1494}"/>
              </a:ext>
            </a:extLst>
          </p:cNvPr>
          <p:cNvSpPr>
            <a:spLocks noGrp="1"/>
          </p:cNvSpPr>
          <p:nvPr>
            <p:ph type="title"/>
          </p:nvPr>
        </p:nvSpPr>
        <p:spPr/>
        <p:txBody>
          <a:bodyPr/>
          <a:lstStyle/>
          <a:p>
            <a:r>
              <a:rPr lang="en-US" dirty="0"/>
              <a:t>Is there anything wrong with these posts?</a:t>
            </a:r>
          </a:p>
        </p:txBody>
      </p:sp>
      <p:pic>
        <p:nvPicPr>
          <p:cNvPr id="6" name="Picture 5">
            <a:extLst>
              <a:ext uri="{FF2B5EF4-FFF2-40B4-BE49-F238E27FC236}">
                <a16:creationId xmlns:a16="http://schemas.microsoft.com/office/drawing/2014/main" id="{48955ADF-9B59-BF42-9C6C-9919B1D37737}"/>
              </a:ext>
            </a:extLst>
          </p:cNvPr>
          <p:cNvPicPr>
            <a:picLocks noChangeAspect="1"/>
          </p:cNvPicPr>
          <p:nvPr/>
        </p:nvPicPr>
        <p:blipFill>
          <a:blip r:embed="rId3"/>
          <a:stretch>
            <a:fillRect/>
          </a:stretch>
        </p:blipFill>
        <p:spPr>
          <a:xfrm>
            <a:off x="1105201" y="2237362"/>
            <a:ext cx="3970551" cy="4215056"/>
          </a:xfrm>
          <a:prstGeom prst="rect">
            <a:avLst/>
          </a:prstGeom>
        </p:spPr>
      </p:pic>
      <p:pic>
        <p:nvPicPr>
          <p:cNvPr id="8" name="Picture 7">
            <a:extLst>
              <a:ext uri="{FF2B5EF4-FFF2-40B4-BE49-F238E27FC236}">
                <a16:creationId xmlns:a16="http://schemas.microsoft.com/office/drawing/2014/main" id="{2277BCA8-1006-FB42-BE37-AF89732392B3}"/>
              </a:ext>
            </a:extLst>
          </p:cNvPr>
          <p:cNvPicPr>
            <a:picLocks noChangeAspect="1"/>
          </p:cNvPicPr>
          <p:nvPr/>
        </p:nvPicPr>
        <p:blipFill>
          <a:blip r:embed="rId4"/>
          <a:stretch>
            <a:fillRect/>
          </a:stretch>
        </p:blipFill>
        <p:spPr>
          <a:xfrm>
            <a:off x="5972783" y="2241560"/>
            <a:ext cx="3832698" cy="4210858"/>
          </a:xfrm>
          <a:prstGeom prst="rect">
            <a:avLst/>
          </a:prstGeom>
        </p:spPr>
      </p:pic>
    </p:spTree>
    <p:extLst>
      <p:ext uri="{BB962C8B-B14F-4D97-AF65-F5344CB8AC3E}">
        <p14:creationId xmlns:p14="http://schemas.microsoft.com/office/powerpoint/2010/main" val="209101176"/>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C2E18-323A-2C48-8755-AAEBDF2503F5}"/>
              </a:ext>
            </a:extLst>
          </p:cNvPr>
          <p:cNvPicPr>
            <a:picLocks noChangeAspect="1"/>
          </p:cNvPicPr>
          <p:nvPr/>
        </p:nvPicPr>
        <p:blipFill>
          <a:blip r:embed="rId3"/>
          <a:stretch>
            <a:fillRect/>
          </a:stretch>
        </p:blipFill>
        <p:spPr>
          <a:xfrm>
            <a:off x="1018182" y="272374"/>
            <a:ext cx="9954618" cy="6384978"/>
          </a:xfrm>
          <a:prstGeom prst="rect">
            <a:avLst/>
          </a:prstGeom>
        </p:spPr>
      </p:pic>
    </p:spTree>
    <p:extLst>
      <p:ext uri="{BB962C8B-B14F-4D97-AF65-F5344CB8AC3E}">
        <p14:creationId xmlns:p14="http://schemas.microsoft.com/office/powerpoint/2010/main" val="897440632"/>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164D-62BA-7247-8873-2A3A8B261694}"/>
              </a:ext>
            </a:extLst>
          </p:cNvPr>
          <p:cNvSpPr>
            <a:spLocks noGrp="1"/>
          </p:cNvSpPr>
          <p:nvPr>
            <p:ph type="title"/>
          </p:nvPr>
        </p:nvSpPr>
        <p:spPr>
          <a:xfrm>
            <a:off x="748215" y="356293"/>
            <a:ext cx="10990703" cy="970450"/>
          </a:xfrm>
        </p:spPr>
        <p:txBody>
          <a:bodyPr/>
          <a:lstStyle/>
          <a:p>
            <a:r>
              <a:rPr lang="en-US" dirty="0"/>
              <a:t>What Harm is There in Oversharing Online?</a:t>
            </a:r>
          </a:p>
        </p:txBody>
      </p:sp>
      <p:sp>
        <p:nvSpPr>
          <p:cNvPr id="5" name="TextBox 4">
            <a:extLst>
              <a:ext uri="{FF2B5EF4-FFF2-40B4-BE49-F238E27FC236}">
                <a16:creationId xmlns:a16="http://schemas.microsoft.com/office/drawing/2014/main" id="{9B4A8D8D-D749-B64E-BE3E-02DD16EB4952}"/>
              </a:ext>
            </a:extLst>
          </p:cNvPr>
          <p:cNvSpPr txBox="1"/>
          <p:nvPr/>
        </p:nvSpPr>
        <p:spPr>
          <a:xfrm>
            <a:off x="748215" y="2504177"/>
            <a:ext cx="4051109" cy="523220"/>
          </a:xfrm>
          <a:prstGeom prst="rect">
            <a:avLst/>
          </a:prstGeom>
          <a:noFill/>
        </p:spPr>
        <p:txBody>
          <a:bodyPr wrap="none" rtlCol="0">
            <a:spAutoFit/>
          </a:bodyPr>
          <a:lstStyle/>
          <a:p>
            <a:r>
              <a:rPr lang="en-US" sz="2800" b="1" dirty="0"/>
              <a:t>Fuel for Cyber Bullying</a:t>
            </a:r>
          </a:p>
        </p:txBody>
      </p:sp>
      <p:sp>
        <p:nvSpPr>
          <p:cNvPr id="6" name="TextBox 5">
            <a:extLst>
              <a:ext uri="{FF2B5EF4-FFF2-40B4-BE49-F238E27FC236}">
                <a16:creationId xmlns:a16="http://schemas.microsoft.com/office/drawing/2014/main" id="{E531CF40-5F6C-294B-9F20-007F0235F14F}"/>
              </a:ext>
            </a:extLst>
          </p:cNvPr>
          <p:cNvSpPr txBox="1"/>
          <p:nvPr/>
        </p:nvSpPr>
        <p:spPr>
          <a:xfrm>
            <a:off x="6633449" y="2504177"/>
            <a:ext cx="4733988" cy="523220"/>
          </a:xfrm>
          <a:prstGeom prst="rect">
            <a:avLst/>
          </a:prstGeom>
          <a:noFill/>
        </p:spPr>
        <p:txBody>
          <a:bodyPr wrap="none" rtlCol="0">
            <a:spAutoFit/>
          </a:bodyPr>
          <a:lstStyle/>
          <a:p>
            <a:r>
              <a:rPr lang="en-US" sz="2400" b="1" dirty="0"/>
              <a:t>Giving </a:t>
            </a:r>
            <a:r>
              <a:rPr lang="en-US" sz="2800" b="1" dirty="0"/>
              <a:t>Predators</a:t>
            </a:r>
            <a:r>
              <a:rPr lang="en-US" sz="2400" b="1" dirty="0"/>
              <a:t> Information </a:t>
            </a:r>
          </a:p>
        </p:txBody>
      </p:sp>
      <p:sp>
        <p:nvSpPr>
          <p:cNvPr id="7" name="TextBox 6">
            <a:extLst>
              <a:ext uri="{FF2B5EF4-FFF2-40B4-BE49-F238E27FC236}">
                <a16:creationId xmlns:a16="http://schemas.microsoft.com/office/drawing/2014/main" id="{05F2FB3D-16F0-524E-91B0-9E3E15D028A3}"/>
              </a:ext>
            </a:extLst>
          </p:cNvPr>
          <p:cNvSpPr txBox="1"/>
          <p:nvPr/>
        </p:nvSpPr>
        <p:spPr>
          <a:xfrm>
            <a:off x="3999732" y="3756050"/>
            <a:ext cx="3980577" cy="523220"/>
          </a:xfrm>
          <a:prstGeom prst="rect">
            <a:avLst/>
          </a:prstGeom>
          <a:noFill/>
        </p:spPr>
        <p:txBody>
          <a:bodyPr wrap="none" rtlCol="0">
            <a:spAutoFit/>
          </a:bodyPr>
          <a:lstStyle/>
          <a:p>
            <a:r>
              <a:rPr lang="en-US" sz="2800" b="1" dirty="0"/>
              <a:t>Potential Identity Theft</a:t>
            </a:r>
          </a:p>
        </p:txBody>
      </p:sp>
      <p:sp>
        <p:nvSpPr>
          <p:cNvPr id="8" name="TextBox 7">
            <a:extLst>
              <a:ext uri="{FF2B5EF4-FFF2-40B4-BE49-F238E27FC236}">
                <a16:creationId xmlns:a16="http://schemas.microsoft.com/office/drawing/2014/main" id="{C5D8C242-0D41-7F49-800C-8E76BEDBCBA5}"/>
              </a:ext>
            </a:extLst>
          </p:cNvPr>
          <p:cNvSpPr txBox="1"/>
          <p:nvPr/>
        </p:nvSpPr>
        <p:spPr>
          <a:xfrm>
            <a:off x="2598708" y="4643596"/>
            <a:ext cx="6782626" cy="523220"/>
          </a:xfrm>
          <a:prstGeom prst="rect">
            <a:avLst/>
          </a:prstGeom>
          <a:noFill/>
        </p:spPr>
        <p:txBody>
          <a:bodyPr wrap="none" rtlCol="0">
            <a:spAutoFit/>
          </a:bodyPr>
          <a:lstStyle/>
          <a:p>
            <a:r>
              <a:rPr lang="en-US" sz="2800" b="1" dirty="0">
                <a:solidFill>
                  <a:schemeClr val="accent3"/>
                </a:solidFill>
                <a:cs typeface="Arial" panose="020B0604020202020204" pitchFamily="34" charset="0"/>
              </a:rPr>
              <a:t>1 in 6 use a pet’s name as a password</a:t>
            </a:r>
          </a:p>
        </p:txBody>
      </p:sp>
      <p:sp>
        <p:nvSpPr>
          <p:cNvPr id="9" name="TextBox 8">
            <a:extLst>
              <a:ext uri="{FF2B5EF4-FFF2-40B4-BE49-F238E27FC236}">
                <a16:creationId xmlns:a16="http://schemas.microsoft.com/office/drawing/2014/main" id="{394AC2D6-27FD-1949-923C-4997AEB7AD77}"/>
              </a:ext>
            </a:extLst>
          </p:cNvPr>
          <p:cNvSpPr txBox="1"/>
          <p:nvPr/>
        </p:nvSpPr>
        <p:spPr>
          <a:xfrm>
            <a:off x="1689806" y="5531143"/>
            <a:ext cx="8600431" cy="369332"/>
          </a:xfrm>
          <a:prstGeom prst="rect">
            <a:avLst/>
          </a:prstGeom>
          <a:noFill/>
        </p:spPr>
        <p:txBody>
          <a:bodyPr wrap="none" rtlCol="0">
            <a:spAutoFit/>
          </a:bodyPr>
          <a:lstStyle/>
          <a:p>
            <a:r>
              <a:rPr lang="en-US" dirty="0"/>
              <a:t>These guidelines are to help ensure that 4-H provides a safe place for youth </a:t>
            </a:r>
          </a:p>
        </p:txBody>
      </p:sp>
    </p:spTree>
    <p:extLst>
      <p:ext uri="{BB962C8B-B14F-4D97-AF65-F5344CB8AC3E}">
        <p14:creationId xmlns:p14="http://schemas.microsoft.com/office/powerpoint/2010/main" val="749866551"/>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3681-3CD2-CE4B-A4A2-14D852BC7DFD}"/>
              </a:ext>
            </a:extLst>
          </p:cNvPr>
          <p:cNvSpPr>
            <a:spLocks noGrp="1"/>
          </p:cNvSpPr>
          <p:nvPr>
            <p:ph type="title"/>
          </p:nvPr>
        </p:nvSpPr>
        <p:spPr/>
        <p:txBody>
          <a:bodyPr/>
          <a:lstStyle/>
          <a:p>
            <a:r>
              <a:rPr lang="en-US" dirty="0"/>
              <a:t>Promoting Businesses</a:t>
            </a:r>
          </a:p>
        </p:txBody>
      </p:sp>
      <p:sp>
        <p:nvSpPr>
          <p:cNvPr id="3" name="Content Placeholder 3">
            <a:extLst>
              <a:ext uri="{FF2B5EF4-FFF2-40B4-BE49-F238E27FC236}">
                <a16:creationId xmlns:a16="http://schemas.microsoft.com/office/drawing/2014/main" id="{4DCE8DBB-98FA-6349-8A9D-155BB640D419}"/>
              </a:ext>
            </a:extLst>
          </p:cNvPr>
          <p:cNvSpPr txBox="1">
            <a:spLocks/>
          </p:cNvSpPr>
          <p:nvPr/>
        </p:nvSpPr>
        <p:spPr>
          <a:xfrm>
            <a:off x="6187415" y="2810987"/>
            <a:ext cx="5194583" cy="904288"/>
          </a:xfrm>
          <a:prstGeom prst="rect">
            <a:avLst/>
          </a:prstGeom>
        </p:spPr>
        <p:txBody>
          <a:bodyP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Feel free to check in to a location to show you are there and/or mention in your post that your club is there</a:t>
            </a:r>
          </a:p>
          <a:p>
            <a:pPr marL="0" indent="0">
              <a:buNone/>
            </a:pPr>
            <a:endParaRPr lang="en-US" dirty="0"/>
          </a:p>
        </p:txBody>
      </p:sp>
      <p:sp>
        <p:nvSpPr>
          <p:cNvPr id="4" name="Content Placeholder 3">
            <a:extLst>
              <a:ext uri="{FF2B5EF4-FFF2-40B4-BE49-F238E27FC236}">
                <a16:creationId xmlns:a16="http://schemas.microsoft.com/office/drawing/2014/main" id="{BB61CBB2-FBD0-E647-8466-B5820FA76E9C}"/>
              </a:ext>
            </a:extLst>
          </p:cNvPr>
          <p:cNvSpPr txBox="1">
            <a:spLocks/>
          </p:cNvSpPr>
          <p:nvPr/>
        </p:nvSpPr>
        <p:spPr>
          <a:xfrm>
            <a:off x="6187414" y="3832007"/>
            <a:ext cx="5194583" cy="788293"/>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Thank businesses or groups that donated to your club</a:t>
            </a:r>
          </a:p>
        </p:txBody>
      </p:sp>
      <p:sp>
        <p:nvSpPr>
          <p:cNvPr id="5" name="Content Placeholder 2">
            <a:extLst>
              <a:ext uri="{FF2B5EF4-FFF2-40B4-BE49-F238E27FC236}">
                <a16:creationId xmlns:a16="http://schemas.microsoft.com/office/drawing/2014/main" id="{1BB61615-2F85-E747-A69D-7BF39FC3624E}"/>
              </a:ext>
            </a:extLst>
          </p:cNvPr>
          <p:cNvSpPr txBox="1">
            <a:spLocks/>
          </p:cNvSpPr>
          <p:nvPr/>
        </p:nvSpPr>
        <p:spPr>
          <a:xfrm>
            <a:off x="454578" y="2549881"/>
            <a:ext cx="5185873" cy="1165394"/>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Promoting businesses or outside organizations is prohibited</a:t>
            </a:r>
          </a:p>
        </p:txBody>
      </p:sp>
      <p:sp>
        <p:nvSpPr>
          <p:cNvPr id="9" name="Content Placeholder 3">
            <a:extLst>
              <a:ext uri="{FF2B5EF4-FFF2-40B4-BE49-F238E27FC236}">
                <a16:creationId xmlns:a16="http://schemas.microsoft.com/office/drawing/2014/main" id="{BAC0EC93-092C-E142-9835-F232516F4800}"/>
              </a:ext>
            </a:extLst>
          </p:cNvPr>
          <p:cNvSpPr txBox="1">
            <a:spLocks/>
          </p:cNvSpPr>
          <p:nvPr/>
        </p:nvSpPr>
        <p:spPr>
          <a:xfrm>
            <a:off x="454578" y="3715274"/>
            <a:ext cx="5194583" cy="905025"/>
          </a:xfrm>
          <a:prstGeom prst="rect">
            <a:avLst/>
          </a:prstGeom>
        </p:spPr>
        <p:txBody>
          <a:bodyP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Making a business an admin of your 4-H page or group, even your own, is against </a:t>
            </a:r>
            <a:br>
              <a:rPr lang="en-US" dirty="0"/>
            </a:br>
            <a:r>
              <a:rPr lang="en-US" dirty="0"/>
              <a:t>4-H policy</a:t>
            </a:r>
          </a:p>
          <a:p>
            <a:pPr marL="0" indent="0">
              <a:buNone/>
            </a:pPr>
            <a:endParaRPr lang="en-US" dirty="0"/>
          </a:p>
        </p:txBody>
      </p:sp>
    </p:spTree>
    <p:extLst>
      <p:ext uri="{BB962C8B-B14F-4D97-AF65-F5344CB8AC3E}">
        <p14:creationId xmlns:p14="http://schemas.microsoft.com/office/powerpoint/2010/main" val="2521646331"/>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CCA4-9192-CB46-9A89-0CB466AA8FF4}"/>
              </a:ext>
            </a:extLst>
          </p:cNvPr>
          <p:cNvSpPr>
            <a:spLocks noGrp="1"/>
          </p:cNvSpPr>
          <p:nvPr>
            <p:ph type="title"/>
          </p:nvPr>
        </p:nvSpPr>
        <p:spPr/>
        <p:txBody>
          <a:bodyPr/>
          <a:lstStyle/>
          <a:p>
            <a:r>
              <a:rPr lang="en-US" dirty="0"/>
              <a:t>Anything wrong with these posts?</a:t>
            </a:r>
          </a:p>
        </p:txBody>
      </p:sp>
      <p:pic>
        <p:nvPicPr>
          <p:cNvPr id="6" name="Picture 5">
            <a:extLst>
              <a:ext uri="{FF2B5EF4-FFF2-40B4-BE49-F238E27FC236}">
                <a16:creationId xmlns:a16="http://schemas.microsoft.com/office/drawing/2014/main" id="{6366ADA8-09D3-B244-9FEA-A0AB41E8FD72}"/>
              </a:ext>
            </a:extLst>
          </p:cNvPr>
          <p:cNvPicPr>
            <a:picLocks noChangeAspect="1"/>
          </p:cNvPicPr>
          <p:nvPr/>
        </p:nvPicPr>
        <p:blipFill>
          <a:blip r:embed="rId3"/>
          <a:stretch>
            <a:fillRect/>
          </a:stretch>
        </p:blipFill>
        <p:spPr>
          <a:xfrm>
            <a:off x="7177796" y="1991944"/>
            <a:ext cx="4028467" cy="4780448"/>
          </a:xfrm>
          <a:prstGeom prst="rect">
            <a:avLst/>
          </a:prstGeom>
        </p:spPr>
      </p:pic>
      <p:pic>
        <p:nvPicPr>
          <p:cNvPr id="8" name="Picture 7">
            <a:extLst>
              <a:ext uri="{FF2B5EF4-FFF2-40B4-BE49-F238E27FC236}">
                <a16:creationId xmlns:a16="http://schemas.microsoft.com/office/drawing/2014/main" id="{45B5C205-BE83-EB48-BB8F-6230255B869B}"/>
              </a:ext>
            </a:extLst>
          </p:cNvPr>
          <p:cNvPicPr>
            <a:picLocks noChangeAspect="1"/>
          </p:cNvPicPr>
          <p:nvPr/>
        </p:nvPicPr>
        <p:blipFill>
          <a:blip r:embed="rId4"/>
          <a:stretch>
            <a:fillRect/>
          </a:stretch>
        </p:blipFill>
        <p:spPr>
          <a:xfrm>
            <a:off x="986547" y="1991944"/>
            <a:ext cx="3814187" cy="4780448"/>
          </a:xfrm>
          <a:prstGeom prst="rect">
            <a:avLst/>
          </a:prstGeom>
        </p:spPr>
      </p:pic>
    </p:spTree>
    <p:extLst>
      <p:ext uri="{BB962C8B-B14F-4D97-AF65-F5344CB8AC3E}">
        <p14:creationId xmlns:p14="http://schemas.microsoft.com/office/powerpoint/2010/main" val="2172793269"/>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92F5-284D-6047-8CA2-858BBD88E162}"/>
              </a:ext>
            </a:extLst>
          </p:cNvPr>
          <p:cNvSpPr>
            <a:spLocks noGrp="1"/>
          </p:cNvSpPr>
          <p:nvPr>
            <p:ph type="title"/>
          </p:nvPr>
        </p:nvSpPr>
        <p:spPr/>
        <p:txBody>
          <a:bodyPr/>
          <a:lstStyle/>
          <a:p>
            <a:r>
              <a:rPr lang="en-US" dirty="0"/>
              <a:t>Website &amp; Email Specifics</a:t>
            </a:r>
          </a:p>
        </p:txBody>
      </p:sp>
      <p:sp>
        <p:nvSpPr>
          <p:cNvPr id="3" name="Content Placeholder 2">
            <a:extLst>
              <a:ext uri="{FF2B5EF4-FFF2-40B4-BE49-F238E27FC236}">
                <a16:creationId xmlns:a16="http://schemas.microsoft.com/office/drawing/2014/main" id="{030BCC84-4EEB-D644-BCFF-AB1BFE3D6497}"/>
              </a:ext>
            </a:extLst>
          </p:cNvPr>
          <p:cNvSpPr>
            <a:spLocks noGrp="1"/>
          </p:cNvSpPr>
          <p:nvPr>
            <p:ph idx="1"/>
          </p:nvPr>
        </p:nvSpPr>
        <p:spPr>
          <a:xfrm>
            <a:off x="810000" y="2340655"/>
            <a:ext cx="10554574" cy="608462"/>
          </a:xfrm>
        </p:spPr>
        <p:txBody>
          <a:bodyPr>
            <a:normAutofit lnSpcReduction="10000"/>
          </a:bodyPr>
          <a:lstStyle/>
          <a:p>
            <a:r>
              <a:rPr lang="en-US" dirty="0"/>
              <a:t>All of the previous discussed policies are required to be followed on websites &amp; email lists as well, including county access to usernames and passwords.</a:t>
            </a:r>
          </a:p>
        </p:txBody>
      </p:sp>
      <p:sp>
        <p:nvSpPr>
          <p:cNvPr id="4" name="Content Placeholder 2">
            <a:extLst>
              <a:ext uri="{FF2B5EF4-FFF2-40B4-BE49-F238E27FC236}">
                <a16:creationId xmlns:a16="http://schemas.microsoft.com/office/drawing/2014/main" id="{E70D3AAC-40B0-B34A-9B57-843FAD52EB17}"/>
              </a:ext>
            </a:extLst>
          </p:cNvPr>
          <p:cNvSpPr txBox="1">
            <a:spLocks/>
          </p:cNvSpPr>
          <p:nvPr/>
        </p:nvSpPr>
        <p:spPr>
          <a:xfrm>
            <a:off x="810000" y="3026938"/>
            <a:ext cx="10554574" cy="60846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Both the 4-H logo and the UCANR logo are required and must be on your website.  </a:t>
            </a:r>
          </a:p>
        </p:txBody>
      </p:sp>
      <p:sp>
        <p:nvSpPr>
          <p:cNvPr id="6" name="Content Placeholder 2">
            <a:extLst>
              <a:ext uri="{FF2B5EF4-FFF2-40B4-BE49-F238E27FC236}">
                <a16:creationId xmlns:a16="http://schemas.microsoft.com/office/drawing/2014/main" id="{D112EBF1-8E6E-6546-B4F6-D33A04594819}"/>
              </a:ext>
            </a:extLst>
          </p:cNvPr>
          <p:cNvSpPr txBox="1">
            <a:spLocks/>
          </p:cNvSpPr>
          <p:nvPr/>
        </p:nvSpPr>
        <p:spPr>
          <a:xfrm>
            <a:off x="810000" y="3674595"/>
            <a:ext cx="10554574" cy="608462"/>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Websites and emails must have the UC ANR Non-discrimination and Affirmative Action statement </a:t>
            </a:r>
          </a:p>
        </p:txBody>
      </p:sp>
      <p:sp>
        <p:nvSpPr>
          <p:cNvPr id="7" name="Content Placeholder 2">
            <a:extLst>
              <a:ext uri="{FF2B5EF4-FFF2-40B4-BE49-F238E27FC236}">
                <a16:creationId xmlns:a16="http://schemas.microsoft.com/office/drawing/2014/main" id="{2D141789-217C-ED45-9F2C-FAAC0A53FB83}"/>
              </a:ext>
            </a:extLst>
          </p:cNvPr>
          <p:cNvSpPr txBox="1">
            <a:spLocks/>
          </p:cNvSpPr>
          <p:nvPr/>
        </p:nvSpPr>
        <p:spPr>
          <a:xfrm>
            <a:off x="810000" y="4322252"/>
            <a:ext cx="10554574" cy="1232526"/>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Email specific, the footer of each email sent to a club/project list must include the following statement:</a:t>
            </a:r>
            <a:br>
              <a:rPr lang="en-US" dirty="0"/>
            </a:br>
            <a:r>
              <a:rPr lang="en-US" dirty="0"/>
              <a:t>“</a:t>
            </a:r>
            <a:r>
              <a:rPr lang="en-US" i="1" dirty="0"/>
              <a:t>The views expressed in this message are those of the email author and do not represent the California 4-H Youth Development Program.”</a:t>
            </a:r>
          </a:p>
        </p:txBody>
      </p:sp>
    </p:spTree>
    <p:extLst>
      <p:ext uri="{BB962C8B-B14F-4D97-AF65-F5344CB8AC3E}">
        <p14:creationId xmlns:p14="http://schemas.microsoft.com/office/powerpoint/2010/main" val="2831676097"/>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FA58-DF9B-1948-A8A6-16CA34E729B3}"/>
              </a:ext>
            </a:extLst>
          </p:cNvPr>
          <p:cNvSpPr>
            <a:spLocks noGrp="1"/>
          </p:cNvSpPr>
          <p:nvPr>
            <p:ph type="title"/>
          </p:nvPr>
        </p:nvSpPr>
        <p:spPr/>
        <p:txBody>
          <a:bodyPr/>
          <a:lstStyle/>
          <a:p>
            <a:r>
              <a:rPr lang="en-US" dirty="0"/>
              <a:t>What is Copyright &amp; Trademark Law?</a:t>
            </a:r>
          </a:p>
        </p:txBody>
      </p:sp>
      <p:sp>
        <p:nvSpPr>
          <p:cNvPr id="3" name="Content Placeholder 2">
            <a:extLst>
              <a:ext uri="{FF2B5EF4-FFF2-40B4-BE49-F238E27FC236}">
                <a16:creationId xmlns:a16="http://schemas.microsoft.com/office/drawing/2014/main" id="{F9B0DB37-365D-F64F-BFD4-7C6C907426E2}"/>
              </a:ext>
            </a:extLst>
          </p:cNvPr>
          <p:cNvSpPr>
            <a:spLocks noGrp="1"/>
          </p:cNvSpPr>
          <p:nvPr>
            <p:ph idx="1"/>
          </p:nvPr>
        </p:nvSpPr>
        <p:spPr>
          <a:xfrm>
            <a:off x="818712" y="2222288"/>
            <a:ext cx="10554574" cy="1050514"/>
          </a:xfrm>
        </p:spPr>
        <p:txBody>
          <a:bodyPr>
            <a:normAutofit/>
          </a:bodyPr>
          <a:lstStyle/>
          <a:p>
            <a:r>
              <a:rPr lang="en-US" dirty="0"/>
              <a:t>Copyright laws protect all intellectual and artistic work and protection starts as soon as a work is created.</a:t>
            </a:r>
          </a:p>
        </p:txBody>
      </p:sp>
      <p:sp>
        <p:nvSpPr>
          <p:cNvPr id="4" name="Content Placeholder 2">
            <a:extLst>
              <a:ext uri="{FF2B5EF4-FFF2-40B4-BE49-F238E27FC236}">
                <a16:creationId xmlns:a16="http://schemas.microsoft.com/office/drawing/2014/main" id="{39687419-D072-444D-A839-8BD8E46FA2ED}"/>
              </a:ext>
            </a:extLst>
          </p:cNvPr>
          <p:cNvSpPr txBox="1">
            <a:spLocks/>
          </p:cNvSpPr>
          <p:nvPr/>
        </p:nvSpPr>
        <p:spPr>
          <a:xfrm>
            <a:off x="810000" y="3475154"/>
            <a:ext cx="10554574" cy="95873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Images, videos, theatrical performances, </a:t>
            </a:r>
            <a:r>
              <a:rPr lang="en-US" dirty="0" err="1"/>
              <a:t>etc</a:t>
            </a:r>
            <a:r>
              <a:rPr lang="en-US" dirty="0"/>
              <a:t> require the consent of the creator to share. Memes and other images created by someone else may not be shared in 4-H accounts without the creator’s consent.</a:t>
            </a:r>
          </a:p>
        </p:txBody>
      </p:sp>
      <p:sp>
        <p:nvSpPr>
          <p:cNvPr id="6" name="Content Placeholder 2">
            <a:extLst>
              <a:ext uri="{FF2B5EF4-FFF2-40B4-BE49-F238E27FC236}">
                <a16:creationId xmlns:a16="http://schemas.microsoft.com/office/drawing/2014/main" id="{1670DF86-BD40-8846-98AB-F53029E3BC9F}"/>
              </a:ext>
            </a:extLst>
          </p:cNvPr>
          <p:cNvSpPr txBox="1">
            <a:spLocks/>
          </p:cNvSpPr>
          <p:nvPr/>
        </p:nvSpPr>
        <p:spPr>
          <a:xfrm>
            <a:off x="810000" y="4636237"/>
            <a:ext cx="10554574" cy="49172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Trademark laws cover any word, phrase, symbol, or design that helps identify a brand.</a:t>
            </a:r>
          </a:p>
        </p:txBody>
      </p:sp>
      <p:sp>
        <p:nvSpPr>
          <p:cNvPr id="8" name="Content Placeholder 2">
            <a:extLst>
              <a:ext uri="{FF2B5EF4-FFF2-40B4-BE49-F238E27FC236}">
                <a16:creationId xmlns:a16="http://schemas.microsoft.com/office/drawing/2014/main" id="{0FEBA9D4-49F5-EB41-BC78-863849724F69}"/>
              </a:ext>
            </a:extLst>
          </p:cNvPr>
          <p:cNvSpPr txBox="1">
            <a:spLocks/>
          </p:cNvSpPr>
          <p:nvPr/>
        </p:nvSpPr>
        <p:spPr>
          <a:xfrm>
            <a:off x="810000" y="5330318"/>
            <a:ext cx="10554574" cy="78838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Violations of copyright and trademark laws can result in the person who violated the policy receiving a bill of up to $25,000 per copyright infringement.</a:t>
            </a:r>
          </a:p>
        </p:txBody>
      </p:sp>
    </p:spTree>
    <p:extLst>
      <p:ext uri="{BB962C8B-B14F-4D97-AF65-F5344CB8AC3E}">
        <p14:creationId xmlns:p14="http://schemas.microsoft.com/office/powerpoint/2010/main" val="2774540754"/>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62D2-967C-0E42-81F8-2CA455355EB4}"/>
              </a:ext>
            </a:extLst>
          </p:cNvPr>
          <p:cNvSpPr>
            <a:spLocks noGrp="1"/>
          </p:cNvSpPr>
          <p:nvPr>
            <p:ph type="title"/>
          </p:nvPr>
        </p:nvSpPr>
        <p:spPr/>
        <p:txBody>
          <a:bodyPr/>
          <a:lstStyle/>
          <a:p>
            <a:r>
              <a:rPr lang="en-US" dirty="0"/>
              <a:t>Doesn’t 4-H fall under Fair Use?</a:t>
            </a:r>
          </a:p>
        </p:txBody>
      </p:sp>
      <p:sp>
        <p:nvSpPr>
          <p:cNvPr id="3" name="Content Placeholder 2">
            <a:extLst>
              <a:ext uri="{FF2B5EF4-FFF2-40B4-BE49-F238E27FC236}">
                <a16:creationId xmlns:a16="http://schemas.microsoft.com/office/drawing/2014/main" id="{3191B67E-04C5-0843-A3DF-9D51DA4C5E34}"/>
              </a:ext>
            </a:extLst>
          </p:cNvPr>
          <p:cNvSpPr>
            <a:spLocks noGrp="1"/>
          </p:cNvSpPr>
          <p:nvPr>
            <p:ph idx="1"/>
          </p:nvPr>
        </p:nvSpPr>
        <p:spPr>
          <a:xfrm>
            <a:off x="818712" y="2222288"/>
            <a:ext cx="10554574" cy="1192122"/>
          </a:xfrm>
        </p:spPr>
        <p:txBody>
          <a:bodyPr>
            <a:normAutofit/>
          </a:bodyPr>
          <a:lstStyle/>
          <a:p>
            <a:r>
              <a:rPr lang="en-US" dirty="0"/>
              <a:t>Fair Use is the part of Copyright law that allows for parts of a Copyrighted material to be used for reporting, teaching, criticizing, or researching without requiring permission from or payment to the copyright holder. </a:t>
            </a:r>
          </a:p>
        </p:txBody>
      </p:sp>
      <p:sp>
        <p:nvSpPr>
          <p:cNvPr id="4" name="Content Placeholder 2">
            <a:extLst>
              <a:ext uri="{FF2B5EF4-FFF2-40B4-BE49-F238E27FC236}">
                <a16:creationId xmlns:a16="http://schemas.microsoft.com/office/drawing/2014/main" id="{37A0D0AC-2B4D-D546-B70F-12A58BB77FF3}"/>
              </a:ext>
            </a:extLst>
          </p:cNvPr>
          <p:cNvSpPr txBox="1">
            <a:spLocks/>
          </p:cNvSpPr>
          <p:nvPr/>
        </p:nvSpPr>
        <p:spPr>
          <a:xfrm>
            <a:off x="810000" y="3411666"/>
            <a:ext cx="10554574" cy="8046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The only time that 4-H volunteers may use materials under Fair Use is during meetings. Materials at events, competitions, or shows DO NOT fall under fair use.</a:t>
            </a:r>
          </a:p>
        </p:txBody>
      </p:sp>
      <p:sp>
        <p:nvSpPr>
          <p:cNvPr id="5" name="Content Placeholder 2">
            <a:extLst>
              <a:ext uri="{FF2B5EF4-FFF2-40B4-BE49-F238E27FC236}">
                <a16:creationId xmlns:a16="http://schemas.microsoft.com/office/drawing/2014/main" id="{30DABF53-C68B-4545-BCB0-1DAD3D96F3F4}"/>
              </a:ext>
            </a:extLst>
          </p:cNvPr>
          <p:cNvSpPr txBox="1">
            <a:spLocks/>
          </p:cNvSpPr>
          <p:nvPr/>
        </p:nvSpPr>
        <p:spPr>
          <a:xfrm>
            <a:off x="810000" y="4216316"/>
            <a:ext cx="10554574" cy="8046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4-H members MAY use copyrighted materials for educational displays and presentations under Fair Use.</a:t>
            </a:r>
          </a:p>
        </p:txBody>
      </p:sp>
    </p:spTree>
    <p:extLst>
      <p:ext uri="{BB962C8B-B14F-4D97-AF65-F5344CB8AC3E}">
        <p14:creationId xmlns:p14="http://schemas.microsoft.com/office/powerpoint/2010/main" val="1900395329"/>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AF13B6-ECBE-9A46-9F7E-49538E7ABE70}"/>
              </a:ext>
            </a:extLst>
          </p:cNvPr>
          <p:cNvSpPr txBox="1"/>
          <p:nvPr/>
        </p:nvSpPr>
        <p:spPr>
          <a:xfrm>
            <a:off x="1819071" y="700391"/>
            <a:ext cx="8558753" cy="646331"/>
          </a:xfrm>
          <a:prstGeom prst="rect">
            <a:avLst/>
          </a:prstGeom>
          <a:noFill/>
        </p:spPr>
        <p:txBody>
          <a:bodyPr wrap="none" rtlCol="0">
            <a:spAutoFit/>
          </a:bodyPr>
          <a:lstStyle/>
          <a:p>
            <a:r>
              <a:rPr lang="en-US" sz="3600" dirty="0"/>
              <a:t>For Further Questions on Social Media</a:t>
            </a:r>
          </a:p>
        </p:txBody>
      </p:sp>
      <p:sp>
        <p:nvSpPr>
          <p:cNvPr id="3" name="TextBox 2">
            <a:extLst>
              <a:ext uri="{FF2B5EF4-FFF2-40B4-BE49-F238E27FC236}">
                <a16:creationId xmlns:a16="http://schemas.microsoft.com/office/drawing/2014/main" id="{C5D73E4E-1D01-3A4F-8385-F3D41D7CBB98}"/>
              </a:ext>
            </a:extLst>
          </p:cNvPr>
          <p:cNvSpPr txBox="1"/>
          <p:nvPr/>
        </p:nvSpPr>
        <p:spPr>
          <a:xfrm>
            <a:off x="3704203" y="2412459"/>
            <a:ext cx="4788491" cy="1384995"/>
          </a:xfrm>
          <a:prstGeom prst="rect">
            <a:avLst/>
          </a:prstGeom>
          <a:noFill/>
        </p:spPr>
        <p:txBody>
          <a:bodyPr wrap="none" rtlCol="0">
            <a:spAutoFit/>
          </a:bodyPr>
          <a:lstStyle/>
          <a:p>
            <a:pPr algn="ctr"/>
            <a:r>
              <a:rPr lang="en-US" sz="2800" dirty="0"/>
              <a:t>Feel free to contact me at</a:t>
            </a:r>
            <a:br>
              <a:rPr lang="en-US" sz="2800" dirty="0"/>
            </a:br>
            <a:r>
              <a:rPr lang="en-US" sz="2800" dirty="0"/>
              <a:t>(858) 822-7933</a:t>
            </a:r>
          </a:p>
          <a:p>
            <a:pPr algn="ctr"/>
            <a:r>
              <a:rPr lang="en-US" sz="2800" dirty="0" err="1"/>
              <a:t>LBOReilly@ucanr.edu</a:t>
            </a:r>
            <a:endParaRPr lang="en-US" sz="2800" dirty="0"/>
          </a:p>
        </p:txBody>
      </p:sp>
    </p:spTree>
    <p:extLst>
      <p:ext uri="{BB962C8B-B14F-4D97-AF65-F5344CB8AC3E}">
        <p14:creationId xmlns:p14="http://schemas.microsoft.com/office/powerpoint/2010/main" val="2191635380"/>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C776-D29F-2F4F-A73F-62921FD5325C}"/>
              </a:ext>
            </a:extLst>
          </p:cNvPr>
          <p:cNvSpPr>
            <a:spLocks noGrp="1"/>
          </p:cNvSpPr>
          <p:nvPr>
            <p:ph type="title"/>
          </p:nvPr>
        </p:nvSpPr>
        <p:spPr/>
        <p:txBody>
          <a:bodyPr/>
          <a:lstStyle/>
          <a:p>
            <a:r>
              <a:rPr lang="en-US" dirty="0"/>
              <a:t>Are we allowed to use social media?</a:t>
            </a:r>
          </a:p>
        </p:txBody>
      </p:sp>
      <p:sp>
        <p:nvSpPr>
          <p:cNvPr id="3" name="Content Placeholder 2">
            <a:extLst>
              <a:ext uri="{FF2B5EF4-FFF2-40B4-BE49-F238E27FC236}">
                <a16:creationId xmlns:a16="http://schemas.microsoft.com/office/drawing/2014/main" id="{3021C8EC-785E-CE46-A9DE-A2F9CC0A4798}"/>
              </a:ext>
            </a:extLst>
          </p:cNvPr>
          <p:cNvSpPr>
            <a:spLocks noGrp="1"/>
          </p:cNvSpPr>
          <p:nvPr>
            <p:ph idx="1"/>
          </p:nvPr>
        </p:nvSpPr>
        <p:spPr>
          <a:xfrm>
            <a:off x="707670" y="2504389"/>
            <a:ext cx="10776658" cy="3636511"/>
          </a:xfrm>
        </p:spPr>
        <p:txBody>
          <a:bodyPr/>
          <a:lstStyle/>
          <a:p>
            <a:pPr marL="0" indent="0" algn="ctr">
              <a:buNone/>
            </a:pPr>
            <a:r>
              <a:rPr lang="en-US" sz="6000" b="1" dirty="0"/>
              <a:t>YES!</a:t>
            </a:r>
          </a:p>
          <a:p>
            <a:pPr marL="0" indent="0">
              <a:buNone/>
            </a:pPr>
            <a:endParaRPr lang="en-US" dirty="0"/>
          </a:p>
          <a:p>
            <a:pPr marL="0" indent="0" algn="ctr">
              <a:buNone/>
            </a:pPr>
            <a:r>
              <a:rPr lang="en-US" dirty="0"/>
              <a:t>You are allowed to use social media and websites to </a:t>
            </a:r>
          </a:p>
          <a:p>
            <a:pPr marL="0" indent="0" algn="ctr">
              <a:buNone/>
            </a:pPr>
            <a:r>
              <a:rPr lang="en-US" dirty="0"/>
              <a:t>promote your club and communicate with your 4-H community. </a:t>
            </a:r>
          </a:p>
          <a:p>
            <a:pPr marL="0" indent="0" algn="ctr">
              <a:buNone/>
            </a:pPr>
            <a:endParaRPr lang="en-US" dirty="0"/>
          </a:p>
          <a:p>
            <a:pPr marL="0" indent="0" algn="ctr">
              <a:buNone/>
            </a:pPr>
            <a:r>
              <a:rPr lang="en-US" dirty="0"/>
              <a:t>There are just a few basic guidelines set by the state and county offices that we need to follow.</a:t>
            </a:r>
          </a:p>
        </p:txBody>
      </p:sp>
    </p:spTree>
    <p:extLst>
      <p:ext uri="{BB962C8B-B14F-4D97-AF65-F5344CB8AC3E}">
        <p14:creationId xmlns:p14="http://schemas.microsoft.com/office/powerpoint/2010/main" val="4051117200"/>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6B9A-8E0A-6C42-A607-31F018C75809}"/>
              </a:ext>
            </a:extLst>
          </p:cNvPr>
          <p:cNvSpPr>
            <a:spLocks noGrp="1"/>
          </p:cNvSpPr>
          <p:nvPr>
            <p:ph type="title"/>
          </p:nvPr>
        </p:nvSpPr>
        <p:spPr/>
        <p:txBody>
          <a:bodyPr/>
          <a:lstStyle/>
          <a:p>
            <a:r>
              <a:rPr lang="en-US" dirty="0"/>
              <a:t>What is the scope of Social Media?</a:t>
            </a:r>
          </a:p>
        </p:txBody>
      </p:sp>
      <p:sp>
        <p:nvSpPr>
          <p:cNvPr id="3" name="Content Placeholder 2">
            <a:extLst>
              <a:ext uri="{FF2B5EF4-FFF2-40B4-BE49-F238E27FC236}">
                <a16:creationId xmlns:a16="http://schemas.microsoft.com/office/drawing/2014/main" id="{DC4C944F-7E20-6B4C-A2D8-0105165847B1}"/>
              </a:ext>
            </a:extLst>
          </p:cNvPr>
          <p:cNvSpPr>
            <a:spLocks noGrp="1"/>
          </p:cNvSpPr>
          <p:nvPr>
            <p:ph idx="1"/>
          </p:nvPr>
        </p:nvSpPr>
        <p:spPr>
          <a:xfrm>
            <a:off x="827424" y="2395647"/>
            <a:ext cx="10554574" cy="570340"/>
          </a:xfrm>
        </p:spPr>
        <p:txBody>
          <a:bodyPr/>
          <a:lstStyle/>
          <a:p>
            <a:r>
              <a:rPr lang="en-US" b="1" dirty="0"/>
              <a:t>Websites &amp; Email Lists</a:t>
            </a:r>
          </a:p>
        </p:txBody>
      </p:sp>
      <p:sp>
        <p:nvSpPr>
          <p:cNvPr id="4" name="Content Placeholder 2">
            <a:extLst>
              <a:ext uri="{FF2B5EF4-FFF2-40B4-BE49-F238E27FC236}">
                <a16:creationId xmlns:a16="http://schemas.microsoft.com/office/drawing/2014/main" id="{9F5CD96F-8CC6-1748-BF40-7A89146A16F4}"/>
              </a:ext>
            </a:extLst>
          </p:cNvPr>
          <p:cNvSpPr txBox="1">
            <a:spLocks/>
          </p:cNvSpPr>
          <p:nvPr/>
        </p:nvSpPr>
        <p:spPr>
          <a:xfrm>
            <a:off x="810000" y="2965987"/>
            <a:ext cx="10554574" cy="57034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b="1" dirty="0"/>
              <a:t>Facebook Pages and Groups (profiles for clubs or projects are not permitted)</a:t>
            </a:r>
          </a:p>
        </p:txBody>
      </p:sp>
      <p:sp>
        <p:nvSpPr>
          <p:cNvPr id="5" name="Content Placeholder 2">
            <a:extLst>
              <a:ext uri="{FF2B5EF4-FFF2-40B4-BE49-F238E27FC236}">
                <a16:creationId xmlns:a16="http://schemas.microsoft.com/office/drawing/2014/main" id="{8C712280-0B08-7A4D-AE97-63D81E86C612}"/>
              </a:ext>
            </a:extLst>
          </p:cNvPr>
          <p:cNvSpPr txBox="1">
            <a:spLocks/>
          </p:cNvSpPr>
          <p:nvPr/>
        </p:nvSpPr>
        <p:spPr>
          <a:xfrm>
            <a:off x="810000" y="3536327"/>
            <a:ext cx="10554574" cy="57034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b="1" dirty="0"/>
              <a:t>Instagram</a:t>
            </a:r>
          </a:p>
        </p:txBody>
      </p:sp>
      <p:sp>
        <p:nvSpPr>
          <p:cNvPr id="6" name="Content Placeholder 2">
            <a:extLst>
              <a:ext uri="{FF2B5EF4-FFF2-40B4-BE49-F238E27FC236}">
                <a16:creationId xmlns:a16="http://schemas.microsoft.com/office/drawing/2014/main" id="{1B1CB61E-3505-BC42-907F-D0C1C4A94A38}"/>
              </a:ext>
            </a:extLst>
          </p:cNvPr>
          <p:cNvSpPr txBox="1">
            <a:spLocks/>
          </p:cNvSpPr>
          <p:nvPr/>
        </p:nvSpPr>
        <p:spPr>
          <a:xfrm>
            <a:off x="827424" y="4106667"/>
            <a:ext cx="10554574" cy="57034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b="1" dirty="0"/>
              <a:t>YouTube</a:t>
            </a:r>
          </a:p>
        </p:txBody>
      </p:sp>
      <p:sp>
        <p:nvSpPr>
          <p:cNvPr id="7" name="Content Placeholder 2">
            <a:extLst>
              <a:ext uri="{FF2B5EF4-FFF2-40B4-BE49-F238E27FC236}">
                <a16:creationId xmlns:a16="http://schemas.microsoft.com/office/drawing/2014/main" id="{63FAB862-0919-D74B-984A-DEFD585B7222}"/>
              </a:ext>
            </a:extLst>
          </p:cNvPr>
          <p:cNvSpPr txBox="1">
            <a:spLocks/>
          </p:cNvSpPr>
          <p:nvPr/>
        </p:nvSpPr>
        <p:spPr>
          <a:xfrm>
            <a:off x="810000" y="4690873"/>
            <a:ext cx="10554574" cy="57034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b="1" dirty="0"/>
              <a:t>Snapchat (because of the nature of Snapchat, Snapchat accounts are not permitted)</a:t>
            </a:r>
          </a:p>
        </p:txBody>
      </p:sp>
      <p:sp>
        <p:nvSpPr>
          <p:cNvPr id="8" name="Content Placeholder 2">
            <a:extLst>
              <a:ext uri="{FF2B5EF4-FFF2-40B4-BE49-F238E27FC236}">
                <a16:creationId xmlns:a16="http://schemas.microsoft.com/office/drawing/2014/main" id="{2282CAE8-EF93-B844-98BD-8CCD91730274}"/>
              </a:ext>
            </a:extLst>
          </p:cNvPr>
          <p:cNvSpPr txBox="1">
            <a:spLocks/>
          </p:cNvSpPr>
          <p:nvPr/>
        </p:nvSpPr>
        <p:spPr>
          <a:xfrm>
            <a:off x="827424" y="5261213"/>
            <a:ext cx="10554574" cy="57034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b="1" dirty="0"/>
              <a:t>Pinterest</a:t>
            </a:r>
          </a:p>
        </p:txBody>
      </p:sp>
      <p:sp>
        <p:nvSpPr>
          <p:cNvPr id="9" name="Content Placeholder 2">
            <a:extLst>
              <a:ext uri="{FF2B5EF4-FFF2-40B4-BE49-F238E27FC236}">
                <a16:creationId xmlns:a16="http://schemas.microsoft.com/office/drawing/2014/main" id="{1FB2BA2B-A5C5-DD4F-8624-231EB67CC122}"/>
              </a:ext>
            </a:extLst>
          </p:cNvPr>
          <p:cNvSpPr txBox="1">
            <a:spLocks/>
          </p:cNvSpPr>
          <p:nvPr/>
        </p:nvSpPr>
        <p:spPr>
          <a:xfrm>
            <a:off x="827424" y="5845419"/>
            <a:ext cx="10554574" cy="57034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b="1" dirty="0"/>
              <a:t>Any online technology that allows users to develop and share their own content</a:t>
            </a:r>
          </a:p>
        </p:txBody>
      </p:sp>
    </p:spTree>
    <p:extLst>
      <p:ext uri="{BB962C8B-B14F-4D97-AF65-F5344CB8AC3E}">
        <p14:creationId xmlns:p14="http://schemas.microsoft.com/office/powerpoint/2010/main" val="4135133995"/>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F819-BF11-EA47-9808-C139F8396AF2}"/>
              </a:ext>
            </a:extLst>
          </p:cNvPr>
          <p:cNvSpPr>
            <a:spLocks noGrp="1"/>
          </p:cNvSpPr>
          <p:nvPr>
            <p:ph type="title"/>
          </p:nvPr>
        </p:nvSpPr>
        <p:spPr/>
        <p:txBody>
          <a:bodyPr/>
          <a:lstStyle/>
          <a:p>
            <a:r>
              <a:rPr lang="en-US" dirty="0"/>
              <a:t>Who do These Guideline Apply to?</a:t>
            </a:r>
          </a:p>
        </p:txBody>
      </p:sp>
      <p:sp>
        <p:nvSpPr>
          <p:cNvPr id="3" name="TextBox 2">
            <a:extLst>
              <a:ext uri="{FF2B5EF4-FFF2-40B4-BE49-F238E27FC236}">
                <a16:creationId xmlns:a16="http://schemas.microsoft.com/office/drawing/2014/main" id="{B25D1C19-CDD7-604C-850F-336375081A33}"/>
              </a:ext>
            </a:extLst>
          </p:cNvPr>
          <p:cNvSpPr txBox="1"/>
          <p:nvPr/>
        </p:nvSpPr>
        <p:spPr>
          <a:xfrm>
            <a:off x="1449421" y="2733472"/>
            <a:ext cx="9773829" cy="461665"/>
          </a:xfrm>
          <a:prstGeom prst="rect">
            <a:avLst/>
          </a:prstGeom>
          <a:noFill/>
        </p:spPr>
        <p:txBody>
          <a:bodyPr wrap="none" rtlCol="0">
            <a:spAutoFit/>
          </a:bodyPr>
          <a:lstStyle/>
          <a:p>
            <a:pPr marL="285750" indent="-285750">
              <a:buFont typeface="Wingdings" pitchFamily="2" charset="2"/>
              <a:buChar char="Ø"/>
            </a:pPr>
            <a:r>
              <a:rPr lang="en-US" sz="2400" dirty="0"/>
              <a:t>Any leader or member managing 4-H Social Media Accounts, </a:t>
            </a:r>
          </a:p>
        </p:txBody>
      </p:sp>
      <p:sp>
        <p:nvSpPr>
          <p:cNvPr id="4" name="TextBox 3">
            <a:extLst>
              <a:ext uri="{FF2B5EF4-FFF2-40B4-BE49-F238E27FC236}">
                <a16:creationId xmlns:a16="http://schemas.microsoft.com/office/drawing/2014/main" id="{1B2C366B-E957-0849-928F-80828EFA9022}"/>
              </a:ext>
            </a:extLst>
          </p:cNvPr>
          <p:cNvSpPr txBox="1"/>
          <p:nvPr/>
        </p:nvSpPr>
        <p:spPr>
          <a:xfrm>
            <a:off x="1449421" y="4049306"/>
            <a:ext cx="3329758" cy="461665"/>
          </a:xfrm>
          <a:prstGeom prst="rect">
            <a:avLst/>
          </a:prstGeom>
          <a:noFill/>
        </p:spPr>
        <p:txBody>
          <a:bodyPr wrap="none" rtlCol="0">
            <a:spAutoFit/>
          </a:bodyPr>
          <a:lstStyle/>
          <a:p>
            <a:pPr marL="285750" indent="-285750">
              <a:buFont typeface="Wingdings" pitchFamily="2" charset="2"/>
              <a:buChar char="Ø"/>
            </a:pPr>
            <a:r>
              <a:rPr lang="en-US" sz="2400" dirty="0"/>
              <a:t>All website content</a:t>
            </a:r>
          </a:p>
        </p:txBody>
      </p:sp>
      <p:sp>
        <p:nvSpPr>
          <p:cNvPr id="5" name="TextBox 4">
            <a:extLst>
              <a:ext uri="{FF2B5EF4-FFF2-40B4-BE49-F238E27FC236}">
                <a16:creationId xmlns:a16="http://schemas.microsoft.com/office/drawing/2014/main" id="{C8EBC1BF-C8D6-2342-A13B-3C4E17BEF511}"/>
              </a:ext>
            </a:extLst>
          </p:cNvPr>
          <p:cNvSpPr txBox="1"/>
          <p:nvPr/>
        </p:nvSpPr>
        <p:spPr>
          <a:xfrm>
            <a:off x="1449421" y="4756823"/>
            <a:ext cx="6936514" cy="461665"/>
          </a:xfrm>
          <a:prstGeom prst="rect">
            <a:avLst/>
          </a:prstGeom>
          <a:noFill/>
        </p:spPr>
        <p:txBody>
          <a:bodyPr wrap="none" rtlCol="0">
            <a:spAutoFit/>
          </a:bodyPr>
          <a:lstStyle/>
          <a:p>
            <a:pPr marL="285750" indent="-285750">
              <a:buFont typeface="Wingdings" pitchFamily="2" charset="2"/>
              <a:buChar char="Ø"/>
            </a:pPr>
            <a:r>
              <a:rPr lang="en-US" sz="2400" dirty="0"/>
              <a:t>Anyone participating in a 4-H Online Group</a:t>
            </a:r>
          </a:p>
        </p:txBody>
      </p:sp>
      <p:sp>
        <p:nvSpPr>
          <p:cNvPr id="6" name="TextBox 5">
            <a:extLst>
              <a:ext uri="{FF2B5EF4-FFF2-40B4-BE49-F238E27FC236}">
                <a16:creationId xmlns:a16="http://schemas.microsoft.com/office/drawing/2014/main" id="{41F5D38B-ACEC-AC46-B565-76C3F4285396}"/>
              </a:ext>
            </a:extLst>
          </p:cNvPr>
          <p:cNvSpPr txBox="1"/>
          <p:nvPr/>
        </p:nvSpPr>
        <p:spPr>
          <a:xfrm>
            <a:off x="1731523" y="5218488"/>
            <a:ext cx="7423827" cy="369332"/>
          </a:xfrm>
          <a:prstGeom prst="rect">
            <a:avLst/>
          </a:prstGeom>
          <a:noFill/>
        </p:spPr>
        <p:txBody>
          <a:bodyPr wrap="none" rtlCol="0">
            <a:spAutoFit/>
          </a:bodyPr>
          <a:lstStyle/>
          <a:p>
            <a:r>
              <a:rPr lang="en-US" dirty="0"/>
              <a:t>(this includes Facebook groups that are open, closed, or secret)</a:t>
            </a:r>
          </a:p>
        </p:txBody>
      </p:sp>
      <p:sp>
        <p:nvSpPr>
          <p:cNvPr id="7" name="TextBox 6">
            <a:extLst>
              <a:ext uri="{FF2B5EF4-FFF2-40B4-BE49-F238E27FC236}">
                <a16:creationId xmlns:a16="http://schemas.microsoft.com/office/drawing/2014/main" id="{6877BE3A-2F43-8741-AAC4-654E6130FA10}"/>
              </a:ext>
            </a:extLst>
          </p:cNvPr>
          <p:cNvSpPr txBox="1"/>
          <p:nvPr/>
        </p:nvSpPr>
        <p:spPr>
          <a:xfrm>
            <a:off x="1731523" y="3120583"/>
            <a:ext cx="8545906" cy="646331"/>
          </a:xfrm>
          <a:prstGeom prst="rect">
            <a:avLst/>
          </a:prstGeom>
          <a:noFill/>
        </p:spPr>
        <p:txBody>
          <a:bodyPr wrap="square" rtlCol="0">
            <a:spAutoFit/>
          </a:bodyPr>
          <a:lstStyle/>
          <a:p>
            <a:r>
              <a:rPr lang="en-US" dirty="0"/>
              <a:t>On the 4-H social media accounts (not on your personal account, unless using your 4-H affiliation to push an unauthorized agenda)</a:t>
            </a:r>
          </a:p>
        </p:txBody>
      </p:sp>
    </p:spTree>
    <p:extLst>
      <p:ext uri="{BB962C8B-B14F-4D97-AF65-F5344CB8AC3E}">
        <p14:creationId xmlns:p14="http://schemas.microsoft.com/office/powerpoint/2010/main" val="98714000"/>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7210-FA7F-3F48-A384-81E0618D18AF}"/>
              </a:ext>
            </a:extLst>
          </p:cNvPr>
          <p:cNvSpPr>
            <a:spLocks noGrp="1"/>
          </p:cNvSpPr>
          <p:nvPr>
            <p:ph type="title"/>
          </p:nvPr>
        </p:nvSpPr>
        <p:spPr>
          <a:xfrm>
            <a:off x="729574" y="583659"/>
            <a:ext cx="11070713" cy="787941"/>
          </a:xfrm>
        </p:spPr>
        <p:txBody>
          <a:bodyPr/>
          <a:lstStyle/>
          <a:p>
            <a:r>
              <a:rPr lang="en-US" dirty="0"/>
              <a:t>Who can create social media accounts?</a:t>
            </a:r>
          </a:p>
        </p:txBody>
      </p:sp>
      <p:sp>
        <p:nvSpPr>
          <p:cNvPr id="8" name="Content Placeholder 2">
            <a:extLst>
              <a:ext uri="{FF2B5EF4-FFF2-40B4-BE49-F238E27FC236}">
                <a16:creationId xmlns:a16="http://schemas.microsoft.com/office/drawing/2014/main" id="{7EA61872-E531-A74F-ABF5-561DA4463F01}"/>
              </a:ext>
            </a:extLst>
          </p:cNvPr>
          <p:cNvSpPr txBox="1">
            <a:spLocks/>
          </p:cNvSpPr>
          <p:nvPr/>
        </p:nvSpPr>
        <p:spPr>
          <a:xfrm>
            <a:off x="970180" y="3250493"/>
            <a:ext cx="5185873" cy="144934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35C83DE1-0FF1-9541-940F-BCA1778D93F2}"/>
              </a:ext>
            </a:extLst>
          </p:cNvPr>
          <p:cNvSpPr txBox="1"/>
          <p:nvPr/>
        </p:nvSpPr>
        <p:spPr>
          <a:xfrm>
            <a:off x="890080" y="3109464"/>
            <a:ext cx="9913121" cy="1384995"/>
          </a:xfrm>
          <a:prstGeom prst="rect">
            <a:avLst/>
          </a:prstGeom>
          <a:noFill/>
        </p:spPr>
        <p:txBody>
          <a:bodyPr wrap="square" rtlCol="0">
            <a:spAutoFit/>
          </a:bodyPr>
          <a:lstStyle/>
          <a:p>
            <a:r>
              <a:rPr lang="en-US" sz="2800" dirty="0"/>
              <a:t>4-H Social Media accounts in San Diego County 4-H can be created by any volunteer that is part of the VMO or running a club, advisory board, event, or project. </a:t>
            </a:r>
          </a:p>
        </p:txBody>
      </p:sp>
    </p:spTree>
    <p:extLst>
      <p:ext uri="{BB962C8B-B14F-4D97-AF65-F5344CB8AC3E}">
        <p14:creationId xmlns:p14="http://schemas.microsoft.com/office/powerpoint/2010/main" val="3649416055"/>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7971-345F-E940-97CB-30076DCD6290}"/>
              </a:ext>
            </a:extLst>
          </p:cNvPr>
          <p:cNvSpPr>
            <a:spLocks noGrp="1"/>
          </p:cNvSpPr>
          <p:nvPr>
            <p:ph type="title"/>
          </p:nvPr>
        </p:nvSpPr>
        <p:spPr/>
        <p:txBody>
          <a:bodyPr/>
          <a:lstStyle/>
          <a:p>
            <a:r>
              <a:rPr lang="en-US" dirty="0"/>
              <a:t>Who gets administrative rights?</a:t>
            </a:r>
          </a:p>
        </p:txBody>
      </p:sp>
      <p:sp>
        <p:nvSpPr>
          <p:cNvPr id="3" name="TextBox 2">
            <a:extLst>
              <a:ext uri="{FF2B5EF4-FFF2-40B4-BE49-F238E27FC236}">
                <a16:creationId xmlns:a16="http://schemas.microsoft.com/office/drawing/2014/main" id="{00CE4F2E-4599-ED4D-81A8-35B632FBDBEB}"/>
              </a:ext>
            </a:extLst>
          </p:cNvPr>
          <p:cNvSpPr txBox="1"/>
          <p:nvPr/>
        </p:nvSpPr>
        <p:spPr>
          <a:xfrm>
            <a:off x="810000" y="5160549"/>
            <a:ext cx="9027268" cy="923330"/>
          </a:xfrm>
          <a:prstGeom prst="rect">
            <a:avLst/>
          </a:prstGeom>
          <a:noFill/>
        </p:spPr>
        <p:txBody>
          <a:bodyPr wrap="square" rtlCol="0">
            <a:spAutoFit/>
          </a:bodyPr>
          <a:lstStyle/>
          <a:p>
            <a:pPr marL="285750" indent="-285750">
              <a:buFont typeface="Wingdings" pitchFamily="2" charset="2"/>
              <a:buChar char="Ø"/>
            </a:pPr>
            <a:r>
              <a:rPr lang="en-US" dirty="0"/>
              <a:t>Administrative rights may be given to other volunteers and senior 4-H members (supervised) to assist with social media management. Adults that are not current volunteers can not administer to social media.</a:t>
            </a:r>
          </a:p>
        </p:txBody>
      </p:sp>
      <p:sp>
        <p:nvSpPr>
          <p:cNvPr id="4" name="TextBox 3">
            <a:extLst>
              <a:ext uri="{FF2B5EF4-FFF2-40B4-BE49-F238E27FC236}">
                <a16:creationId xmlns:a16="http://schemas.microsoft.com/office/drawing/2014/main" id="{F462572B-C1CE-F04F-B721-4A94FEBD8BCA}"/>
              </a:ext>
            </a:extLst>
          </p:cNvPr>
          <p:cNvSpPr txBox="1"/>
          <p:nvPr/>
        </p:nvSpPr>
        <p:spPr>
          <a:xfrm>
            <a:off x="810000" y="2480766"/>
            <a:ext cx="10097310" cy="1200329"/>
          </a:xfrm>
          <a:prstGeom prst="rect">
            <a:avLst/>
          </a:prstGeom>
          <a:noFill/>
        </p:spPr>
        <p:txBody>
          <a:bodyPr wrap="square" rtlCol="0">
            <a:spAutoFit/>
          </a:bodyPr>
          <a:lstStyle/>
          <a:p>
            <a:pPr marL="285750" indent="-285750">
              <a:buFont typeface="Wingdings" pitchFamily="2" charset="2"/>
              <a:buChar char="Ø"/>
            </a:pPr>
            <a:r>
              <a:rPr lang="en-US" dirty="0"/>
              <a:t>San Diego County 4-H </a:t>
            </a:r>
            <a:r>
              <a:rPr lang="en-US" b="1" u="sng" dirty="0"/>
              <a:t>MUST</a:t>
            </a:r>
            <a:r>
              <a:rPr lang="en-US" dirty="0"/>
              <a:t> have administrative access to all social media accounts and websites. This includes backend access to websites and usernames and passwords for Instagram, YouTube, Twitter, and any other social media sites that only allow one user.</a:t>
            </a:r>
          </a:p>
        </p:txBody>
      </p:sp>
      <p:sp>
        <p:nvSpPr>
          <p:cNvPr id="5" name="TextBox 4">
            <a:extLst>
              <a:ext uri="{FF2B5EF4-FFF2-40B4-BE49-F238E27FC236}">
                <a16:creationId xmlns:a16="http://schemas.microsoft.com/office/drawing/2014/main" id="{E25C8B77-E0A3-1440-BCD6-CDF2724AA0E3}"/>
              </a:ext>
            </a:extLst>
          </p:cNvPr>
          <p:cNvSpPr txBox="1"/>
          <p:nvPr/>
        </p:nvSpPr>
        <p:spPr>
          <a:xfrm>
            <a:off x="810000" y="3959157"/>
            <a:ext cx="9596181" cy="923330"/>
          </a:xfrm>
          <a:prstGeom prst="rect">
            <a:avLst/>
          </a:prstGeom>
          <a:noFill/>
        </p:spPr>
        <p:txBody>
          <a:bodyPr wrap="square" rtlCol="0">
            <a:spAutoFit/>
          </a:bodyPr>
          <a:lstStyle/>
          <a:p>
            <a:pPr marL="285750" indent="-285750">
              <a:buFont typeface="Wingdings" pitchFamily="2" charset="2"/>
              <a:buChar char="Ø"/>
            </a:pPr>
            <a:r>
              <a:rPr lang="en-US" dirty="0"/>
              <a:t>We recommend (but do not require) that community club leaders have access to all social media accounts for their club. Who wants a phone call or email that there’s an issue they didn’t know about?</a:t>
            </a:r>
          </a:p>
        </p:txBody>
      </p:sp>
    </p:spTree>
    <p:extLst>
      <p:ext uri="{BB962C8B-B14F-4D97-AF65-F5344CB8AC3E}">
        <p14:creationId xmlns:p14="http://schemas.microsoft.com/office/powerpoint/2010/main" val="2458681648"/>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C5C9-1FD8-474F-AD4D-36D600AB83CF}"/>
              </a:ext>
            </a:extLst>
          </p:cNvPr>
          <p:cNvSpPr>
            <a:spLocks noGrp="1"/>
          </p:cNvSpPr>
          <p:nvPr>
            <p:ph type="title"/>
          </p:nvPr>
        </p:nvSpPr>
        <p:spPr>
          <a:xfrm>
            <a:off x="243192" y="1891082"/>
            <a:ext cx="11741285" cy="1468800"/>
          </a:xfrm>
        </p:spPr>
        <p:txBody>
          <a:bodyPr/>
          <a:lstStyle/>
          <a:p>
            <a:r>
              <a:rPr lang="en-US" sz="7400" dirty="0"/>
              <a:t>What are the guidelines?</a:t>
            </a:r>
          </a:p>
        </p:txBody>
      </p:sp>
      <p:sp>
        <p:nvSpPr>
          <p:cNvPr id="4" name="Content Placeholder 4">
            <a:extLst>
              <a:ext uri="{FF2B5EF4-FFF2-40B4-BE49-F238E27FC236}">
                <a16:creationId xmlns:a16="http://schemas.microsoft.com/office/drawing/2014/main" id="{54A97469-F442-4A48-B88A-AC9B58656ABD}"/>
              </a:ext>
            </a:extLst>
          </p:cNvPr>
          <p:cNvSpPr txBox="1">
            <a:spLocks/>
          </p:cNvSpPr>
          <p:nvPr/>
        </p:nvSpPr>
        <p:spPr>
          <a:xfrm>
            <a:off x="243192" y="5185981"/>
            <a:ext cx="6040876" cy="2064835"/>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No posts with text, graphics, video, sound or other media that include profanity, illegal substances (state or federal), alcoholic beverages, illegal weapons, or solicitation and/or advocacy of sexual misconduct.</a:t>
            </a:r>
          </a:p>
        </p:txBody>
      </p:sp>
      <p:sp>
        <p:nvSpPr>
          <p:cNvPr id="5" name="Content Placeholder 3">
            <a:extLst>
              <a:ext uri="{FF2B5EF4-FFF2-40B4-BE49-F238E27FC236}">
                <a16:creationId xmlns:a16="http://schemas.microsoft.com/office/drawing/2014/main" id="{73C76079-4CB4-A546-B2DB-8C6C4305A07D}"/>
              </a:ext>
            </a:extLst>
          </p:cNvPr>
          <p:cNvSpPr txBox="1">
            <a:spLocks/>
          </p:cNvSpPr>
          <p:nvPr/>
        </p:nvSpPr>
        <p:spPr>
          <a:xfrm>
            <a:off x="6361580" y="5450875"/>
            <a:ext cx="5311316" cy="1165394"/>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No promoting specific religious affiliations or political opinions</a:t>
            </a:r>
          </a:p>
          <a:p>
            <a:endParaRPr lang="en-US" dirty="0"/>
          </a:p>
        </p:txBody>
      </p:sp>
      <p:sp>
        <p:nvSpPr>
          <p:cNvPr id="6" name="TextBox 5">
            <a:extLst>
              <a:ext uri="{FF2B5EF4-FFF2-40B4-BE49-F238E27FC236}">
                <a16:creationId xmlns:a16="http://schemas.microsoft.com/office/drawing/2014/main" id="{AFA7F4D7-F201-3B40-A133-EEC45F38A8AB}"/>
              </a:ext>
            </a:extLst>
          </p:cNvPr>
          <p:cNvSpPr txBox="1"/>
          <p:nvPr/>
        </p:nvSpPr>
        <p:spPr>
          <a:xfrm>
            <a:off x="4426084" y="4357992"/>
            <a:ext cx="3225563" cy="369332"/>
          </a:xfrm>
          <a:prstGeom prst="rect">
            <a:avLst/>
          </a:prstGeom>
          <a:noFill/>
        </p:spPr>
        <p:txBody>
          <a:bodyPr wrap="none" rtlCol="0">
            <a:spAutoFit/>
          </a:bodyPr>
          <a:lstStyle/>
          <a:p>
            <a:r>
              <a:rPr lang="en-US" dirty="0"/>
              <a:t>General 4-H Guidelines First</a:t>
            </a:r>
          </a:p>
        </p:txBody>
      </p:sp>
    </p:spTree>
    <p:extLst>
      <p:ext uri="{BB962C8B-B14F-4D97-AF65-F5344CB8AC3E}">
        <p14:creationId xmlns:p14="http://schemas.microsoft.com/office/powerpoint/2010/main" val="3841016513"/>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C336-7B97-9B48-9C1C-FBCACE87F77A}"/>
              </a:ext>
            </a:extLst>
          </p:cNvPr>
          <p:cNvSpPr>
            <a:spLocks noGrp="1"/>
          </p:cNvSpPr>
          <p:nvPr>
            <p:ph type="title"/>
          </p:nvPr>
        </p:nvSpPr>
        <p:spPr/>
        <p:txBody>
          <a:bodyPr/>
          <a:lstStyle/>
          <a:p>
            <a:r>
              <a:rPr lang="en-US" dirty="0"/>
              <a:t>Cyberbullying</a:t>
            </a:r>
          </a:p>
        </p:txBody>
      </p:sp>
      <p:sp>
        <p:nvSpPr>
          <p:cNvPr id="3" name="TextBox 2">
            <a:extLst>
              <a:ext uri="{FF2B5EF4-FFF2-40B4-BE49-F238E27FC236}">
                <a16:creationId xmlns:a16="http://schemas.microsoft.com/office/drawing/2014/main" id="{24499EB7-E7B3-5547-B31C-0368A17D2CF0}"/>
              </a:ext>
            </a:extLst>
          </p:cNvPr>
          <p:cNvSpPr txBox="1"/>
          <p:nvPr/>
        </p:nvSpPr>
        <p:spPr>
          <a:xfrm>
            <a:off x="810001" y="2850204"/>
            <a:ext cx="10493540" cy="923330"/>
          </a:xfrm>
          <a:prstGeom prst="rect">
            <a:avLst/>
          </a:prstGeom>
          <a:noFill/>
        </p:spPr>
        <p:txBody>
          <a:bodyPr wrap="square" rtlCol="0">
            <a:spAutoFit/>
          </a:bodyPr>
          <a:lstStyle/>
          <a:p>
            <a:r>
              <a:rPr lang="en-US" dirty="0"/>
              <a:t>Bullying is against 4-H policy. It can be direct, like calling people names or making threats, or more subtle and passive aggressive (i.e. making comments about the way a 4-H member is dressed or purposefully excluding another 4-H club in an event).</a:t>
            </a:r>
          </a:p>
        </p:txBody>
      </p:sp>
      <p:sp>
        <p:nvSpPr>
          <p:cNvPr id="4" name="TextBox 3">
            <a:extLst>
              <a:ext uri="{FF2B5EF4-FFF2-40B4-BE49-F238E27FC236}">
                <a16:creationId xmlns:a16="http://schemas.microsoft.com/office/drawing/2014/main" id="{6A0A91E4-BCD5-364D-BD4B-DAFA488F6CF4}"/>
              </a:ext>
            </a:extLst>
          </p:cNvPr>
          <p:cNvSpPr txBox="1"/>
          <p:nvPr/>
        </p:nvSpPr>
        <p:spPr>
          <a:xfrm>
            <a:off x="810000" y="4309353"/>
            <a:ext cx="10739336" cy="646331"/>
          </a:xfrm>
          <a:prstGeom prst="rect">
            <a:avLst/>
          </a:prstGeom>
          <a:noFill/>
        </p:spPr>
        <p:txBody>
          <a:bodyPr wrap="square" rtlCol="0">
            <a:spAutoFit/>
          </a:bodyPr>
          <a:lstStyle/>
          <a:p>
            <a:r>
              <a:rPr lang="en-US" dirty="0"/>
              <a:t>Bullying in all its forms cannot be tolerated. Any comments or posts that are found to be violating this policy must be removed. </a:t>
            </a:r>
          </a:p>
        </p:txBody>
      </p:sp>
    </p:spTree>
    <p:extLst>
      <p:ext uri="{BB962C8B-B14F-4D97-AF65-F5344CB8AC3E}">
        <p14:creationId xmlns:p14="http://schemas.microsoft.com/office/powerpoint/2010/main" val="3014957754"/>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182B-589D-044C-A76B-0A5AF448F8E8}"/>
              </a:ext>
            </a:extLst>
          </p:cNvPr>
          <p:cNvSpPr>
            <a:spLocks noGrp="1"/>
          </p:cNvSpPr>
          <p:nvPr>
            <p:ph type="title"/>
          </p:nvPr>
        </p:nvSpPr>
        <p:spPr/>
        <p:txBody>
          <a:bodyPr/>
          <a:lstStyle/>
          <a:p>
            <a:r>
              <a:rPr lang="en-US" dirty="0"/>
              <a:t>Tagging and Naming</a:t>
            </a:r>
          </a:p>
        </p:txBody>
      </p:sp>
      <p:sp>
        <p:nvSpPr>
          <p:cNvPr id="6" name="Content Placeholder 3">
            <a:extLst>
              <a:ext uri="{FF2B5EF4-FFF2-40B4-BE49-F238E27FC236}">
                <a16:creationId xmlns:a16="http://schemas.microsoft.com/office/drawing/2014/main" id="{6A8E58C3-F377-2E4F-96FF-A5E553E42529}"/>
              </a:ext>
            </a:extLst>
          </p:cNvPr>
          <p:cNvSpPr txBox="1">
            <a:spLocks/>
          </p:cNvSpPr>
          <p:nvPr/>
        </p:nvSpPr>
        <p:spPr>
          <a:xfrm>
            <a:off x="6187415" y="2599909"/>
            <a:ext cx="5194583" cy="1368976"/>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For Members and Volunteers use initials, age groups, or general terms “one of our 4-Hers,” “these amazing senior members,” “one of our incredible leaders” </a:t>
            </a:r>
          </a:p>
          <a:p>
            <a:pPr marL="0" indent="0">
              <a:buNone/>
            </a:pPr>
            <a:endParaRPr lang="en-US" dirty="0"/>
          </a:p>
        </p:txBody>
      </p:sp>
      <p:sp>
        <p:nvSpPr>
          <p:cNvPr id="7" name="Content Placeholder 3">
            <a:extLst>
              <a:ext uri="{FF2B5EF4-FFF2-40B4-BE49-F238E27FC236}">
                <a16:creationId xmlns:a16="http://schemas.microsoft.com/office/drawing/2014/main" id="{B6668A1A-008E-C246-956D-5A45C97E7E9F}"/>
              </a:ext>
            </a:extLst>
          </p:cNvPr>
          <p:cNvSpPr txBox="1">
            <a:spLocks/>
          </p:cNvSpPr>
          <p:nvPr/>
        </p:nvSpPr>
        <p:spPr>
          <a:xfrm>
            <a:off x="493492" y="2599908"/>
            <a:ext cx="5194583" cy="872866"/>
          </a:xfrm>
          <a:prstGeom prst="rect">
            <a:avLst/>
          </a:prstGeom>
        </p:spPr>
        <p:txBody>
          <a:bodyP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Tagging Individuals, Businesses, or unaffiliated Organizations is not permitted.</a:t>
            </a:r>
          </a:p>
        </p:txBody>
      </p:sp>
      <p:sp>
        <p:nvSpPr>
          <p:cNvPr id="8" name="Content Placeholder 2">
            <a:extLst>
              <a:ext uri="{FF2B5EF4-FFF2-40B4-BE49-F238E27FC236}">
                <a16:creationId xmlns:a16="http://schemas.microsoft.com/office/drawing/2014/main" id="{6EE9BE35-0AE5-164D-9C0A-C38AFA49F4DD}"/>
              </a:ext>
            </a:extLst>
          </p:cNvPr>
          <p:cNvSpPr txBox="1">
            <a:spLocks/>
          </p:cNvSpPr>
          <p:nvPr/>
        </p:nvSpPr>
        <p:spPr>
          <a:xfrm>
            <a:off x="493492" y="3318803"/>
            <a:ext cx="5185873" cy="137352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Tagging 4-H Clubs or Offices, UCANR, the cooperative extension, or fairs in San Diego County is great </a:t>
            </a:r>
          </a:p>
        </p:txBody>
      </p:sp>
      <p:sp>
        <p:nvSpPr>
          <p:cNvPr id="9" name="TextBox 8">
            <a:extLst>
              <a:ext uri="{FF2B5EF4-FFF2-40B4-BE49-F238E27FC236}">
                <a16:creationId xmlns:a16="http://schemas.microsoft.com/office/drawing/2014/main" id="{C6766BD7-1ED4-0E48-9DA3-558C9F481321}"/>
              </a:ext>
            </a:extLst>
          </p:cNvPr>
          <p:cNvSpPr txBox="1"/>
          <p:nvPr/>
        </p:nvSpPr>
        <p:spPr>
          <a:xfrm>
            <a:off x="7480570" y="651753"/>
            <a:ext cx="1887055" cy="707886"/>
          </a:xfrm>
          <a:prstGeom prst="rect">
            <a:avLst/>
          </a:prstGeom>
          <a:noFill/>
        </p:spPr>
        <p:txBody>
          <a:bodyPr wrap="none" rtlCol="0">
            <a:spAutoFit/>
          </a:bodyPr>
          <a:lstStyle/>
          <a:p>
            <a:r>
              <a:rPr lang="en-US" sz="2000" b="1" dirty="0"/>
              <a:t>#SanDiego4H</a:t>
            </a:r>
          </a:p>
          <a:p>
            <a:r>
              <a:rPr lang="en-US" sz="2000" b="1" dirty="0"/>
              <a:t>@SanDiego4H</a:t>
            </a:r>
          </a:p>
        </p:txBody>
      </p:sp>
      <p:sp>
        <p:nvSpPr>
          <p:cNvPr id="10" name="Content Placeholder 3">
            <a:extLst>
              <a:ext uri="{FF2B5EF4-FFF2-40B4-BE49-F238E27FC236}">
                <a16:creationId xmlns:a16="http://schemas.microsoft.com/office/drawing/2014/main" id="{78D1F78F-CE3A-074B-82A3-A8E8ABB7FE89}"/>
              </a:ext>
            </a:extLst>
          </p:cNvPr>
          <p:cNvSpPr txBox="1">
            <a:spLocks/>
          </p:cNvSpPr>
          <p:nvPr/>
        </p:nvSpPr>
        <p:spPr>
          <a:xfrm>
            <a:off x="493492" y="4655043"/>
            <a:ext cx="5194583" cy="1399767"/>
          </a:xfrm>
          <a:prstGeom prst="rect">
            <a:avLst/>
          </a:prstGeom>
        </p:spPr>
        <p:txBody>
          <a:bodyP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Naming individuals is against safety standards this includes sharing posts that include 4-H members names and posts in your 4-H groups.  No matter who posted it.</a:t>
            </a:r>
          </a:p>
        </p:txBody>
      </p:sp>
    </p:spTree>
    <p:extLst>
      <p:ext uri="{BB962C8B-B14F-4D97-AF65-F5344CB8AC3E}">
        <p14:creationId xmlns:p14="http://schemas.microsoft.com/office/powerpoint/2010/main" val="23852955"/>
      </p:ext>
    </p:extLst>
  </p:cSld>
  <p:clrMapOvr>
    <a:masterClrMapping/>
  </p:clrMapOvr>
  <mc:AlternateContent xmlns:mc="http://schemas.openxmlformats.org/markup-compatibility/2006">
    <mc:Choice xmlns:p14="http://schemas.microsoft.com/office/powerpoint/2010/main" Requires="p14">
      <p:transition spd="slow" p14:dur="2000">
        <p:cover/>
      </p:transition>
    </mc:Choice>
    <mc:Fallback>
      <p:transition spd="slow">
        <p:cov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8204</TotalTime>
  <Words>1005</Words>
  <Application>Microsoft Macintosh PowerPoint</Application>
  <PresentationFormat>Widescreen</PresentationFormat>
  <Paragraphs>91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Wingdings</vt:lpstr>
      <vt:lpstr>Wingdings 2</vt:lpstr>
      <vt:lpstr>Quotable</vt:lpstr>
      <vt:lpstr>4-H Guidelines  for  Social Media and Online Presence</vt:lpstr>
      <vt:lpstr>Are we allowed to use social media?</vt:lpstr>
      <vt:lpstr>What is the scope of Social Media?</vt:lpstr>
      <vt:lpstr>Who do These Guideline Apply to?</vt:lpstr>
      <vt:lpstr>Who can create social media accounts?</vt:lpstr>
      <vt:lpstr>Who gets administrative rights?</vt:lpstr>
      <vt:lpstr>What are the guidelines?</vt:lpstr>
      <vt:lpstr>Cyberbullying</vt:lpstr>
      <vt:lpstr>Tagging and Naming</vt:lpstr>
      <vt:lpstr>Is there anything wrong with these posts?</vt:lpstr>
      <vt:lpstr>PowerPoint Presentation</vt:lpstr>
      <vt:lpstr>What Harm is There in Oversharing Online?</vt:lpstr>
      <vt:lpstr>Promoting Businesses</vt:lpstr>
      <vt:lpstr>Anything wrong with these posts?</vt:lpstr>
      <vt:lpstr>Website &amp; Email Specifics</vt:lpstr>
      <vt:lpstr>What is Copyright &amp; Trademark Law?</vt:lpstr>
      <vt:lpstr>Doesn’t 4-H fall under Fair Use?</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4-H Guidelines  for  Social Media and Online Presence</dc:title>
  <dc:creator>Lea B O'Reilly</dc:creator>
  <cp:lastModifiedBy>Lea B O'Reilly</cp:lastModifiedBy>
  <cp:revision>62</cp:revision>
  <cp:lastPrinted>2018-07-12T20:17:04Z</cp:lastPrinted>
  <dcterms:created xsi:type="dcterms:W3CDTF">2018-07-02T21:38:04Z</dcterms:created>
  <dcterms:modified xsi:type="dcterms:W3CDTF">2018-07-13T16:12:42Z</dcterms:modified>
</cp:coreProperties>
</file>