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80" r:id="rId2"/>
    <p:sldId id="258" r:id="rId3"/>
    <p:sldId id="279" r:id="rId4"/>
    <p:sldId id="274" r:id="rId5"/>
    <p:sldId id="294" r:id="rId6"/>
    <p:sldId id="275" r:id="rId7"/>
    <p:sldId id="273" r:id="rId8"/>
    <p:sldId id="282" r:id="rId9"/>
    <p:sldId id="260" r:id="rId10"/>
    <p:sldId id="276" r:id="rId11"/>
    <p:sldId id="277" r:id="rId12"/>
    <p:sldId id="283" r:id="rId13"/>
    <p:sldId id="262" r:id="rId14"/>
    <p:sldId id="284" r:id="rId15"/>
    <p:sldId id="263" r:id="rId16"/>
    <p:sldId id="285" r:id="rId17"/>
    <p:sldId id="264" r:id="rId18"/>
    <p:sldId id="286" r:id="rId19"/>
    <p:sldId id="288" r:id="rId20"/>
    <p:sldId id="267" r:id="rId21"/>
    <p:sldId id="289" r:id="rId22"/>
    <p:sldId id="290" r:id="rId23"/>
    <p:sldId id="291" r:id="rId24"/>
    <p:sldId id="292" r:id="rId25"/>
    <p:sldId id="287" r:id="rId26"/>
    <p:sldId id="271" r:id="rId27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84133" autoAdjust="0"/>
  </p:normalViewPr>
  <p:slideViewPr>
    <p:cSldViewPr snapToGrid="0">
      <p:cViewPr varScale="1">
        <p:scale>
          <a:sx n="76" d="100"/>
          <a:sy n="76" d="100"/>
        </p:scale>
        <p:origin x="126" y="4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67A7D1BC-A212-485D-96DD-43C69A82B484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A9FF94F-4AFE-4C83-BAAA-BE70E4CCF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46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Web Link to Video (The Office</a:t>
            </a:r>
            <a:r>
              <a:rPr lang="en-US" baseline="0" dirty="0" smtClean="0"/>
              <a:t> – First Aid): http://www.bing.com/videos/search?q=The+office+CPR+First+aid&amp;&amp;view=detail&amp;mid=41B2F36014DE3EBCDA5541B2F36014DE3EBCDA55&amp;FORM=VRDGAR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68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16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33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09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Supervisors should review and complete this checklist as soon as possible when a new employee begins work. This checklist applies to permanent, contract, or temporary employees and relates specifically to safety or other compliance issues - there are also checklists from Human Resources with procedures and training for new hires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54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9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Employees and volunteers may be required to drive in support of University business. This page provides resources to help our drivers perform this task safely.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66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48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an effort to help reduce ergonomic related injuries for our employees we offer a variety of ergonomic assessments.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06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93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76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40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54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3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19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109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104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7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77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06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35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54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than 60 locations,</a:t>
            </a:r>
            <a:r>
              <a:rPr lang="en-US" baseline="0" dirty="0" smtClean="0"/>
              <a:t> serving 57 counties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9 research centers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Staff based on 3 campuses – about 1000 total ANR FTE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Significant interface with the public in programming and applied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16AF8-1B34-4A73-8CC9-43287AD3D3F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06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ANR EH&amp;S Website is located at:</a:t>
            </a:r>
            <a:r>
              <a:rPr lang="en-US" baseline="0" dirty="0" smtClean="0"/>
              <a:t> http://</a:t>
            </a:r>
            <a:r>
              <a:rPr lang="en-US" u="sng" baseline="0" dirty="0" smtClean="0"/>
              <a:t>safety.ucanr.edu</a:t>
            </a:r>
          </a:p>
          <a:p>
            <a:endParaRPr lang="en-US" u="sng" baseline="0" dirty="0" smtClean="0"/>
          </a:p>
          <a:p>
            <a:r>
              <a:rPr lang="en-US" u="none" baseline="0" dirty="0" smtClean="0"/>
              <a:t>Google us: UC ANR Safety</a:t>
            </a:r>
          </a:p>
          <a:p>
            <a:endParaRPr lang="en-US" u="none" baseline="0" dirty="0" smtClean="0"/>
          </a:p>
          <a:p>
            <a:r>
              <a:rPr lang="en-US" u="none" baseline="0" dirty="0" smtClean="0"/>
              <a:t>View of our homepage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95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important resource </a:t>
            </a:r>
            <a:r>
              <a:rPr lang="en-US" baseline="0" dirty="0" smtClean="0"/>
              <a:t>to note is our ASK button.</a:t>
            </a:r>
          </a:p>
          <a:p>
            <a:r>
              <a:rPr lang="en-US" dirty="0" smtClean="0"/>
              <a:t>Use this form to submit any question related to health, safety or the environment to EH&amp;S staff.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57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</a:t>
            </a:r>
            <a:r>
              <a:rPr lang="en-US" baseline="0" dirty="0" smtClean="0"/>
              <a:t> of our Ask EH&amp;S page.</a:t>
            </a:r>
          </a:p>
          <a:p>
            <a:r>
              <a:rPr lang="en-US" baseline="0" dirty="0" smtClean="0"/>
              <a:t>A survey allows users to enter a question or information, and provide contact information.</a:t>
            </a:r>
          </a:p>
          <a:p>
            <a:r>
              <a:rPr lang="en-US" baseline="0" dirty="0" smtClean="0"/>
              <a:t>We will typically get back to you within one business day.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F94F-4AFE-4C83-BAAA-BE70E4CCF1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2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83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94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182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292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854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5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479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543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54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2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3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24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454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2928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3814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440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2955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R_HEhorizon_poster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346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8" name="Picture 1" descr="ANR_slide_mast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4051"/>
            <a:ext cx="12192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62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videos/search?q=The+office+CPR+First+aid&amp;&amp;view=detail&amp;mid=41B2F36014DE3EBCDA5541B2F36014DE3EBCDA55&amp;FORM=VRDGA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32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32.png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82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ANR Building CPR/AED and First Aid Training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Video Link - The Office, First Aid</a:t>
            </a:r>
            <a:r>
              <a:rPr lang="en-US" dirty="0"/>
              <a:t>: </a:t>
            </a:r>
            <a:r>
              <a:rPr lang="en-US" dirty="0" smtClean="0">
                <a:hlinkClick r:id="rId3"/>
              </a:rPr>
              <a:t>click here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69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743" y="0"/>
            <a:ext cx="6425047" cy="58204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822743" y="2565400"/>
            <a:ext cx="1514367" cy="4191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endCxn id="8" idx="3"/>
          </p:cNvCxnSpPr>
          <p:nvPr/>
        </p:nvCxnSpPr>
        <p:spPr>
          <a:xfrm>
            <a:off x="2057400" y="2882900"/>
            <a:ext cx="987117" cy="402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2908300" y="1600200"/>
            <a:ext cx="603504" cy="952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4" y="499680"/>
            <a:ext cx="2834886" cy="44321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00" y="1277846"/>
            <a:ext cx="2696713" cy="106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14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20950" cy="4893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0175" y="255547"/>
            <a:ext cx="2873375" cy="9890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125" y="0"/>
            <a:ext cx="6824612" cy="579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5500" y="1032205"/>
            <a:ext cx="2311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 smtClean="0">
                <a:solidFill>
                  <a:srgbClr val="FF0000"/>
                </a:solidFill>
              </a:rPr>
              <a:t>Resources to Use</a:t>
            </a:r>
            <a:r>
              <a:rPr lang="en-US" sz="2000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Online reporting EFR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Paper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Franklin building use UCOP 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See Safety Notes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#76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#123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#163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1" y="-74718"/>
            <a:ext cx="2660650" cy="7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344" y="0"/>
            <a:ext cx="6269986" cy="5842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02032" y="2732416"/>
            <a:ext cx="1323867" cy="4661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endCxn id="8" idx="3"/>
          </p:cNvCxnSpPr>
          <p:nvPr/>
        </p:nvCxnSpPr>
        <p:spPr>
          <a:xfrm>
            <a:off x="1727200" y="2959100"/>
            <a:ext cx="1168708" cy="1712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2895908" y="1822272"/>
            <a:ext cx="548840" cy="9012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4" y="499680"/>
            <a:ext cx="2834886" cy="44321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14" y="1170432"/>
            <a:ext cx="2857500" cy="1282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460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44504" cy="5267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683" y="698566"/>
            <a:ext cx="2835270" cy="7071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0"/>
            <a:ext cx="4387501" cy="591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350" y="0"/>
            <a:ext cx="1921050" cy="479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6500" y="956005"/>
            <a:ext cx="43561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 smtClean="0">
                <a:solidFill>
                  <a:srgbClr val="FF0000"/>
                </a:solidFill>
              </a:rPr>
              <a:t>Resources to Use</a:t>
            </a:r>
            <a:r>
              <a:rPr lang="en-US" sz="2000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Online checklist for new hires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Relates to safety &amp;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Includes area of focus and links</a:t>
            </a:r>
            <a:endParaRPr lang="en-US" sz="20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Reviews or clearances need?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Health screening or surveillance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Safety Training</a:t>
            </a:r>
            <a:endParaRPr lang="en-US" sz="20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HR also has additional checklists with procedures and training for new hires</a:t>
            </a:r>
          </a:p>
        </p:txBody>
      </p:sp>
    </p:spTree>
    <p:extLst>
      <p:ext uri="{BB962C8B-B14F-4D97-AF65-F5344CB8AC3E}">
        <p14:creationId xmlns:p14="http://schemas.microsoft.com/office/powerpoint/2010/main" val="375999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344" y="0"/>
            <a:ext cx="7754815" cy="57404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562333" y="3839286"/>
            <a:ext cx="1104430" cy="3752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765300" y="2978239"/>
            <a:ext cx="797033" cy="10222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7"/>
          </p:cNvCxnSpPr>
          <p:nvPr/>
        </p:nvCxnSpPr>
        <p:spPr>
          <a:xfrm flipH="1" flipV="1">
            <a:off x="2562334" y="2558440"/>
            <a:ext cx="942689" cy="13358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4" y="499680"/>
            <a:ext cx="2834886" cy="44321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14" y="1125372"/>
            <a:ext cx="2867025" cy="14330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621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28875" cy="57356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1485" y="1064865"/>
            <a:ext cx="2779585" cy="611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360" y="0"/>
            <a:ext cx="5305425" cy="5831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135" y="-39121"/>
            <a:ext cx="1824165" cy="6096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23300" y="570532"/>
            <a:ext cx="31369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 smtClean="0">
                <a:solidFill>
                  <a:srgbClr val="FF0000"/>
                </a:solidFill>
              </a:rPr>
              <a:t>Resources to Use</a:t>
            </a:r>
            <a:r>
              <a:rPr lang="en-US" sz="2000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Vehicle Insurance &amp; Incident Reporting Packet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Driver Safety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Online Safe Driver Training (UCD LMS)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Videos for Loan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See Safety Notes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#</a:t>
            </a:r>
            <a:r>
              <a:rPr lang="en-US" sz="2000" dirty="0" smtClean="0">
                <a:solidFill>
                  <a:srgbClr val="002060"/>
                </a:solidFill>
              </a:rPr>
              <a:t>75</a:t>
            </a:r>
            <a:endParaRPr lang="en-US" sz="20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#90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#132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#174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#175</a:t>
            </a:r>
          </a:p>
        </p:txBody>
      </p:sp>
    </p:spTree>
    <p:extLst>
      <p:ext uri="{BB962C8B-B14F-4D97-AF65-F5344CB8AC3E}">
        <p14:creationId xmlns:p14="http://schemas.microsoft.com/office/powerpoint/2010/main" val="183019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739645" y="-9838"/>
            <a:ext cx="7465078" cy="6514673"/>
            <a:chOff x="2739645" y="-9838"/>
            <a:chExt cx="7465078" cy="65146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2344" y="-9838"/>
              <a:ext cx="7452379" cy="472238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9645" y="4632327"/>
              <a:ext cx="1753474" cy="114617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3091" y="3358876"/>
              <a:ext cx="2621632" cy="3145959"/>
            </a:xfrm>
            <a:prstGeom prst="rect">
              <a:avLst/>
            </a:prstGeom>
          </p:spPr>
        </p:pic>
      </p:grpSp>
      <p:sp>
        <p:nvSpPr>
          <p:cNvPr id="8" name="Oval 7"/>
          <p:cNvSpPr/>
          <p:nvPr/>
        </p:nvSpPr>
        <p:spPr>
          <a:xfrm>
            <a:off x="2685272" y="3822700"/>
            <a:ext cx="1480327" cy="4043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943100" y="2918633"/>
            <a:ext cx="742172" cy="11093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2679700" y="2387600"/>
            <a:ext cx="928140" cy="14351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14" y="499680"/>
            <a:ext cx="2834886" cy="44321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14" y="986715"/>
            <a:ext cx="2838450" cy="142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20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52077" cy="546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049" y="1397000"/>
            <a:ext cx="2757849" cy="977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849" y="0"/>
            <a:ext cx="5178425" cy="58704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94700" y="998667"/>
            <a:ext cx="31369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 smtClean="0">
                <a:solidFill>
                  <a:srgbClr val="FF0000"/>
                </a:solidFill>
              </a:rPr>
              <a:t>Resources to Use</a:t>
            </a:r>
            <a:r>
              <a:rPr lang="en-US" sz="2000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Online Ergo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Break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Ergo Equipment Catalog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Ergonomic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See Safety Notes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#10</a:t>
            </a:r>
            <a:endParaRPr lang="en-US" sz="20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#17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#27, #28, #29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#41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#46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#96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3111" y="85970"/>
            <a:ext cx="1114589" cy="131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4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344" y="0"/>
            <a:ext cx="6153404" cy="587370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600433" y="3356128"/>
            <a:ext cx="1104430" cy="3535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971764" y="2878823"/>
            <a:ext cx="628669" cy="6390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2752344" y="2275757"/>
            <a:ext cx="521597" cy="10693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4" y="499680"/>
            <a:ext cx="2834886" cy="44321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14" y="1170432"/>
            <a:ext cx="2847975" cy="1318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9748" y="1576853"/>
            <a:ext cx="2825215" cy="38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5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533" y="0"/>
            <a:ext cx="7064267" cy="59042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638533" y="4115348"/>
            <a:ext cx="1104430" cy="4443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879600" y="2937283"/>
            <a:ext cx="758933" cy="14154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2682993" y="2451100"/>
            <a:ext cx="668038" cy="16642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4" y="499680"/>
            <a:ext cx="2834886" cy="44321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14" y="1082753"/>
            <a:ext cx="2847975" cy="13683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643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34" y="3263623"/>
            <a:ext cx="2702380" cy="16198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2297">
            <a:off x="8678124" y="441284"/>
            <a:ext cx="3013772" cy="2295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915" y="2629989"/>
            <a:ext cx="2318331" cy="3894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624" y="3957533"/>
            <a:ext cx="1177133" cy="1238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22764">
            <a:off x="10915381" y="4277825"/>
            <a:ext cx="822145" cy="1211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79473">
            <a:off x="6845573" y="742676"/>
            <a:ext cx="1672732" cy="1016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3281">
            <a:off x="6354688" y="2272059"/>
            <a:ext cx="1865882" cy="1106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240039" y="450023"/>
            <a:ext cx="66751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0070C0"/>
                </a:solidFill>
              </a:rPr>
              <a:t>ANR Building CPR/AED and First Aid Training</a:t>
            </a:r>
          </a:p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19 trained in CPR/AED &amp; First Aid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9 additional in CPR/AED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3 additional in First Aid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31 total trainees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431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6812" cy="4688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947" y="2095500"/>
            <a:ext cx="2764147" cy="615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147" y="114301"/>
            <a:ext cx="4869295" cy="5702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0736" y="-53875"/>
            <a:ext cx="2968364" cy="6157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60777" y="993674"/>
            <a:ext cx="38502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 smtClean="0">
                <a:solidFill>
                  <a:srgbClr val="FF0000"/>
                </a:solidFill>
              </a:rPr>
              <a:t>Resources to Use</a:t>
            </a:r>
            <a:r>
              <a:rPr lang="en-US" sz="2000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Find Your Safety Coordinator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Monthly Safety Training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Safety Webinars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Safety Coordinator Collaborative Tools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Safety Coordinator Duties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ANR Safety Orientation Training</a:t>
            </a:r>
          </a:p>
        </p:txBody>
      </p:sp>
    </p:spTree>
    <p:extLst>
      <p:ext uri="{BB962C8B-B14F-4D97-AF65-F5344CB8AC3E}">
        <p14:creationId xmlns:p14="http://schemas.microsoft.com/office/powerpoint/2010/main" val="337667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344" y="0"/>
            <a:ext cx="8858256" cy="625503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073400" y="1790700"/>
            <a:ext cx="1104430" cy="30344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endCxn id="8" idx="4"/>
          </p:cNvCxnSpPr>
          <p:nvPr/>
        </p:nvCxnSpPr>
        <p:spPr>
          <a:xfrm flipV="1">
            <a:off x="2522465" y="2094141"/>
            <a:ext cx="1103150" cy="4996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2752344" y="1170432"/>
            <a:ext cx="812800" cy="6202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4" y="499680"/>
            <a:ext cx="2834886" cy="44321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38" y="876300"/>
            <a:ext cx="2374261" cy="1717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390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803134" y="0"/>
            <a:ext cx="7328027" cy="3736903"/>
            <a:chOff x="2803134" y="0"/>
            <a:chExt cx="7328027" cy="37369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8294" y="1694632"/>
              <a:ext cx="1346926" cy="204227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3134" y="0"/>
              <a:ext cx="7328027" cy="1944793"/>
            </a:xfrm>
            <a:prstGeom prst="rect">
              <a:avLst/>
            </a:prstGeom>
          </p:spPr>
        </p:pic>
      </p:grpSp>
      <p:sp>
        <p:nvSpPr>
          <p:cNvPr id="8" name="Oval 7"/>
          <p:cNvSpPr/>
          <p:nvPr/>
        </p:nvSpPr>
        <p:spPr>
          <a:xfrm>
            <a:off x="2803633" y="1944794"/>
            <a:ext cx="1104430" cy="91270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endCxn id="8" idx="3"/>
          </p:cNvCxnSpPr>
          <p:nvPr/>
        </p:nvCxnSpPr>
        <p:spPr>
          <a:xfrm flipV="1">
            <a:off x="2250421" y="2723837"/>
            <a:ext cx="714952" cy="796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0"/>
          </p:cNvCxnSpPr>
          <p:nvPr/>
        </p:nvCxnSpPr>
        <p:spPr>
          <a:xfrm flipH="1" flipV="1">
            <a:off x="2752344" y="1170432"/>
            <a:ext cx="603504" cy="7743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14" y="499680"/>
            <a:ext cx="2834886" cy="4432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042" y="2115109"/>
            <a:ext cx="3557828" cy="3657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0027" y="2270356"/>
            <a:ext cx="3011685" cy="33469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6938" y="3761585"/>
            <a:ext cx="1245009" cy="1694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8073" y="4127538"/>
            <a:ext cx="1216174" cy="16350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912" y="570700"/>
            <a:ext cx="2546738" cy="2465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128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344" y="0"/>
            <a:ext cx="7303641" cy="1987468"/>
          </a:xfrm>
          <a:prstGeom prst="rect">
            <a:avLst/>
          </a:prstGeom>
        </p:spPr>
      </p:pic>
      <p:cxnSp>
        <p:nvCxnSpPr>
          <p:cNvPr id="31" name="Straight Connector 30"/>
          <p:cNvCxnSpPr>
            <a:stCxn id="8" idx="1"/>
          </p:cNvCxnSpPr>
          <p:nvPr/>
        </p:nvCxnSpPr>
        <p:spPr>
          <a:xfrm flipH="1" flipV="1">
            <a:off x="2752344" y="1170432"/>
            <a:ext cx="1309751" cy="525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4" y="499680"/>
            <a:ext cx="2834886" cy="4432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355" y="1707540"/>
            <a:ext cx="1194679" cy="629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2344" y="2336799"/>
            <a:ext cx="7303641" cy="353882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900355" y="1562100"/>
            <a:ext cx="1104430" cy="91439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endCxn id="8" idx="3"/>
          </p:cNvCxnSpPr>
          <p:nvPr/>
        </p:nvCxnSpPr>
        <p:spPr>
          <a:xfrm flipV="1">
            <a:off x="2552700" y="2342588"/>
            <a:ext cx="1509395" cy="2228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377" y="736600"/>
            <a:ext cx="2557448" cy="208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1500" y="1170432"/>
            <a:ext cx="1856239" cy="22721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90605">
            <a:off x="10055985" y="3875681"/>
            <a:ext cx="1951754" cy="1778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726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752344" y="-528"/>
            <a:ext cx="7303641" cy="2186608"/>
            <a:chOff x="2752344" y="-528"/>
            <a:chExt cx="7303641" cy="21866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2958" y="1705974"/>
              <a:ext cx="1423173" cy="48010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2344" y="-528"/>
              <a:ext cx="7303641" cy="198746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344" y="2305515"/>
            <a:ext cx="7303641" cy="35576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14" y="499680"/>
            <a:ext cx="2834886" cy="443217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889471" y="1576686"/>
            <a:ext cx="1541062" cy="72882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endCxn id="8" idx="3"/>
          </p:cNvCxnSpPr>
          <p:nvPr/>
        </p:nvCxnSpPr>
        <p:spPr>
          <a:xfrm flipV="1">
            <a:off x="2654300" y="2198780"/>
            <a:ext cx="2460854" cy="2396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1"/>
          </p:cNvCxnSpPr>
          <p:nvPr/>
        </p:nvCxnSpPr>
        <p:spPr>
          <a:xfrm flipH="1" flipV="1">
            <a:off x="2752344" y="1170432"/>
            <a:ext cx="2362810" cy="5129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78" y="749300"/>
            <a:ext cx="2420366" cy="2044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9949" y="1426926"/>
            <a:ext cx="1766407" cy="1631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8732" y="3572006"/>
            <a:ext cx="1668839" cy="21765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885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244" y="0"/>
            <a:ext cx="7157324" cy="587705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562333" y="4471050"/>
            <a:ext cx="1104430" cy="13706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endCxn id="8" idx="2"/>
          </p:cNvCxnSpPr>
          <p:nvPr/>
        </p:nvCxnSpPr>
        <p:spPr>
          <a:xfrm>
            <a:off x="1790700" y="2903162"/>
            <a:ext cx="771633" cy="22532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2806700" y="2197100"/>
            <a:ext cx="383560" cy="22923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4" y="499680"/>
            <a:ext cx="2834886" cy="4432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14" y="499680"/>
            <a:ext cx="2555486" cy="2403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03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91873" y="2014220"/>
            <a:ext cx="7680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QUESTIONS?</a:t>
            </a:r>
          </a:p>
          <a:p>
            <a:pPr algn="ctr"/>
            <a:endParaRPr lang="en-US" sz="48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</a:rPr>
              <a:t>lease ‘sign-in’ before leaving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7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039" y="450023"/>
            <a:ext cx="998346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0070C0"/>
                </a:solidFill>
              </a:rPr>
              <a:t>Health and First Aid Apps</a:t>
            </a:r>
          </a:p>
          <a:p>
            <a:endParaRPr lang="en-US" dirty="0" smtClean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iPhone Health App, Medical ID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access Medical info on a locked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Other devices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search Medical ID, Emergency, or ICE in App Store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 or use Notes &amp; Wallpaper</a:t>
            </a:r>
            <a:endParaRPr lang="en-US" sz="2400" dirty="0"/>
          </a:p>
          <a:p>
            <a:r>
              <a:rPr lang="en-US" sz="2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Red Cross First Aid App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</a:t>
            </a:r>
            <a:r>
              <a:rPr lang="en-US" sz="2400" dirty="0" smtClean="0"/>
              <a:t>nstant access on handling the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most common first aid needs</a:t>
            </a:r>
            <a:endParaRPr lang="en-US" sz="24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6723888" y="450023"/>
            <a:ext cx="4546600" cy="6003862"/>
            <a:chOff x="6908801" y="241300"/>
            <a:chExt cx="4546600" cy="60038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0401" y="267271"/>
              <a:ext cx="1447800" cy="17397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3300" y="241300"/>
              <a:ext cx="2237315" cy="17916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61501" y="2182403"/>
              <a:ext cx="1993900" cy="406275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6908801" y="927100"/>
              <a:ext cx="571499" cy="6096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23300" y="1698902"/>
              <a:ext cx="465358" cy="49051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36364" y="1728026"/>
              <a:ext cx="463336" cy="48772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12352" y="2506325"/>
              <a:ext cx="1092198" cy="556514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10071100" y="2146300"/>
              <a:ext cx="317499" cy="3565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1607" y="2993305"/>
            <a:ext cx="1436780" cy="20399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134" y="4946822"/>
            <a:ext cx="4876800" cy="4476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3445" y="4560752"/>
            <a:ext cx="884619" cy="106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5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" y="2307693"/>
            <a:ext cx="7245117" cy="3468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782" y="2307694"/>
            <a:ext cx="5003800" cy="34687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861" y="165100"/>
            <a:ext cx="5676219" cy="1760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" y="18542"/>
            <a:ext cx="4748136" cy="1907039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8700" y="91820"/>
            <a:ext cx="1347032" cy="35268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7062" y="1614487"/>
            <a:ext cx="1172331" cy="28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1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565" y="2716312"/>
            <a:ext cx="9926890" cy="14700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a typeface="+mj-ea"/>
                <a:cs typeface="+mj-cs"/>
              </a:rPr>
              <a:t>Safety Resources a Click Away</a:t>
            </a:r>
            <a:endParaRPr lang="en-US" sz="6000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6610" y="4186337"/>
            <a:ext cx="6400800" cy="1096962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rgbClr val="898989"/>
                </a:solidFill>
              </a:rPr>
              <a:t>EH&amp;S Online Resources</a:t>
            </a:r>
            <a:endParaRPr lang="en-US" altLang="en-US" sz="4000" dirty="0">
              <a:solidFill>
                <a:srgbClr val="898989"/>
              </a:solidFill>
            </a:endParaRPr>
          </a:p>
        </p:txBody>
      </p:sp>
      <p:sp>
        <p:nvSpPr>
          <p:cNvPr id="4" name="Subtitle 5"/>
          <p:cNvSpPr txBox="1">
            <a:spLocks/>
          </p:cNvSpPr>
          <p:nvPr/>
        </p:nvSpPr>
        <p:spPr bwMode="auto">
          <a:xfrm>
            <a:off x="9601200" y="4734818"/>
            <a:ext cx="2142621" cy="154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2000" dirty="0" smtClean="0"/>
          </a:p>
          <a:p>
            <a:pPr algn="r"/>
            <a:r>
              <a:rPr lang="en-US" sz="1600" dirty="0" smtClean="0"/>
              <a:t>ANR Building, Davis</a:t>
            </a:r>
          </a:p>
          <a:p>
            <a:pPr algn="r"/>
            <a:r>
              <a:rPr lang="en-US" sz="1600" dirty="0" smtClean="0"/>
              <a:t>Staff Meeting</a:t>
            </a:r>
          </a:p>
          <a:p>
            <a:pPr algn="r"/>
            <a:r>
              <a:rPr lang="en-US" sz="1600" dirty="0" smtClean="0"/>
              <a:t>March, 2016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52" y="0"/>
            <a:ext cx="12220152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6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5144" y="914401"/>
            <a:ext cx="3464442" cy="1509823"/>
          </a:xfrm>
        </p:spPr>
        <p:txBody>
          <a:bodyPr anchor="t">
            <a:normAutofit/>
          </a:bodyPr>
          <a:lstStyle/>
          <a:p>
            <a:r>
              <a:rPr lang="en-US" sz="2400" dirty="0"/>
              <a:t>California Facts: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Population: 38 million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Area: 163,000 square miles</a:t>
            </a:r>
          </a:p>
        </p:txBody>
      </p:sp>
      <p:pic>
        <p:nvPicPr>
          <p:cNvPr id="1026" name="Picture 2" descr="C:\Users\tbenzing.AD3\Documents\EHS Spec T\Graphics\ANR Map\UC Map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51" y="198473"/>
            <a:ext cx="4774897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benzing.AD3\Documents\EHS Spec T\Graphics\ANR Map\UC Map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51" y="198473"/>
            <a:ext cx="4774897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/>
          <p:cNvSpPr txBox="1">
            <a:spLocks/>
          </p:cNvSpPr>
          <p:nvPr/>
        </p:nvSpPr>
        <p:spPr bwMode="gray">
          <a:xfrm>
            <a:off x="7036840" y="2424225"/>
            <a:ext cx="3315587" cy="326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048" tIns="32819" rIns="32819" bIns="32819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rgbClr val="C0C0C0"/>
              </a:buClr>
              <a:buSzPct val="92000"/>
              <a:buFont typeface="Wingdings" pitchFamily="2" charset="2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LF_Kai"/>
              </a:defRPr>
            </a:lvl1pPr>
            <a:lvl2pPr marL="410291" indent="0" algn="l" rtl="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chemeClr val="folHlink"/>
              </a:buClr>
              <a:buSzPct val="175000"/>
              <a:buFont typeface="Arial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LF_Kai"/>
              </a:defRPr>
            </a:lvl2pPr>
            <a:lvl3pPr marL="820583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SzPct val="175000"/>
              <a:buFont typeface="Trebuchet MS" pitchFamily="34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LF_Kai"/>
              </a:defRPr>
            </a:lvl3pPr>
            <a:lvl4pPr marL="1230874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LF_Kai"/>
              </a:defRPr>
            </a:lvl4pPr>
            <a:lvl5pPr marL="1641165" indent="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LF_Kai"/>
              </a:defRPr>
            </a:lvl5pPr>
            <a:lvl6pPr marL="2051456" indent="0" algn="l" defTabSz="914608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None/>
              <a:defRPr sz="1300">
                <a:solidFill>
                  <a:schemeClr val="tx1"/>
                </a:solidFill>
                <a:latin typeface="+mn-lt"/>
                <a:ea typeface="+mn-ea"/>
              </a:defRPr>
            </a:lvl6pPr>
            <a:lvl7pPr marL="2461748" indent="0" algn="l" defTabSz="914608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None/>
              <a:defRPr sz="1300">
                <a:solidFill>
                  <a:schemeClr val="tx1"/>
                </a:solidFill>
                <a:latin typeface="+mn-lt"/>
                <a:ea typeface="+mn-ea"/>
              </a:defRPr>
            </a:lvl7pPr>
            <a:lvl8pPr marL="2872039" indent="0" algn="l" defTabSz="914608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None/>
              <a:defRPr sz="1300">
                <a:solidFill>
                  <a:schemeClr val="tx1"/>
                </a:solidFill>
                <a:latin typeface="+mn-lt"/>
                <a:ea typeface="+mn-ea"/>
              </a:defRPr>
            </a:lvl8pPr>
            <a:lvl9pPr marL="3282330" indent="0" algn="l" defTabSz="914608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C0C0"/>
              </a:buClr>
              <a:buNone/>
              <a:defRPr sz="13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dirty="0"/>
              <a:t>UC ANR Facts: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More than 60 locations, serving 57 counties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9 research centers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Academics and staff based on 3 campuses</a:t>
            </a:r>
          </a:p>
        </p:txBody>
      </p:sp>
    </p:spTree>
    <p:extLst>
      <p:ext uri="{BB962C8B-B14F-4D97-AF65-F5344CB8AC3E}">
        <p14:creationId xmlns:p14="http://schemas.microsoft.com/office/powerpoint/2010/main" val="214617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22" y="109622"/>
            <a:ext cx="7221581" cy="5761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88" y="236929"/>
            <a:ext cx="2802487" cy="23647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863" y="534335"/>
            <a:ext cx="1839954" cy="67676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142540" y="298559"/>
            <a:ext cx="580078" cy="46006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endCxn id="8" idx="3"/>
          </p:cNvCxnSpPr>
          <p:nvPr/>
        </p:nvCxnSpPr>
        <p:spPr>
          <a:xfrm flipV="1">
            <a:off x="3023377" y="691247"/>
            <a:ext cx="204113" cy="4411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2463313" y="335634"/>
            <a:ext cx="690032" cy="169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293470" y="109622"/>
            <a:ext cx="2729907" cy="2446818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483" y="2586093"/>
            <a:ext cx="469356" cy="192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377" y="1"/>
            <a:ext cx="7153847" cy="587559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52344" y="1986939"/>
            <a:ext cx="1104430" cy="72882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endCxn id="8" idx="4"/>
          </p:cNvCxnSpPr>
          <p:nvPr/>
        </p:nvCxnSpPr>
        <p:spPr>
          <a:xfrm flipV="1">
            <a:off x="2249424" y="2715768"/>
            <a:ext cx="1055135" cy="731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2752344" y="1170432"/>
            <a:ext cx="603504" cy="816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03" y="521208"/>
            <a:ext cx="2720492" cy="25137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14" y="499680"/>
            <a:ext cx="283488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6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53" y="0"/>
            <a:ext cx="9853803" cy="58948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408" y="0"/>
            <a:ext cx="2459736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5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Rslide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577</Words>
  <Application>Microsoft Office PowerPoint</Application>
  <PresentationFormat>Widescreen</PresentationFormat>
  <Paragraphs>156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ＭＳ Ｐゴシック</vt:lpstr>
      <vt:lpstr>ＭＳ Ｐゴシック</vt:lpstr>
      <vt:lpstr>Arial</vt:lpstr>
      <vt:lpstr>Calibri</vt:lpstr>
      <vt:lpstr>LF_Kai</vt:lpstr>
      <vt:lpstr>Wingdings</vt:lpstr>
      <vt:lpstr>ANRslide_2</vt:lpstr>
      <vt:lpstr>ANR Building CPR/AED and First Aid Training</vt:lpstr>
      <vt:lpstr>PowerPoint Presentation</vt:lpstr>
      <vt:lpstr>PowerPoint Presentation</vt:lpstr>
      <vt:lpstr>PowerPoint Presentation</vt:lpstr>
      <vt:lpstr>Safety Resources a Click Away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A Alamillo</dc:creator>
  <cp:lastModifiedBy>David A Alamillo</cp:lastModifiedBy>
  <cp:revision>89</cp:revision>
  <cp:lastPrinted>2016-04-27T21:33:09Z</cp:lastPrinted>
  <dcterms:created xsi:type="dcterms:W3CDTF">2016-03-15T22:22:35Z</dcterms:created>
  <dcterms:modified xsi:type="dcterms:W3CDTF">2016-07-21T17:26:21Z</dcterms:modified>
</cp:coreProperties>
</file>